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6" r:id="rId2"/>
    <p:sldId id="262" r:id="rId3"/>
    <p:sldId id="263" r:id="rId4"/>
    <p:sldId id="267" r:id="rId5"/>
    <p:sldId id="264" r:id="rId6"/>
    <p:sldId id="266" r:id="rId7"/>
    <p:sldId id="265" r:id="rId8"/>
    <p:sldId id="268" r:id="rId9"/>
    <p:sldId id="269" r:id="rId10"/>
    <p:sldId id="285" r:id="rId11"/>
    <p:sldId id="270" r:id="rId12"/>
    <p:sldId id="272" r:id="rId13"/>
    <p:sldId id="257" r:id="rId14"/>
    <p:sldId id="275" r:id="rId15"/>
    <p:sldId id="276" r:id="rId16"/>
    <p:sldId id="286" r:id="rId17"/>
    <p:sldId id="277" r:id="rId18"/>
    <p:sldId id="287" r:id="rId19"/>
    <p:sldId id="280" r:id="rId20"/>
    <p:sldId id="281" r:id="rId21"/>
    <p:sldId id="288" r:id="rId22"/>
    <p:sldId id="283" r:id="rId23"/>
    <p:sldId id="282" r:id="rId24"/>
    <p:sldId id="284" r:id="rId25"/>
    <p:sldId id="261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5872"/>
  </p:normalViewPr>
  <p:slideViewPr>
    <p:cSldViewPr snapToGrid="0" snapToObjects="1">
      <p:cViewPr varScale="1">
        <p:scale>
          <a:sx n="113" d="100"/>
          <a:sy n="113" d="100"/>
        </p:scale>
        <p:origin x="52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t>4/14/26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t>4/14/26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t>4/14/26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4/14/26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t>4/14/26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t>4/14/26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t>4/14/26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t>4/14/26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t>4/14/26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t>4/14/26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t>4/14/26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t>4/14/26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B74443-DA24-3247-826D-DA591FFF4D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61708" y="2078182"/>
            <a:ext cx="9068586" cy="2303814"/>
          </a:xfrm>
        </p:spPr>
        <p:txBody>
          <a:bodyPr/>
          <a:lstStyle/>
          <a:p>
            <a:r>
              <a:rPr lang="ru-RU" sz="4400" b="1" dirty="0"/>
              <a:t>Языковые контакты в Крыму как фактор трансформации топонимической системы</a:t>
            </a:r>
            <a:endParaRPr lang="ru-RU" sz="44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1A800DB-69D2-F04A-BAB1-3CDE562950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62100" y="4560126"/>
            <a:ext cx="9070848" cy="724394"/>
          </a:xfrm>
        </p:spPr>
        <p:txBody>
          <a:bodyPr/>
          <a:lstStyle/>
          <a:p>
            <a:pPr algn="r"/>
            <a:r>
              <a:rPr lang="ru-RU" b="1" dirty="0">
                <a:solidFill>
                  <a:srgbClr val="002060"/>
                </a:solidFill>
              </a:rPr>
              <a:t>Л.А. Долгополова, д-р </a:t>
            </a:r>
            <a:r>
              <a:rPr lang="ru-RU" b="1" dirty="0" err="1">
                <a:solidFill>
                  <a:srgbClr val="002060"/>
                </a:solidFill>
              </a:rPr>
              <a:t>филол</a:t>
            </a:r>
            <a:r>
              <a:rPr lang="ru-RU" b="1" dirty="0">
                <a:solidFill>
                  <a:srgbClr val="002060"/>
                </a:solidFill>
              </a:rPr>
              <a:t>. наук, проф.</a:t>
            </a:r>
          </a:p>
          <a:p>
            <a:pPr algn="r"/>
            <a:r>
              <a:rPr lang="ru-RU" b="1" dirty="0">
                <a:solidFill>
                  <a:srgbClr val="002060"/>
                </a:solidFill>
              </a:rPr>
              <a:t>Симферополь, 16 апреля 2026</a:t>
            </a:r>
          </a:p>
        </p:txBody>
      </p:sp>
    </p:spTree>
    <p:extLst>
      <p:ext uri="{BB962C8B-B14F-4D97-AF65-F5344CB8AC3E}">
        <p14:creationId xmlns:p14="http://schemas.microsoft.com/office/powerpoint/2010/main" val="32116434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C24922-AB59-AC4C-AC3D-6ED269DC67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10718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Топонимика </a:t>
            </a:r>
            <a:r>
              <a:rPr lang="ru-RU" b="1" dirty="0" err="1"/>
              <a:t>Хортицы</a:t>
            </a:r>
            <a:r>
              <a:rPr lang="ru-RU" b="1" dirty="0"/>
              <a:t> и Молочной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5B30880-07A4-A848-B4A6-EA591F8E7A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749777"/>
            <a:ext cx="10058400" cy="46623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u="sng" dirty="0" err="1"/>
              <a:t>Комонимы</a:t>
            </a:r>
            <a:r>
              <a:rPr lang="ru-RU" sz="2800" u="sng" dirty="0"/>
              <a:t> немецкого происхождения </a:t>
            </a:r>
          </a:p>
          <a:p>
            <a:pPr marL="514350" indent="-514350">
              <a:buAutoNum type="arabicPeriod"/>
            </a:pPr>
            <a:r>
              <a:rPr lang="ru-RU" sz="2800" dirty="0"/>
              <a:t>Название-перенос </a:t>
            </a:r>
          </a:p>
          <a:p>
            <a:pPr>
              <a:buFontTx/>
              <a:buChar char="-"/>
            </a:pPr>
            <a:r>
              <a:rPr lang="ru-RU" sz="2800" i="1" dirty="0"/>
              <a:t>первичный:</a:t>
            </a:r>
            <a:r>
              <a:rPr lang="ru-RU" sz="2800" dirty="0"/>
              <a:t> </a:t>
            </a:r>
            <a:r>
              <a:rPr lang="de-DE" sz="2800" i="1" dirty="0" err="1"/>
              <a:t>Burwalde</a:t>
            </a:r>
            <a:r>
              <a:rPr lang="de-DE" sz="2800" dirty="0"/>
              <a:t>, </a:t>
            </a:r>
            <a:r>
              <a:rPr lang="de-DE" sz="2800" i="1" dirty="0"/>
              <a:t>Einlage, Rosengart, </a:t>
            </a:r>
            <a:r>
              <a:rPr lang="de-DE" sz="2800" i="1" dirty="0" err="1"/>
              <a:t>Osterwick</a:t>
            </a:r>
            <a:r>
              <a:rPr lang="de-DE" sz="2800" i="1" dirty="0"/>
              <a:t>, Schöneberg, </a:t>
            </a:r>
            <a:r>
              <a:rPr lang="de-DE" sz="2800" i="1" dirty="0" err="1"/>
              <a:t>Schönhorst</a:t>
            </a:r>
            <a:r>
              <a:rPr lang="de-DE" sz="2800" i="1" dirty="0"/>
              <a:t>, Schönwiese</a:t>
            </a:r>
            <a:r>
              <a:rPr lang="ru-RU" sz="2800" i="1" dirty="0"/>
              <a:t>, </a:t>
            </a:r>
            <a:r>
              <a:rPr lang="de-DE" sz="2800" i="1" dirty="0" err="1"/>
              <a:t>Ohrloff</a:t>
            </a:r>
            <a:r>
              <a:rPr lang="ru-RU" sz="2800" i="1" dirty="0"/>
              <a:t>; </a:t>
            </a:r>
          </a:p>
          <a:p>
            <a:pPr>
              <a:buFontTx/>
              <a:buChar char="-"/>
            </a:pPr>
            <a:r>
              <a:rPr lang="ru-RU" sz="2800" i="1" dirty="0"/>
              <a:t>вторичный): с добавлением </a:t>
            </a:r>
            <a:r>
              <a:rPr lang="de-DE" sz="2800" i="1" dirty="0"/>
              <a:t>Neu</a:t>
            </a:r>
            <a:r>
              <a:rPr lang="ru-RU" sz="2800" dirty="0"/>
              <a:t>- ‘новый’ </a:t>
            </a:r>
            <a:r>
              <a:rPr lang="de-DE" sz="2800" i="1" dirty="0"/>
              <a:t>Neu</a:t>
            </a:r>
            <a:r>
              <a:rPr lang="ru-RU" sz="2800" i="1" dirty="0"/>
              <a:t>-</a:t>
            </a:r>
            <a:r>
              <a:rPr lang="de-DE" sz="2800" i="1" dirty="0"/>
              <a:t>Rosengart</a:t>
            </a:r>
            <a:r>
              <a:rPr lang="ru-RU" sz="2800" i="1" dirty="0"/>
              <a:t>, </a:t>
            </a:r>
            <a:r>
              <a:rPr lang="de-DE" sz="2800" i="1" dirty="0"/>
              <a:t>Neu</a:t>
            </a:r>
            <a:r>
              <a:rPr lang="ru-RU" sz="2800" i="1" dirty="0"/>
              <a:t>-</a:t>
            </a:r>
            <a:r>
              <a:rPr lang="de-DE" sz="2800" i="1" dirty="0" err="1"/>
              <a:t>Kronsweide</a:t>
            </a:r>
            <a:r>
              <a:rPr lang="ru-RU" sz="2800" dirty="0"/>
              <a:t> </a:t>
            </a:r>
          </a:p>
          <a:p>
            <a:pPr marL="0" indent="0">
              <a:buNone/>
            </a:pPr>
            <a:r>
              <a:rPr lang="ru-RU" sz="2800" dirty="0"/>
              <a:t>2. Создание </a:t>
            </a:r>
            <a:r>
              <a:rPr lang="ru-RU" sz="2800" dirty="0" err="1"/>
              <a:t>комонима</a:t>
            </a:r>
            <a:r>
              <a:rPr lang="ru-RU" sz="2800" dirty="0"/>
              <a:t> </a:t>
            </a:r>
            <a:r>
              <a:rPr lang="de-DE" sz="2800" i="1" dirty="0" err="1"/>
              <a:t>Hochfeld</a:t>
            </a:r>
            <a:r>
              <a:rPr lang="ru-RU" sz="2800" dirty="0"/>
              <a:t>, </a:t>
            </a:r>
            <a:r>
              <a:rPr lang="de-DE" sz="2800" i="1" dirty="0" err="1"/>
              <a:t>Kronstal</a:t>
            </a:r>
            <a:r>
              <a:rPr lang="ru-RU" sz="2800" dirty="0"/>
              <a:t>, </a:t>
            </a:r>
            <a:r>
              <a:rPr lang="de-DE" sz="2800" i="1" dirty="0"/>
              <a:t>Hempels Gut</a:t>
            </a:r>
            <a:r>
              <a:rPr lang="de-DE" sz="2800" dirty="0"/>
              <a:t> </a:t>
            </a:r>
            <a:r>
              <a:rPr lang="ru-RU" sz="2800" dirty="0"/>
              <a:t>‘Хутор </a:t>
            </a:r>
            <a:r>
              <a:rPr lang="ru-RU" sz="2800" dirty="0" err="1"/>
              <a:t>Гемпеля</a:t>
            </a:r>
            <a:r>
              <a:rPr lang="ru-RU" sz="2800" dirty="0"/>
              <a:t>’ </a:t>
            </a:r>
          </a:p>
          <a:p>
            <a:pPr marL="0" indent="0"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2414348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C24922-AB59-AC4C-AC3D-6ED269DC67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14105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Топонимика </a:t>
            </a:r>
            <a:r>
              <a:rPr lang="ru-RU" b="1" dirty="0" err="1"/>
              <a:t>Хортицы</a:t>
            </a:r>
            <a:r>
              <a:rPr lang="ru-RU" b="1" dirty="0"/>
              <a:t> и Молочной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5B30880-07A4-A848-B4A6-EA591F8E7A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670756"/>
            <a:ext cx="10058400" cy="43642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u="sng" dirty="0" err="1"/>
              <a:t>Комонимы</a:t>
            </a:r>
            <a:r>
              <a:rPr lang="ru-RU" sz="3200" u="sng" dirty="0"/>
              <a:t> немецкого происхождения. </a:t>
            </a:r>
          </a:p>
          <a:p>
            <a:pPr marL="0" indent="0">
              <a:buNone/>
            </a:pPr>
            <a:r>
              <a:rPr lang="ru-RU" sz="3200" dirty="0"/>
              <a:t>3. перенос-контаминации двух названий прежних населенных пунктов </a:t>
            </a:r>
            <a:r>
              <a:rPr lang="de-DE" sz="3200" i="1" dirty="0" err="1"/>
              <a:t>Kronstal</a:t>
            </a:r>
            <a:r>
              <a:rPr lang="ru-RU" sz="3200" i="1" dirty="0"/>
              <a:t> =</a:t>
            </a:r>
            <a:r>
              <a:rPr lang="ru-RU" sz="3200" b="1" i="1" dirty="0"/>
              <a:t> </a:t>
            </a:r>
            <a:r>
              <a:rPr lang="de-DE" sz="3200" b="1" i="1" dirty="0" err="1"/>
              <a:t>Krons</a:t>
            </a:r>
            <a:r>
              <a:rPr lang="de-DE" sz="3200" i="1" dirty="0" err="1"/>
              <a:t>weide</a:t>
            </a:r>
            <a:r>
              <a:rPr lang="de-DE" sz="3200" dirty="0"/>
              <a:t> </a:t>
            </a:r>
            <a:r>
              <a:rPr lang="ru-RU" sz="3200" dirty="0"/>
              <a:t>и </a:t>
            </a:r>
            <a:r>
              <a:rPr lang="de-DE" sz="3200" i="1" dirty="0"/>
              <a:t>Rosen</a:t>
            </a:r>
            <a:r>
              <a:rPr lang="de-DE" sz="3200" b="1" i="1" dirty="0"/>
              <a:t>thal</a:t>
            </a:r>
            <a:r>
              <a:rPr lang="ru-RU" sz="3200" i="1" dirty="0"/>
              <a:t>, </a:t>
            </a:r>
            <a:r>
              <a:rPr lang="de-DE" sz="3200" i="1" dirty="0" err="1"/>
              <a:t>Neuhorst</a:t>
            </a:r>
            <a:r>
              <a:rPr lang="ru-RU" sz="3200" i="1" dirty="0"/>
              <a:t> = </a:t>
            </a:r>
            <a:r>
              <a:rPr lang="ru-RU" sz="3200" b="1" i="1" dirty="0" err="1"/>
              <a:t>Neu</a:t>
            </a:r>
            <a:r>
              <a:rPr lang="ru-RU" sz="3200" i="1" dirty="0" err="1"/>
              <a:t>endorf</a:t>
            </a:r>
            <a:r>
              <a:rPr lang="ru-RU" sz="3200" dirty="0"/>
              <a:t> </a:t>
            </a:r>
            <a:r>
              <a:rPr lang="ru-RU" sz="3200" dirty="0" err="1"/>
              <a:t>und</a:t>
            </a:r>
            <a:r>
              <a:rPr lang="ru-RU" sz="3200" dirty="0"/>
              <a:t> </a:t>
            </a:r>
            <a:r>
              <a:rPr lang="ru-RU" sz="3200" i="1" dirty="0" err="1"/>
              <a:t>Schön</a:t>
            </a:r>
            <a:r>
              <a:rPr lang="ru-RU" sz="3200" b="1" i="1" dirty="0" err="1"/>
              <a:t>horst</a:t>
            </a:r>
            <a:endParaRPr lang="ru-RU" sz="3200" b="1" i="1" dirty="0"/>
          </a:p>
          <a:p>
            <a:pPr marL="0" indent="0">
              <a:buNone/>
            </a:pPr>
            <a:endParaRPr lang="ru-RU" sz="3200" dirty="0"/>
          </a:p>
          <a:p>
            <a:pPr marL="0" indent="0">
              <a:buNone/>
            </a:pPr>
            <a:r>
              <a:rPr lang="ru-RU" sz="3200" u="sng" dirty="0"/>
              <a:t>Ассимиляция иноязычного топонима</a:t>
            </a:r>
            <a:r>
              <a:rPr lang="ru-RU" sz="3200" dirty="0"/>
              <a:t> </a:t>
            </a:r>
            <a:r>
              <a:rPr lang="ru-RU" sz="3200" i="1" dirty="0" err="1"/>
              <a:t>Хортица</a:t>
            </a:r>
            <a:endParaRPr lang="ru-RU" sz="3200" i="1" dirty="0"/>
          </a:p>
        </p:txBody>
      </p:sp>
    </p:spTree>
    <p:extLst>
      <p:ext uri="{BB962C8B-B14F-4D97-AF65-F5344CB8AC3E}">
        <p14:creationId xmlns:p14="http://schemas.microsoft.com/office/powerpoint/2010/main" val="29815488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3751FD-D43B-8D47-B380-20869C4EAD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Меннонитские поселения Крыма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CF686BE-F20D-8247-84F8-F511041EA7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600" dirty="0"/>
              <a:t>Рассредоточенное проживание</a:t>
            </a:r>
          </a:p>
          <a:p>
            <a:r>
              <a:rPr lang="ru-RU" sz="3600" dirty="0"/>
              <a:t>Дочерние колонии</a:t>
            </a:r>
          </a:p>
          <a:p>
            <a:r>
              <a:rPr lang="ru-RU" sz="3600" dirty="0"/>
              <a:t>Межэтнический и – конфессиональный характер поселений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95448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A681901-80AC-A141-BF29-F2E80ED898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Топонимика Крыма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B2AEA1E-99D7-2E4F-BBD9-2FC5801298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                  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75B0CCB-95FB-7D4D-A405-3EFAAD4C1CFA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1066800" y="1927224"/>
            <a:ext cx="10436578" cy="4107815"/>
          </a:xfrm>
        </p:spPr>
        <p:txBody>
          <a:bodyPr>
            <a:noAutofit/>
          </a:bodyPr>
          <a:lstStyle/>
          <a:p>
            <a:r>
              <a:rPr lang="ru-RU" sz="4000" i="1" dirty="0"/>
              <a:t>немецкоязычные</a:t>
            </a:r>
            <a:r>
              <a:rPr lang="ru-RU" sz="4000" dirty="0"/>
              <a:t> </a:t>
            </a:r>
            <a:r>
              <a:rPr lang="ru-RU" sz="4000" dirty="0" err="1"/>
              <a:t>комонимы</a:t>
            </a:r>
            <a:r>
              <a:rPr lang="ru-RU" sz="4000" dirty="0"/>
              <a:t>: </a:t>
            </a:r>
            <a:r>
              <a:rPr lang="de-DE" sz="4000" b="1" i="1" dirty="0"/>
              <a:t>Neusatz</a:t>
            </a:r>
            <a:r>
              <a:rPr lang="ru-RU" sz="4000" dirty="0"/>
              <a:t> </a:t>
            </a:r>
          </a:p>
          <a:p>
            <a:r>
              <a:rPr lang="ru-RU" sz="4000" i="1" dirty="0"/>
              <a:t>русскоязычные</a:t>
            </a:r>
            <a:r>
              <a:rPr lang="ru-RU" sz="4000" dirty="0"/>
              <a:t> </a:t>
            </a:r>
            <a:r>
              <a:rPr lang="ru-RU" sz="4000" dirty="0" err="1"/>
              <a:t>комонимы</a:t>
            </a:r>
            <a:r>
              <a:rPr lang="ru-RU" sz="4000" dirty="0"/>
              <a:t>: </a:t>
            </a:r>
            <a:r>
              <a:rPr lang="de-DE" sz="4000" b="1" dirty="0" err="1"/>
              <a:t>Wassiljevka</a:t>
            </a:r>
            <a:r>
              <a:rPr lang="ru-RU" sz="4000" i="1" dirty="0"/>
              <a:t>, </a:t>
            </a:r>
            <a:r>
              <a:rPr lang="de-DE" sz="4000" b="1" dirty="0" err="1"/>
              <a:t>Safronowk</a:t>
            </a:r>
            <a:r>
              <a:rPr lang="ru-RU" sz="4000" i="1" dirty="0"/>
              <a:t>а</a:t>
            </a:r>
          </a:p>
          <a:p>
            <a:r>
              <a:rPr lang="ru-RU" sz="4000" i="1" dirty="0" err="1"/>
              <a:t>крымскотатарские</a:t>
            </a:r>
            <a:r>
              <a:rPr lang="ru-RU" sz="4000" dirty="0"/>
              <a:t> </a:t>
            </a:r>
            <a:r>
              <a:rPr lang="ru-RU" sz="4000" dirty="0" err="1"/>
              <a:t>комонимы</a:t>
            </a:r>
            <a:r>
              <a:rPr lang="ru-RU" sz="3400" dirty="0"/>
              <a:t>: </a:t>
            </a:r>
            <a:r>
              <a:rPr lang="de-DE" sz="3400" b="1" dirty="0"/>
              <a:t>Barak</a:t>
            </a:r>
            <a:r>
              <a:rPr lang="ru-RU" sz="3400" i="1" dirty="0"/>
              <a:t>,</a:t>
            </a:r>
            <a:r>
              <a:rPr lang="ru-RU" sz="3400" dirty="0"/>
              <a:t> </a:t>
            </a:r>
            <a:r>
              <a:rPr lang="de-DE" sz="3400" b="1" dirty="0"/>
              <a:t>Kirk</a:t>
            </a:r>
            <a:r>
              <a:rPr lang="ru-RU" sz="3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841298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>
            <a:extLst>
              <a:ext uri="{FF2B5EF4-FFF2-40B4-BE49-F238E27FC236}">
                <a16:creationId xmlns:a16="http://schemas.microsoft.com/office/drawing/2014/main" id="{2FF7F6DB-B3A6-A148-A784-F982325FC6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22489" y="474133"/>
            <a:ext cx="10402711" cy="5655734"/>
          </a:xfrm>
        </p:spPr>
        <p:txBody>
          <a:bodyPr>
            <a:noAutofit/>
          </a:bodyPr>
          <a:lstStyle/>
          <a:p>
            <a:r>
              <a:rPr lang="ru-RU" sz="3600" u="sng" dirty="0"/>
              <a:t>неофициальные немецкоязычные дублеты </a:t>
            </a:r>
          </a:p>
          <a:p>
            <a:pPr marL="0" indent="0">
              <a:buNone/>
            </a:pPr>
            <a:r>
              <a:rPr lang="ru-RU" sz="3600" dirty="0"/>
              <a:t>- </a:t>
            </a:r>
            <a:r>
              <a:rPr lang="ru-RU" sz="3600" dirty="0" err="1"/>
              <a:t>комоним</a:t>
            </a:r>
            <a:r>
              <a:rPr lang="ru-RU" sz="3600" dirty="0"/>
              <a:t>-перенос из Молочной </a:t>
            </a:r>
            <a:r>
              <a:rPr lang="de-DE" sz="3600" b="1" i="1" dirty="0" err="1"/>
              <a:t>Alexand</a:t>
            </a:r>
            <a:r>
              <a:rPr lang="ru-RU" sz="3600" b="1" i="1" dirty="0"/>
              <a:t>е</a:t>
            </a:r>
            <a:r>
              <a:rPr lang="de-DE" sz="3600" b="1" i="1" dirty="0" err="1"/>
              <a:t>rfeld</a:t>
            </a:r>
            <a:r>
              <a:rPr lang="ru-RU" sz="3600" b="1" dirty="0"/>
              <a:t> </a:t>
            </a:r>
            <a:r>
              <a:rPr lang="ru-RU" sz="3600" dirty="0"/>
              <a:t>(офиц. </a:t>
            </a:r>
            <a:r>
              <a:rPr lang="ru-RU" sz="3600" dirty="0" err="1"/>
              <a:t>Кутюке</a:t>
            </a:r>
            <a:r>
              <a:rPr lang="ru-RU" sz="3600" dirty="0"/>
              <a:t> Немецкий)</a:t>
            </a:r>
          </a:p>
          <a:p>
            <a:pPr>
              <a:buFontTx/>
              <a:buChar char="-"/>
            </a:pPr>
            <a:r>
              <a:rPr lang="ru-RU" sz="3600" dirty="0" err="1"/>
              <a:t>трансонимизация</a:t>
            </a:r>
            <a:r>
              <a:rPr lang="ru-RU" sz="3600" dirty="0"/>
              <a:t> имени собственного наиболее почитаемого соотечественника: </a:t>
            </a:r>
            <a:r>
              <a:rPr lang="de-DE" sz="3600" b="1" i="1" dirty="0" err="1"/>
              <a:t>Ettingerbrunn</a:t>
            </a:r>
            <a:r>
              <a:rPr lang="de-DE" sz="3600" i="1" dirty="0"/>
              <a:t> </a:t>
            </a:r>
            <a:r>
              <a:rPr lang="ru-RU" sz="3600" dirty="0"/>
              <a:t>‘</a:t>
            </a:r>
            <a:r>
              <a:rPr lang="ru-RU" sz="3600" dirty="0" err="1"/>
              <a:t>Эттингербрунн</a:t>
            </a:r>
            <a:r>
              <a:rPr lang="ru-RU" sz="3600" dirty="0"/>
              <a:t>’ (офиц. Сары-Баш)</a:t>
            </a:r>
          </a:p>
          <a:p>
            <a:pPr>
              <a:buFontTx/>
              <a:buChar char="-"/>
            </a:pPr>
            <a:r>
              <a:rPr lang="ru-RU" sz="3600" dirty="0" err="1"/>
              <a:t>онимизация</a:t>
            </a:r>
            <a:r>
              <a:rPr lang="ru-RU" sz="3600" dirty="0"/>
              <a:t> </a:t>
            </a:r>
            <a:r>
              <a:rPr lang="ru-RU" sz="3600" dirty="0" err="1"/>
              <a:t>аппелятива</a:t>
            </a:r>
            <a:r>
              <a:rPr lang="de-DE" sz="3600" i="1" dirty="0"/>
              <a:t> </a:t>
            </a:r>
            <a:r>
              <a:rPr lang="de-DE" sz="3600" b="1" i="1" dirty="0"/>
              <a:t>Schottenruh</a:t>
            </a:r>
            <a:r>
              <a:rPr lang="de-DE" sz="3600" i="1" dirty="0"/>
              <a:t> </a:t>
            </a:r>
            <a:r>
              <a:rPr lang="ru-RU" sz="3600" dirty="0"/>
              <a:t>‘</a:t>
            </a:r>
            <a:r>
              <a:rPr lang="ru-RU" sz="3600" dirty="0" err="1"/>
              <a:t>Шоттенру</a:t>
            </a:r>
            <a:r>
              <a:rPr lang="ru-RU" sz="3600" dirty="0"/>
              <a:t>’ (офиц. </a:t>
            </a:r>
            <a:r>
              <a:rPr lang="ru-RU" sz="3600" dirty="0" err="1"/>
              <a:t>Дюрмень</a:t>
            </a:r>
            <a:r>
              <a:rPr lang="ru-RU" sz="3600" dirty="0"/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5550136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B3D39127-A438-674C-8D3E-FB89512CB4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Влияние диалекта </a:t>
            </a:r>
            <a:r>
              <a:rPr lang="ru-RU" b="1" dirty="0" err="1"/>
              <a:t>плоттдич</a:t>
            </a:r>
            <a:endParaRPr lang="ru-RU" b="1" dirty="0"/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E8C3700B-2EF3-7A4F-BAEF-50829C092A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dirty="0"/>
              <a:t>Замена диалектным вариантом (</a:t>
            </a:r>
            <a:r>
              <a:rPr lang="ru-RU" sz="3600" dirty="0" err="1"/>
              <a:t>плоттдич</a:t>
            </a:r>
            <a:r>
              <a:rPr lang="ru-RU" sz="3600" dirty="0"/>
              <a:t>, </a:t>
            </a:r>
            <a:r>
              <a:rPr lang="ru-RU" sz="3600" dirty="0" err="1"/>
              <a:t>плютдич</a:t>
            </a:r>
            <a:r>
              <a:rPr lang="ru-RU" sz="3600" dirty="0"/>
              <a:t>)</a:t>
            </a:r>
            <a:r>
              <a:rPr lang="de-DE" sz="3600" i="1" dirty="0"/>
              <a:t> B</a:t>
            </a:r>
            <a:r>
              <a:rPr lang="ru-RU" sz="3600" b="1" i="1" dirty="0" err="1"/>
              <a:t>ä</a:t>
            </a:r>
            <a:r>
              <a:rPr lang="de-DE" sz="3600" i="1" dirty="0" err="1"/>
              <a:t>rwalde</a:t>
            </a:r>
            <a:r>
              <a:rPr lang="ru-RU" sz="3600" dirty="0"/>
              <a:t> / </a:t>
            </a:r>
            <a:r>
              <a:rPr lang="de-DE" sz="3600" i="1" dirty="0" err="1"/>
              <a:t>B</a:t>
            </a:r>
            <a:r>
              <a:rPr lang="de-DE" sz="3600" b="1" i="1" dirty="0" err="1"/>
              <a:t>u</a:t>
            </a:r>
            <a:r>
              <a:rPr lang="de-DE" sz="3600" i="1" dirty="0" err="1"/>
              <a:t>rwalde</a:t>
            </a:r>
            <a:r>
              <a:rPr lang="ru-RU" sz="3600" dirty="0"/>
              <a:t>  (</a:t>
            </a:r>
            <a:r>
              <a:rPr lang="ru-RU" sz="3600" dirty="0" err="1"/>
              <a:t>Хортица</a:t>
            </a:r>
            <a:r>
              <a:rPr lang="ru-RU" sz="3600" dirty="0"/>
              <a:t>)</a:t>
            </a:r>
          </a:p>
          <a:p>
            <a:r>
              <a:rPr lang="de-DE" sz="3600" b="1" dirty="0"/>
              <a:t>Altona</a:t>
            </a:r>
            <a:r>
              <a:rPr lang="ru-RU" sz="3600" i="1" dirty="0"/>
              <a:t>  </a:t>
            </a:r>
            <a:r>
              <a:rPr lang="ru-RU" sz="3600" dirty="0"/>
              <a:t>от нижне- и верхненемецкого (</a:t>
            </a:r>
            <a:r>
              <a:rPr lang="de-DE" sz="3600" i="1" dirty="0"/>
              <a:t>all</a:t>
            </a:r>
            <a:r>
              <a:rPr lang="ru-RU" sz="3600" i="1" dirty="0" err="1"/>
              <a:t>z</a:t>
            </a:r>
            <a:r>
              <a:rPr lang="de-DE" sz="3600" i="1" dirty="0" err="1"/>
              <a:t>u</a:t>
            </a:r>
            <a:r>
              <a:rPr lang="de-DE" sz="3600" i="1" dirty="0"/>
              <a:t> </a:t>
            </a:r>
            <a:r>
              <a:rPr lang="ru-RU" sz="3600" i="1" dirty="0"/>
              <a:t>+ </a:t>
            </a:r>
            <a:r>
              <a:rPr lang="de-DE" sz="3600" i="1" dirty="0"/>
              <a:t>nah</a:t>
            </a:r>
            <a:r>
              <a:rPr lang="ru-RU" sz="3600" dirty="0"/>
              <a:t>) означало ‘слишком близко’ (до ногайского поселения)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1456221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B3D39127-A438-674C-8D3E-FB89512CB4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Влияние диалекта </a:t>
            </a:r>
            <a:r>
              <a:rPr lang="ru-RU" b="1" dirty="0" err="1"/>
              <a:t>плоттдич</a:t>
            </a:r>
            <a:endParaRPr lang="ru-RU" b="1" dirty="0"/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E8C3700B-2EF3-7A4F-BAEF-50829C092A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dirty="0"/>
              <a:t>делабиализации звука </a:t>
            </a:r>
            <a:r>
              <a:rPr lang="ru-RU" sz="3600" b="1" dirty="0"/>
              <a:t>[</a:t>
            </a:r>
            <a:r>
              <a:rPr lang="ru-RU" sz="3600" b="1" dirty="0" err="1"/>
              <a:t>ʏ</a:t>
            </a:r>
            <a:r>
              <a:rPr lang="ru-RU" sz="3600" b="1" dirty="0"/>
              <a:t>] </a:t>
            </a:r>
            <a:r>
              <a:rPr lang="ru-RU" sz="3600" i="1" dirty="0" err="1"/>
              <a:t>F</a:t>
            </a:r>
            <a:r>
              <a:rPr lang="ru-RU" sz="3600" b="1" i="1" dirty="0" err="1"/>
              <a:t>ü</a:t>
            </a:r>
            <a:r>
              <a:rPr lang="ru-RU" sz="3600" i="1" dirty="0" err="1"/>
              <a:t>rstenwerder</a:t>
            </a:r>
            <a:r>
              <a:rPr lang="ru-RU" sz="3600" i="1" dirty="0"/>
              <a:t> / </a:t>
            </a:r>
            <a:r>
              <a:rPr lang="ru-RU" sz="3600" i="1" dirty="0" err="1"/>
              <a:t>F</a:t>
            </a:r>
            <a:r>
              <a:rPr lang="de-DE" sz="3600" b="1" i="1" dirty="0"/>
              <a:t>i</a:t>
            </a:r>
            <a:r>
              <a:rPr lang="ru-RU" sz="3600" i="1" dirty="0" err="1"/>
              <a:t>rstenwerder</a:t>
            </a:r>
            <a:r>
              <a:rPr lang="ru-RU" sz="3600" i="1" dirty="0"/>
              <a:t>, </a:t>
            </a:r>
            <a:r>
              <a:rPr lang="de-DE" sz="3600" i="1" dirty="0"/>
              <a:t>K</a:t>
            </a:r>
            <a:r>
              <a:rPr lang="ru-RU" sz="3600" b="1" i="1" dirty="0" err="1"/>
              <a:t>ü</a:t>
            </a:r>
            <a:r>
              <a:rPr lang="de-DE" sz="3600" i="1" dirty="0" err="1"/>
              <a:t>ppenfeld</a:t>
            </a:r>
            <a:r>
              <a:rPr lang="ru-RU" sz="3600" i="1" dirty="0"/>
              <a:t> / </a:t>
            </a:r>
            <a:r>
              <a:rPr lang="de-DE" sz="3600" i="1" dirty="0" err="1"/>
              <a:t>K</a:t>
            </a:r>
            <a:r>
              <a:rPr lang="de-DE" sz="3600" b="1" i="1" dirty="0" err="1"/>
              <a:t>i</a:t>
            </a:r>
            <a:r>
              <a:rPr lang="de-DE" sz="3600" i="1" dirty="0" err="1"/>
              <a:t>ppenfeld</a:t>
            </a:r>
            <a:r>
              <a:rPr lang="ru-RU" sz="3600" i="1" dirty="0"/>
              <a:t>, </a:t>
            </a:r>
            <a:r>
              <a:rPr lang="de-DE" sz="3600" i="1" dirty="0"/>
              <a:t>M</a:t>
            </a:r>
            <a:r>
              <a:rPr lang="ru-RU" sz="3600" b="1" i="1" dirty="0" err="1"/>
              <a:t>ü</a:t>
            </a:r>
            <a:r>
              <a:rPr lang="de-DE" sz="3600" i="1" dirty="0" err="1"/>
              <a:t>nsterberg</a:t>
            </a:r>
            <a:r>
              <a:rPr lang="ru-RU" sz="3600" i="1" dirty="0"/>
              <a:t> / </a:t>
            </a:r>
            <a:r>
              <a:rPr lang="de-DE" sz="3600" i="1" dirty="0" err="1"/>
              <a:t>M</a:t>
            </a:r>
            <a:r>
              <a:rPr lang="de-DE" sz="3600" b="1" i="1" dirty="0" err="1"/>
              <a:t>i</a:t>
            </a:r>
            <a:r>
              <a:rPr lang="de-DE" sz="3600" i="1" dirty="0" err="1"/>
              <a:t>nsterberg</a:t>
            </a:r>
            <a:r>
              <a:rPr lang="ru-RU" sz="3600" i="1" dirty="0"/>
              <a:t>, </a:t>
            </a:r>
            <a:r>
              <a:rPr lang="de-DE" sz="3600" i="1" dirty="0"/>
              <a:t>R</a:t>
            </a:r>
            <a:r>
              <a:rPr lang="ru-RU" sz="3600" b="1" i="1" dirty="0" err="1"/>
              <a:t>ü</a:t>
            </a:r>
            <a:r>
              <a:rPr lang="de-DE" sz="3600" i="1" dirty="0" err="1"/>
              <a:t>ckenau</a:t>
            </a:r>
            <a:r>
              <a:rPr lang="ru-RU" sz="3600" i="1" dirty="0"/>
              <a:t> / </a:t>
            </a:r>
            <a:r>
              <a:rPr lang="de-DE" sz="3600" i="1" dirty="0" err="1"/>
              <a:t>R</a:t>
            </a:r>
            <a:r>
              <a:rPr lang="de-DE" sz="3600" b="1" i="1" dirty="0" err="1"/>
              <a:t>i</a:t>
            </a:r>
            <a:r>
              <a:rPr lang="de-DE" sz="3600" i="1" dirty="0" err="1"/>
              <a:t>kkenau</a:t>
            </a:r>
            <a:r>
              <a:rPr lang="ru-RU" sz="3600" i="1" dirty="0"/>
              <a:t> </a:t>
            </a:r>
            <a:r>
              <a:rPr lang="ru-RU" sz="3600" b="1" dirty="0"/>
              <a:t>(Молочная)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35422852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FD15CC-6B34-1F46-BBCD-DFBB7C819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err="1"/>
              <a:t>Кутюке</a:t>
            </a:r>
            <a:r>
              <a:rPr lang="ru-RU" b="1" dirty="0"/>
              <a:t> Немецкое</a:t>
            </a:r>
            <a:r>
              <a:rPr lang="ru-RU" b="1" dirty="0">
                <a:effectLst/>
              </a:rPr>
              <a:t> </a:t>
            </a:r>
            <a:endParaRPr lang="ru-RU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154CEB4-596E-314C-996B-D5C066118B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ru-RU" sz="3600" dirty="0"/>
              <a:t>Мельничное Первомайского района </a:t>
            </a:r>
          </a:p>
          <a:p>
            <a:pPr algn="ctr"/>
            <a:endParaRPr lang="ru-RU" sz="3600" dirty="0"/>
          </a:p>
          <a:p>
            <a:r>
              <a:rPr lang="de-DE" sz="3600" i="1" dirty="0"/>
              <a:t>Alexanderfeld</a:t>
            </a:r>
            <a:r>
              <a:rPr lang="ru-RU" sz="3600" i="1" dirty="0"/>
              <a:t>, </a:t>
            </a:r>
            <a:r>
              <a:rPr lang="de-DE" sz="3600" i="1" dirty="0" err="1"/>
              <a:t>Kutjuki</a:t>
            </a:r>
            <a:r>
              <a:rPr lang="ru-RU" sz="3600" i="1" dirty="0"/>
              <a:t>, </a:t>
            </a:r>
            <a:r>
              <a:rPr lang="de-DE" sz="3600" i="1" dirty="0" err="1"/>
              <a:t>Kutjuki</a:t>
            </a:r>
            <a:r>
              <a:rPr lang="de-DE" sz="3600" i="1" dirty="0"/>
              <a:t> Deutsch</a:t>
            </a:r>
            <a:r>
              <a:rPr lang="ru-RU" sz="3600" i="1" dirty="0"/>
              <a:t>, </a:t>
            </a:r>
            <a:r>
              <a:rPr lang="de-DE" sz="3600" i="1" dirty="0"/>
              <a:t>Deutsch</a:t>
            </a:r>
            <a:r>
              <a:rPr lang="ru-RU" sz="3600" i="1" dirty="0"/>
              <a:t>-</a:t>
            </a:r>
            <a:r>
              <a:rPr lang="de-DE" sz="3600" i="1" dirty="0" err="1"/>
              <a:t>Kutjuke</a:t>
            </a:r>
            <a:r>
              <a:rPr lang="ru-RU" sz="3600" i="1" dirty="0"/>
              <a:t>, </a:t>
            </a:r>
            <a:r>
              <a:rPr lang="de-DE" sz="3600" i="1" dirty="0" err="1"/>
              <a:t>Kutjiewka</a:t>
            </a:r>
            <a:r>
              <a:rPr lang="ru-RU" sz="3600" i="1" dirty="0"/>
              <a:t>, </a:t>
            </a:r>
            <a:r>
              <a:rPr lang="de-DE" sz="3600" i="1" dirty="0" err="1"/>
              <a:t>Kutjewka</a:t>
            </a:r>
            <a:r>
              <a:rPr lang="ru-RU" sz="3600" i="1" dirty="0"/>
              <a:t>, </a:t>
            </a:r>
            <a:r>
              <a:rPr lang="de-DE" sz="3600" i="1" dirty="0" err="1"/>
              <a:t>Kutievka</a:t>
            </a:r>
            <a:r>
              <a:rPr lang="ru-RU" sz="3600" i="1" dirty="0"/>
              <a:t>, </a:t>
            </a:r>
            <a:r>
              <a:rPr lang="de-DE" sz="3600" i="1" dirty="0" err="1"/>
              <a:t>Kutuki</a:t>
            </a:r>
            <a:r>
              <a:rPr lang="ru-RU" sz="3600" i="1" dirty="0"/>
              <a:t>, </a:t>
            </a:r>
            <a:r>
              <a:rPr lang="ru-RU" sz="3600" i="1" dirty="0" err="1"/>
              <a:t>Александерфельд</a:t>
            </a:r>
            <a:r>
              <a:rPr lang="ru-RU" sz="3600" i="1" dirty="0"/>
              <a:t>; </a:t>
            </a:r>
            <a:r>
              <a:rPr lang="ru-RU" sz="3600" i="1" dirty="0" err="1"/>
              <a:t>Дейч-Кутюке</a:t>
            </a:r>
            <a:r>
              <a:rPr lang="ru-RU" sz="3600" i="1" dirty="0"/>
              <a:t>, </a:t>
            </a:r>
            <a:r>
              <a:rPr lang="ru-RU" sz="3600" i="1" dirty="0" err="1"/>
              <a:t>Кутюки</a:t>
            </a:r>
            <a:r>
              <a:rPr lang="ru-RU" sz="3600" i="1" dirty="0"/>
              <a:t>, </a:t>
            </a:r>
            <a:r>
              <a:rPr lang="de-DE" sz="3600" i="1" dirty="0" err="1"/>
              <a:t>Kutyuki</a:t>
            </a:r>
            <a:r>
              <a:rPr lang="ru-RU" sz="3600" i="1" dirty="0"/>
              <a:t>, </a:t>
            </a:r>
            <a:r>
              <a:rPr lang="de-DE" sz="3600" i="1" dirty="0" err="1"/>
              <a:t>Kutjuky</a:t>
            </a:r>
            <a:r>
              <a:rPr lang="ru-RU" sz="3600" i="1" dirty="0"/>
              <a:t>, </a:t>
            </a:r>
            <a:r>
              <a:rPr lang="de-DE" sz="3600" i="1" dirty="0" err="1"/>
              <a:t>Katjuke</a:t>
            </a:r>
            <a:r>
              <a:rPr lang="ru-RU" sz="3600" i="1" dirty="0"/>
              <a:t>, </a:t>
            </a:r>
            <a:r>
              <a:rPr lang="ru-RU" sz="3600" i="1" dirty="0" err="1"/>
              <a:t>Катюке</a:t>
            </a:r>
            <a:r>
              <a:rPr lang="ru-RU" sz="3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137213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73825F-95EF-734B-ADAC-5940215A66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/>
              <a:t>Фонетическая / графическая адаптация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4091DC4-4939-1847-B180-2FA83CE908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3000" dirty="0"/>
              <a:t>/</a:t>
            </a:r>
            <a:r>
              <a:rPr lang="ru-RU" sz="3000" dirty="0" err="1"/>
              <a:t>a</a:t>
            </a:r>
            <a:r>
              <a:rPr lang="ru-RU" sz="3000" dirty="0"/>
              <a:t>/, /о/          /е/: </a:t>
            </a:r>
            <a:r>
              <a:rPr lang="de-DE" sz="3000" i="1" dirty="0" err="1"/>
              <a:t>Ad</a:t>
            </a:r>
            <a:r>
              <a:rPr lang="de-DE" sz="3000" b="1" i="1" dirty="0" err="1"/>
              <a:t>a</a:t>
            </a:r>
            <a:r>
              <a:rPr lang="de-DE" sz="3000" i="1" dirty="0" err="1"/>
              <a:t>rtschik</a:t>
            </a:r>
            <a:r>
              <a:rPr lang="ru-RU" sz="3000" dirty="0"/>
              <a:t> / </a:t>
            </a:r>
            <a:r>
              <a:rPr lang="de-DE" sz="3000" i="1" dirty="0" err="1"/>
              <a:t>Ad</a:t>
            </a:r>
            <a:r>
              <a:rPr lang="de-DE" sz="3000" b="1" i="1" dirty="0" err="1"/>
              <a:t>e</a:t>
            </a:r>
            <a:r>
              <a:rPr lang="de-DE" sz="3000" i="1" dirty="0" err="1"/>
              <a:t>rchik</a:t>
            </a:r>
            <a:r>
              <a:rPr lang="ru-RU" sz="3000" dirty="0"/>
              <a:t>, </a:t>
            </a:r>
            <a:r>
              <a:rPr lang="de-DE" sz="3000" i="1" dirty="0" err="1"/>
              <a:t>Mont</a:t>
            </a:r>
            <a:r>
              <a:rPr lang="de-DE" sz="3000" b="1" i="1" dirty="0" err="1"/>
              <a:t>a</a:t>
            </a:r>
            <a:r>
              <a:rPr lang="de-DE" sz="3000" i="1" dirty="0" err="1"/>
              <a:t>nai</a:t>
            </a:r>
            <a:r>
              <a:rPr lang="ru-RU" sz="3000" dirty="0"/>
              <a:t> / </a:t>
            </a:r>
            <a:r>
              <a:rPr lang="de-DE" sz="3000" i="1" dirty="0" err="1"/>
              <a:t>Mont</a:t>
            </a:r>
            <a:r>
              <a:rPr lang="de-DE" sz="3000" b="1" i="1" dirty="0" err="1"/>
              <a:t>e</a:t>
            </a:r>
            <a:r>
              <a:rPr lang="de-DE" sz="3000" i="1" dirty="0" err="1"/>
              <a:t>nai</a:t>
            </a:r>
            <a:r>
              <a:rPr lang="ru-RU" sz="3000" dirty="0"/>
              <a:t>, </a:t>
            </a:r>
            <a:r>
              <a:rPr lang="de-DE" sz="3000" i="1" dirty="0" err="1"/>
              <a:t>Okus</a:t>
            </a:r>
            <a:r>
              <a:rPr lang="ru-RU" sz="3000" i="1" dirty="0"/>
              <a:t>-</a:t>
            </a:r>
            <a:r>
              <a:rPr lang="de-DE" sz="3000" i="1" dirty="0"/>
              <a:t>T</a:t>
            </a:r>
            <a:r>
              <a:rPr lang="de-DE" sz="3000" b="1" i="1" dirty="0"/>
              <a:t>o</a:t>
            </a:r>
            <a:r>
              <a:rPr lang="de-DE" sz="3000" i="1" dirty="0"/>
              <a:t>be</a:t>
            </a:r>
            <a:r>
              <a:rPr lang="ru-RU" sz="3000" i="1" dirty="0"/>
              <a:t> / </a:t>
            </a:r>
            <a:r>
              <a:rPr lang="de-DE" sz="3000" i="1" dirty="0" err="1"/>
              <a:t>Okus</a:t>
            </a:r>
            <a:r>
              <a:rPr lang="ru-RU" sz="3000" i="1" dirty="0"/>
              <a:t>-</a:t>
            </a:r>
            <a:r>
              <a:rPr lang="de-DE" sz="3000" i="1" dirty="0" err="1"/>
              <a:t>T</a:t>
            </a:r>
            <a:r>
              <a:rPr lang="de-DE" sz="3000" b="1" i="1" dirty="0" err="1"/>
              <a:t>e</a:t>
            </a:r>
            <a:r>
              <a:rPr lang="de-DE" sz="3000" i="1" dirty="0" err="1"/>
              <a:t>be</a:t>
            </a:r>
            <a:r>
              <a:rPr lang="ru-RU" sz="3000" dirty="0"/>
              <a:t>, реже    /</a:t>
            </a:r>
            <a:r>
              <a:rPr lang="ru-RU" sz="3000" dirty="0" err="1"/>
              <a:t>i</a:t>
            </a:r>
            <a:r>
              <a:rPr lang="ru-RU" sz="3000" dirty="0"/>
              <a:t>/:</a:t>
            </a:r>
            <a:r>
              <a:rPr lang="ru-RU" sz="3000" i="1" dirty="0"/>
              <a:t> </a:t>
            </a:r>
            <a:r>
              <a:rPr lang="ru-RU" sz="3000" i="1" dirty="0" err="1"/>
              <a:t>Japuntsch</a:t>
            </a:r>
            <a:r>
              <a:rPr lang="ru-RU" sz="3000" b="1" i="1" dirty="0" err="1"/>
              <a:t>i</a:t>
            </a:r>
            <a:r>
              <a:rPr lang="ru-RU" sz="3000" b="1" dirty="0"/>
              <a:t> </a:t>
            </a:r>
            <a:r>
              <a:rPr lang="ru-RU" sz="3000" dirty="0"/>
              <a:t>‘</a:t>
            </a:r>
            <a:r>
              <a:rPr lang="ru-RU" sz="3000" dirty="0" err="1"/>
              <a:t>Япунджа</a:t>
            </a:r>
            <a:r>
              <a:rPr lang="ru-RU" sz="3000" dirty="0"/>
              <a:t>’ </a:t>
            </a:r>
          </a:p>
          <a:p>
            <a:r>
              <a:rPr lang="ru-RU" sz="3000" dirty="0"/>
              <a:t>/</a:t>
            </a:r>
            <a:r>
              <a:rPr lang="ru-RU" sz="3000" dirty="0" err="1"/>
              <a:t>a</a:t>
            </a:r>
            <a:r>
              <a:rPr lang="ru-RU" sz="3000" dirty="0"/>
              <a:t>:/            /о:/: </a:t>
            </a:r>
            <a:r>
              <a:rPr lang="ru-RU" sz="3000" i="1" dirty="0" err="1"/>
              <a:t>Barag</a:t>
            </a:r>
            <a:r>
              <a:rPr lang="ru-RU" sz="3000" b="1" i="1" dirty="0" err="1"/>
              <a:t>а</a:t>
            </a:r>
            <a:r>
              <a:rPr lang="ru-RU" sz="3000" i="1" dirty="0" err="1"/>
              <a:t>n</a:t>
            </a:r>
            <a:r>
              <a:rPr lang="ru-RU" sz="3000" dirty="0"/>
              <a:t> / </a:t>
            </a:r>
            <a:r>
              <a:rPr lang="ru-RU" sz="3000" i="1" dirty="0" err="1"/>
              <a:t>Baragon</a:t>
            </a:r>
            <a:r>
              <a:rPr lang="ru-RU" sz="3000" dirty="0"/>
              <a:t> и /</a:t>
            </a:r>
            <a:r>
              <a:rPr lang="de-DE" sz="3000" dirty="0" err="1"/>
              <a:t>u</a:t>
            </a:r>
            <a:r>
              <a:rPr lang="ru-RU" sz="3000" dirty="0"/>
              <a:t>:/: </a:t>
            </a:r>
            <a:r>
              <a:rPr lang="de-DE" sz="3000" i="1" dirty="0" err="1"/>
              <a:t>Jal</a:t>
            </a:r>
            <a:r>
              <a:rPr lang="ru-RU" sz="3000" b="1" i="1" dirty="0"/>
              <a:t>а</a:t>
            </a:r>
            <a:r>
              <a:rPr lang="de-DE" sz="3000" i="1" dirty="0" err="1"/>
              <a:t>nt</a:t>
            </a:r>
            <a:r>
              <a:rPr lang="ru-RU" sz="3000" b="1" i="1" dirty="0"/>
              <a:t>а</a:t>
            </a:r>
            <a:r>
              <a:rPr lang="de-DE" sz="3000" i="1" dirty="0" err="1"/>
              <a:t>sch</a:t>
            </a:r>
            <a:r>
              <a:rPr lang="ru-RU" sz="3000" dirty="0"/>
              <a:t> / </a:t>
            </a:r>
            <a:r>
              <a:rPr lang="de-DE" sz="3000" i="1" dirty="0" err="1"/>
              <a:t>Jal</a:t>
            </a:r>
            <a:r>
              <a:rPr lang="de-DE" sz="3000" b="1" i="1" dirty="0" err="1"/>
              <a:t>u</a:t>
            </a:r>
            <a:r>
              <a:rPr lang="de-DE" sz="3000" i="1" dirty="0" err="1"/>
              <a:t>nt</a:t>
            </a:r>
            <a:r>
              <a:rPr lang="de-DE" sz="3000" b="1" i="1" dirty="0" err="1"/>
              <a:t>u</a:t>
            </a:r>
            <a:r>
              <a:rPr lang="de-DE" sz="3000" i="1" dirty="0" err="1"/>
              <a:t>sch</a:t>
            </a:r>
            <a:r>
              <a:rPr lang="ru-RU" sz="3000" dirty="0"/>
              <a:t> / </a:t>
            </a:r>
            <a:r>
              <a:rPr lang="de-DE" sz="3000" i="1" dirty="0" err="1"/>
              <a:t>Jal</a:t>
            </a:r>
            <a:r>
              <a:rPr lang="ru-RU" sz="3000" i="1" dirty="0"/>
              <a:t>а</a:t>
            </a:r>
            <a:r>
              <a:rPr lang="de-DE" sz="3000" i="1" dirty="0" err="1"/>
              <a:t>nt</a:t>
            </a:r>
            <a:r>
              <a:rPr lang="de-DE" sz="3000" b="1" i="1" dirty="0" err="1"/>
              <a:t>u</a:t>
            </a:r>
            <a:r>
              <a:rPr lang="de-DE" sz="3000" i="1" dirty="0" err="1"/>
              <a:t>sch</a:t>
            </a:r>
            <a:r>
              <a:rPr lang="ru-RU" sz="3000" dirty="0"/>
              <a:t>; </a:t>
            </a:r>
          </a:p>
        </p:txBody>
      </p:sp>
      <p:cxnSp>
        <p:nvCxnSpPr>
          <p:cNvPr id="5" name="Прямая со стрелкой 4">
            <a:extLst>
              <a:ext uri="{FF2B5EF4-FFF2-40B4-BE49-F238E27FC236}">
                <a16:creationId xmlns:a16="http://schemas.microsoft.com/office/drawing/2014/main" id="{BFDC6C41-954B-E54F-B0D3-D1C83BC99CD5}"/>
              </a:ext>
            </a:extLst>
          </p:cNvPr>
          <p:cNvCxnSpPr/>
          <p:nvPr/>
        </p:nvCxnSpPr>
        <p:spPr>
          <a:xfrm>
            <a:off x="2833511" y="2415822"/>
            <a:ext cx="89182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Стрелка вправо с вырезом 5">
            <a:extLst>
              <a:ext uri="{FF2B5EF4-FFF2-40B4-BE49-F238E27FC236}">
                <a16:creationId xmlns:a16="http://schemas.microsoft.com/office/drawing/2014/main" id="{1BF38285-7B92-C54A-A75E-34F227BD7AC8}"/>
              </a:ext>
            </a:extLst>
          </p:cNvPr>
          <p:cNvSpPr/>
          <p:nvPr/>
        </p:nvSpPr>
        <p:spPr>
          <a:xfrm>
            <a:off x="2822222" y="2415259"/>
            <a:ext cx="914400" cy="45719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право 6">
            <a:extLst>
              <a:ext uri="{FF2B5EF4-FFF2-40B4-BE49-F238E27FC236}">
                <a16:creationId xmlns:a16="http://schemas.microsoft.com/office/drawing/2014/main" id="{DD0EFA01-C754-2548-B30E-6994BF833BD0}"/>
              </a:ext>
            </a:extLst>
          </p:cNvPr>
          <p:cNvSpPr/>
          <p:nvPr/>
        </p:nvSpPr>
        <p:spPr>
          <a:xfrm>
            <a:off x="8929511" y="2799081"/>
            <a:ext cx="316089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право 7">
            <a:extLst>
              <a:ext uri="{FF2B5EF4-FFF2-40B4-BE49-F238E27FC236}">
                <a16:creationId xmlns:a16="http://schemas.microsoft.com/office/drawing/2014/main" id="{F2F29DF6-1074-714C-8937-DA447F787B47}"/>
              </a:ext>
            </a:extLst>
          </p:cNvPr>
          <p:cNvSpPr/>
          <p:nvPr/>
        </p:nvSpPr>
        <p:spPr>
          <a:xfrm>
            <a:off x="2065867" y="3871525"/>
            <a:ext cx="1117600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2285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73825F-95EF-734B-ADAC-5940215A66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/>
              <a:t>Фонетическая / графическая адаптация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4091DC4-4939-1847-B180-2FA83CE908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в начальной позиции      дифтонг [</a:t>
            </a:r>
            <a:r>
              <a:rPr lang="ru-RU" sz="3200" dirty="0" err="1"/>
              <a:t>au</a:t>
            </a:r>
            <a:r>
              <a:rPr lang="ru-RU" sz="3200" dirty="0"/>
              <a:t>]: </a:t>
            </a:r>
            <a:r>
              <a:rPr lang="de-DE" sz="3200" b="1" i="1" dirty="0" err="1"/>
              <a:t>O</a:t>
            </a:r>
            <a:r>
              <a:rPr lang="de-DE" sz="3200" i="1" dirty="0" err="1"/>
              <a:t>kus</a:t>
            </a:r>
            <a:r>
              <a:rPr lang="ru-RU" sz="3200" dirty="0"/>
              <a:t>-</a:t>
            </a:r>
            <a:r>
              <a:rPr lang="de-DE" sz="3200" i="1" dirty="0"/>
              <a:t>T</a:t>
            </a:r>
            <a:r>
              <a:rPr lang="ru-RU" sz="3200" i="1" dirty="0"/>
              <a:t>о</a:t>
            </a:r>
            <a:r>
              <a:rPr lang="de-DE" sz="3200" i="1" dirty="0" err="1"/>
              <a:t>be</a:t>
            </a:r>
            <a:r>
              <a:rPr lang="ru-RU" sz="3200" i="1" dirty="0"/>
              <a:t> / </a:t>
            </a:r>
            <a:r>
              <a:rPr lang="de-DE" sz="3200" b="1" i="1" dirty="0" err="1"/>
              <a:t>Au</a:t>
            </a:r>
            <a:r>
              <a:rPr lang="de-DE" sz="3200" i="1" dirty="0" err="1"/>
              <a:t>gus</a:t>
            </a:r>
            <a:r>
              <a:rPr lang="ru-RU" sz="3200" i="1" dirty="0"/>
              <a:t>-</a:t>
            </a:r>
            <a:r>
              <a:rPr lang="de-DE" sz="3200" i="1" dirty="0"/>
              <a:t>Tobe</a:t>
            </a:r>
            <a:endParaRPr lang="ru-RU" sz="3200" i="1" dirty="0"/>
          </a:p>
          <a:p>
            <a:r>
              <a:rPr lang="ru-RU" sz="3200" dirty="0" err="1"/>
              <a:t>гуттурализации</a:t>
            </a:r>
            <a:r>
              <a:rPr lang="ru-RU" sz="3200" dirty="0"/>
              <a:t> [</a:t>
            </a:r>
            <a:r>
              <a:rPr lang="de-DE" sz="3200" dirty="0" err="1"/>
              <a:t>n</a:t>
            </a:r>
            <a:r>
              <a:rPr lang="ru-RU" sz="3200" dirty="0"/>
              <a:t>] &lt; [</a:t>
            </a:r>
            <a:r>
              <a:rPr lang="ru-RU" sz="3200" dirty="0" err="1"/>
              <a:t>ŋ</a:t>
            </a:r>
            <a:r>
              <a:rPr lang="ru-RU" sz="3200" dirty="0"/>
              <a:t>], на что указывает графема </a:t>
            </a:r>
            <a:r>
              <a:rPr lang="de-DE" sz="3200" i="1" dirty="0" err="1"/>
              <a:t>g</a:t>
            </a:r>
            <a:r>
              <a:rPr lang="ru-RU" sz="3200" dirty="0"/>
              <a:t>, стоящая после </a:t>
            </a:r>
            <a:r>
              <a:rPr lang="de-DE" sz="3200" i="1" dirty="0" err="1"/>
              <a:t>n</a:t>
            </a:r>
            <a:r>
              <a:rPr lang="ru-RU" sz="3200" dirty="0"/>
              <a:t>: </a:t>
            </a:r>
            <a:r>
              <a:rPr lang="de-DE" sz="3200" i="1" dirty="0" err="1"/>
              <a:t>Me</a:t>
            </a:r>
            <a:r>
              <a:rPr lang="de-DE" sz="3200" b="1" i="1" dirty="0" err="1"/>
              <a:t>n</a:t>
            </a:r>
            <a:r>
              <a:rPr lang="de-DE" sz="3200" i="1" dirty="0" err="1"/>
              <a:t>lertschik</a:t>
            </a:r>
            <a:r>
              <a:rPr lang="ru-RU" sz="3200" dirty="0"/>
              <a:t> / </a:t>
            </a:r>
            <a:r>
              <a:rPr lang="de-DE" sz="3200" i="1" dirty="0" err="1"/>
              <a:t>Me</a:t>
            </a:r>
            <a:r>
              <a:rPr lang="de-DE" sz="3200" b="1" i="1" dirty="0" err="1"/>
              <a:t>ng</a:t>
            </a:r>
            <a:r>
              <a:rPr lang="de-DE" sz="3200" i="1" dirty="0" err="1"/>
              <a:t>lertschik</a:t>
            </a:r>
            <a:r>
              <a:rPr lang="ru-RU" sz="3200" dirty="0"/>
              <a:t>, </a:t>
            </a:r>
            <a:r>
              <a:rPr lang="de-DE" sz="3200" i="1" dirty="0" err="1"/>
              <a:t>Djurme</a:t>
            </a:r>
            <a:r>
              <a:rPr lang="de-DE" sz="3200" b="1" i="1" dirty="0" err="1"/>
              <a:t>n</a:t>
            </a:r>
            <a:r>
              <a:rPr lang="ru-RU" sz="3200" dirty="0"/>
              <a:t> / </a:t>
            </a:r>
            <a:r>
              <a:rPr lang="de-DE" sz="3200" i="1" dirty="0" err="1"/>
              <a:t>Djurme</a:t>
            </a:r>
            <a:r>
              <a:rPr lang="de-DE" sz="3200" b="1" i="1" dirty="0" err="1"/>
              <a:t>ng</a:t>
            </a:r>
            <a:r>
              <a:rPr lang="ru-RU" sz="3200" dirty="0"/>
              <a:t> </a:t>
            </a:r>
          </a:p>
        </p:txBody>
      </p:sp>
      <p:sp>
        <p:nvSpPr>
          <p:cNvPr id="4" name="Стрелка вправо 3">
            <a:extLst>
              <a:ext uri="{FF2B5EF4-FFF2-40B4-BE49-F238E27FC236}">
                <a16:creationId xmlns:a16="http://schemas.microsoft.com/office/drawing/2014/main" id="{A2D7555E-B6B7-0E42-B85E-077FCA9CBEA1}"/>
              </a:ext>
            </a:extLst>
          </p:cNvPr>
          <p:cNvSpPr/>
          <p:nvPr/>
        </p:nvSpPr>
        <p:spPr>
          <a:xfrm>
            <a:off x="5779911" y="2393244"/>
            <a:ext cx="508000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0627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8D1E73D-67EA-984F-94B3-2F25ACAE4E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5733" y="575733"/>
            <a:ext cx="10549467" cy="5757334"/>
          </a:xfrm>
        </p:spPr>
        <p:txBody>
          <a:bodyPr>
            <a:normAutofit/>
          </a:bodyPr>
          <a:lstStyle/>
          <a:p>
            <a:r>
              <a:rPr lang="ru-RU" sz="3400" b="1" dirty="0"/>
              <a:t>Алушта:</a:t>
            </a:r>
            <a:r>
              <a:rPr lang="ru-RU" sz="3400" dirty="0"/>
              <a:t> </a:t>
            </a:r>
            <a:r>
              <a:rPr lang="ru-RU" sz="3400" dirty="0">
                <a:solidFill>
                  <a:srgbClr val="002060"/>
                </a:solidFill>
              </a:rPr>
              <a:t>готский</a:t>
            </a:r>
            <a:r>
              <a:rPr lang="ru-RU" sz="3400" dirty="0"/>
              <a:t> </a:t>
            </a:r>
            <a:r>
              <a:rPr lang="ru-RU" sz="3400" i="1" dirty="0" err="1"/>
              <a:t>lust</a:t>
            </a:r>
            <a:r>
              <a:rPr lang="ru-RU" sz="3400" dirty="0"/>
              <a:t> </a:t>
            </a:r>
            <a:r>
              <a:rPr lang="en-US" sz="3400" dirty="0"/>
              <a:t>‘</a:t>
            </a:r>
            <a:r>
              <a:rPr lang="ru-RU" sz="3400" dirty="0"/>
              <a:t>ольховый</a:t>
            </a:r>
            <a:r>
              <a:rPr lang="en-US" sz="3400" dirty="0"/>
              <a:t>’</a:t>
            </a:r>
            <a:r>
              <a:rPr lang="ru-RU" sz="3400" dirty="0"/>
              <a:t>; </a:t>
            </a:r>
            <a:r>
              <a:rPr lang="ru-RU" sz="3400" dirty="0" err="1">
                <a:solidFill>
                  <a:srgbClr val="002060"/>
                </a:solidFill>
              </a:rPr>
              <a:t>арийск</a:t>
            </a:r>
            <a:r>
              <a:rPr lang="ru-RU" sz="3400" dirty="0"/>
              <a:t>.  </a:t>
            </a:r>
            <a:r>
              <a:rPr lang="en-US" sz="3400" dirty="0"/>
              <a:t>’</a:t>
            </a:r>
            <a:r>
              <a:rPr lang="ru-RU" sz="3400" dirty="0"/>
              <a:t>город устья реки</a:t>
            </a:r>
            <a:r>
              <a:rPr lang="en-US" sz="3400" dirty="0"/>
              <a:t>’</a:t>
            </a:r>
            <a:r>
              <a:rPr lang="ru-RU" sz="3400" dirty="0"/>
              <a:t>; </a:t>
            </a:r>
            <a:r>
              <a:rPr lang="ru-RU" sz="3400" dirty="0">
                <a:solidFill>
                  <a:srgbClr val="002060"/>
                </a:solidFill>
              </a:rPr>
              <a:t>греческий</a:t>
            </a:r>
            <a:r>
              <a:rPr lang="ru-RU" sz="3400" dirty="0"/>
              <a:t> (</a:t>
            </a:r>
            <a:r>
              <a:rPr lang="ru-RU" sz="3400" dirty="0" err="1"/>
              <a:t>Бертье-Делагард</a:t>
            </a:r>
            <a:r>
              <a:rPr lang="ru-RU" sz="3400" dirty="0"/>
              <a:t>) </a:t>
            </a:r>
            <a:r>
              <a:rPr lang="en-US" sz="3400" dirty="0"/>
              <a:t>’</a:t>
            </a:r>
            <a:r>
              <a:rPr lang="ru-RU" sz="3400" dirty="0"/>
              <a:t>неумытый</a:t>
            </a:r>
            <a:r>
              <a:rPr lang="en-US" sz="3400" dirty="0"/>
              <a:t>’</a:t>
            </a:r>
            <a:r>
              <a:rPr lang="ru-RU" sz="3400" dirty="0"/>
              <a:t>; </a:t>
            </a:r>
            <a:r>
              <a:rPr lang="ru-RU" sz="3400" dirty="0">
                <a:solidFill>
                  <a:srgbClr val="002060"/>
                </a:solidFill>
              </a:rPr>
              <a:t>индоиранский</a:t>
            </a:r>
            <a:r>
              <a:rPr lang="ru-RU" sz="3400" dirty="0"/>
              <a:t> </a:t>
            </a:r>
            <a:r>
              <a:rPr lang="ru-RU" sz="3400" dirty="0" err="1"/>
              <a:t>sal-osta</a:t>
            </a:r>
            <a:r>
              <a:rPr lang="ru-RU" sz="3400" dirty="0"/>
              <a:t> </a:t>
            </a:r>
            <a:r>
              <a:rPr lang="en-US" sz="3400" dirty="0"/>
              <a:t> ’</a:t>
            </a:r>
            <a:r>
              <a:rPr lang="ru-RU" sz="3400" dirty="0"/>
              <a:t>устье гор</a:t>
            </a:r>
            <a:r>
              <a:rPr lang="en-US" sz="3400" dirty="0"/>
              <a:t> ’</a:t>
            </a:r>
            <a:r>
              <a:rPr lang="ru-RU" sz="3400" dirty="0"/>
              <a:t>; </a:t>
            </a:r>
            <a:r>
              <a:rPr lang="ru-RU" sz="3400" dirty="0">
                <a:solidFill>
                  <a:srgbClr val="002060"/>
                </a:solidFill>
              </a:rPr>
              <a:t>древнееврейский</a:t>
            </a:r>
            <a:r>
              <a:rPr lang="ru-RU" sz="3400" dirty="0"/>
              <a:t> </a:t>
            </a:r>
            <a:r>
              <a:rPr lang="ru-RU" sz="3400" i="1" dirty="0" err="1"/>
              <a:t>Алуш</a:t>
            </a:r>
            <a:r>
              <a:rPr lang="ru-RU" sz="3400" dirty="0"/>
              <a:t>, </a:t>
            </a:r>
            <a:r>
              <a:rPr lang="en-US" sz="3400" dirty="0"/>
              <a:t>’</a:t>
            </a:r>
            <a:r>
              <a:rPr lang="ru-RU" sz="3400" dirty="0"/>
              <a:t>место диких зверей</a:t>
            </a:r>
            <a:r>
              <a:rPr lang="en-US" sz="3400" dirty="0"/>
              <a:t> ’</a:t>
            </a:r>
            <a:endParaRPr lang="ru-RU" sz="3400" dirty="0"/>
          </a:p>
          <a:p>
            <a:r>
              <a:rPr lang="ru-RU" sz="3400" b="1" dirty="0"/>
              <a:t>Гурзуф:</a:t>
            </a:r>
            <a:r>
              <a:rPr lang="ru-RU" sz="3400" dirty="0"/>
              <a:t> -</a:t>
            </a:r>
            <a:r>
              <a:rPr lang="en-US" sz="3400" dirty="0"/>
              <a:t> </a:t>
            </a:r>
            <a:r>
              <a:rPr lang="ru-RU" sz="3400" dirty="0">
                <a:solidFill>
                  <a:srgbClr val="002060"/>
                </a:solidFill>
              </a:rPr>
              <a:t>латынь</a:t>
            </a:r>
            <a:r>
              <a:rPr lang="ru-RU" sz="3400" dirty="0"/>
              <a:t>, </a:t>
            </a:r>
            <a:r>
              <a:rPr lang="ru-RU" sz="3400" i="1" dirty="0" err="1"/>
              <a:t>урсус</a:t>
            </a:r>
            <a:r>
              <a:rPr lang="ru-RU" sz="3400" i="1" dirty="0"/>
              <a:t> </a:t>
            </a:r>
            <a:r>
              <a:rPr lang="en-US" sz="3400" i="1" dirty="0"/>
              <a:t>’</a:t>
            </a:r>
            <a:r>
              <a:rPr lang="ru-RU" sz="3400" dirty="0"/>
              <a:t>медведь</a:t>
            </a:r>
            <a:r>
              <a:rPr lang="en-US" sz="3400" dirty="0"/>
              <a:t>’</a:t>
            </a:r>
            <a:r>
              <a:rPr lang="ru-RU" sz="3400" dirty="0"/>
              <a:t>; </a:t>
            </a:r>
            <a:r>
              <a:rPr lang="ru-RU" sz="3400" dirty="0">
                <a:solidFill>
                  <a:srgbClr val="002060"/>
                </a:solidFill>
              </a:rPr>
              <a:t>готский</a:t>
            </a:r>
            <a:r>
              <a:rPr lang="ru-RU" sz="3400" dirty="0"/>
              <a:t> </a:t>
            </a:r>
            <a:r>
              <a:rPr lang="en-US" sz="3400" dirty="0"/>
              <a:t>’</a:t>
            </a:r>
            <a:r>
              <a:rPr lang="ru-RU" sz="3400" dirty="0"/>
              <a:t>горная долина</a:t>
            </a:r>
            <a:r>
              <a:rPr lang="en-US" sz="3400" dirty="0"/>
              <a:t>’</a:t>
            </a:r>
            <a:endParaRPr lang="ru-RU" sz="3400" dirty="0"/>
          </a:p>
          <a:p>
            <a:r>
              <a:rPr lang="ru-RU" sz="3400" b="1" dirty="0" err="1"/>
              <a:t>Мангуп</a:t>
            </a:r>
            <a:r>
              <a:rPr lang="ru-RU" sz="3400" b="1" dirty="0"/>
              <a:t>:</a:t>
            </a:r>
            <a:r>
              <a:rPr lang="ru-RU" sz="3400" dirty="0"/>
              <a:t> </a:t>
            </a:r>
            <a:r>
              <a:rPr lang="ru-RU" sz="3400" dirty="0">
                <a:solidFill>
                  <a:srgbClr val="002060"/>
                </a:solidFill>
              </a:rPr>
              <a:t>готский</a:t>
            </a:r>
            <a:r>
              <a:rPr lang="ru-RU" sz="3400" dirty="0"/>
              <a:t>  </a:t>
            </a:r>
            <a:r>
              <a:rPr lang="ru-RU" sz="3400" i="1" dirty="0"/>
              <a:t>манн</a:t>
            </a:r>
            <a:r>
              <a:rPr lang="ru-RU" sz="3400" dirty="0"/>
              <a:t> </a:t>
            </a:r>
            <a:r>
              <a:rPr lang="en-US" sz="3400" dirty="0"/>
              <a:t>’</a:t>
            </a:r>
            <a:r>
              <a:rPr lang="ru-RU" sz="3400" dirty="0"/>
              <a:t>мужчина, витязь, воин</a:t>
            </a:r>
            <a:r>
              <a:rPr lang="en-US" sz="3400" dirty="0"/>
              <a:t>’</a:t>
            </a:r>
            <a:r>
              <a:rPr lang="ru-RU" sz="3400" dirty="0"/>
              <a:t>, </a:t>
            </a:r>
            <a:r>
              <a:rPr lang="ru-RU" sz="3400" i="1" dirty="0" err="1"/>
              <a:t>гаупт</a:t>
            </a:r>
            <a:r>
              <a:rPr lang="ru-RU" sz="3400" dirty="0"/>
              <a:t> </a:t>
            </a:r>
            <a:r>
              <a:rPr lang="en-US" sz="3400" dirty="0"/>
              <a:t>’</a:t>
            </a:r>
            <a:r>
              <a:rPr lang="ru-RU" sz="3400" dirty="0"/>
              <a:t>главный</a:t>
            </a:r>
            <a:r>
              <a:rPr lang="en-US" sz="3400" dirty="0"/>
              <a:t>’</a:t>
            </a:r>
            <a:r>
              <a:rPr lang="ru-RU" sz="3400" dirty="0"/>
              <a:t>; </a:t>
            </a:r>
            <a:r>
              <a:rPr lang="ru-RU" sz="3400" dirty="0">
                <a:solidFill>
                  <a:srgbClr val="002060"/>
                </a:solidFill>
              </a:rPr>
              <a:t>тюркский</a:t>
            </a:r>
            <a:r>
              <a:rPr lang="ru-RU" sz="3400" dirty="0"/>
              <a:t> </a:t>
            </a:r>
            <a:r>
              <a:rPr lang="ru-RU" sz="3400" i="1" dirty="0" err="1"/>
              <a:t>маглюп</a:t>
            </a:r>
            <a:r>
              <a:rPr lang="ru-RU" sz="3400" dirty="0"/>
              <a:t>,</a:t>
            </a:r>
            <a:r>
              <a:rPr lang="en-US" sz="3600" dirty="0"/>
              <a:t> </a:t>
            </a:r>
            <a:r>
              <a:rPr lang="ru-RU" sz="3400" dirty="0"/>
              <a:t> </a:t>
            </a:r>
            <a:r>
              <a:rPr lang="en-US" sz="3400" dirty="0"/>
              <a:t>‘</a:t>
            </a:r>
            <a:r>
              <a:rPr lang="ru-RU" sz="3400" dirty="0"/>
              <a:t>разбитый, разгромленный</a:t>
            </a:r>
            <a:r>
              <a:rPr lang="en-US" sz="3400" dirty="0"/>
              <a:t>’</a:t>
            </a:r>
            <a:endParaRPr lang="ru-RU" sz="3400" dirty="0"/>
          </a:p>
        </p:txBody>
      </p:sp>
    </p:spTree>
    <p:extLst>
      <p:ext uri="{BB962C8B-B14F-4D97-AF65-F5344CB8AC3E}">
        <p14:creationId xmlns:p14="http://schemas.microsoft.com/office/powerpoint/2010/main" val="15661231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73825F-95EF-734B-ADAC-5940215A66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/>
              <a:t>Фонетическая / графическая адаптация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4091DC4-4939-1847-B180-2FA83CE908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вариативность звонких / глухих гласных /</a:t>
            </a:r>
            <a:r>
              <a:rPr lang="de-DE" sz="3200" dirty="0"/>
              <a:t>d</a:t>
            </a:r>
            <a:r>
              <a:rPr lang="ru-RU" sz="3200" dirty="0"/>
              <a:t>/ / /</a:t>
            </a:r>
            <a:r>
              <a:rPr lang="de-DE" sz="3200" dirty="0"/>
              <a:t>t</a:t>
            </a:r>
            <a:r>
              <a:rPr lang="ru-RU" sz="3200" dirty="0"/>
              <a:t>/: </a:t>
            </a:r>
            <a:r>
              <a:rPr lang="de-DE" sz="3200" i="1" dirty="0" err="1"/>
              <a:t>Ko</a:t>
            </a:r>
            <a:r>
              <a:rPr lang="de-DE" sz="3200" b="1" i="1" dirty="0" err="1"/>
              <a:t>d</a:t>
            </a:r>
            <a:r>
              <a:rPr lang="de-DE" sz="3200" i="1" dirty="0" err="1"/>
              <a:t>agaj</a:t>
            </a:r>
            <a:r>
              <a:rPr lang="ru-RU" sz="3200" i="1" dirty="0"/>
              <a:t> / </a:t>
            </a:r>
            <a:r>
              <a:rPr lang="de-DE" sz="3200" i="1" dirty="0" err="1"/>
              <a:t>Ko</a:t>
            </a:r>
            <a:r>
              <a:rPr lang="de-DE" sz="3200" b="1" i="1" dirty="0" err="1"/>
              <a:t>t</a:t>
            </a:r>
            <a:r>
              <a:rPr lang="de-DE" sz="3200" i="1" dirty="0" err="1"/>
              <a:t>agaj</a:t>
            </a:r>
            <a:r>
              <a:rPr lang="ru-RU" sz="3200" i="1" dirty="0"/>
              <a:t>, </a:t>
            </a:r>
            <a:r>
              <a:rPr lang="de-DE" sz="3200" b="1" i="1" dirty="0" err="1"/>
              <a:t>D</a:t>
            </a:r>
            <a:r>
              <a:rPr lang="de-DE" sz="3200" i="1" dirty="0" err="1"/>
              <a:t>schambuldi</a:t>
            </a:r>
            <a:r>
              <a:rPr lang="ru-RU" sz="3200" i="1" dirty="0"/>
              <a:t> / </a:t>
            </a:r>
            <a:r>
              <a:rPr lang="de-DE" sz="3200" b="1" i="1" dirty="0" err="1"/>
              <a:t>T</a:t>
            </a:r>
            <a:r>
              <a:rPr lang="de-DE" sz="3200" i="1" dirty="0" err="1"/>
              <a:t>schambuldi</a:t>
            </a:r>
            <a:r>
              <a:rPr lang="ru-RU" sz="3200" dirty="0"/>
              <a:t> и /</a:t>
            </a:r>
            <a:r>
              <a:rPr lang="de-DE" sz="3200" dirty="0" err="1"/>
              <a:t>g</a:t>
            </a:r>
            <a:r>
              <a:rPr lang="ru-RU" sz="3200" dirty="0"/>
              <a:t>/ / /</a:t>
            </a:r>
            <a:r>
              <a:rPr lang="de-DE" sz="3200" dirty="0" err="1"/>
              <a:t>k</a:t>
            </a:r>
            <a:r>
              <a:rPr lang="ru-RU" sz="3200" dirty="0"/>
              <a:t>/: </a:t>
            </a:r>
            <a:r>
              <a:rPr lang="de-DE" sz="3200" i="1" dirty="0" err="1"/>
              <a:t>O</a:t>
            </a:r>
            <a:r>
              <a:rPr lang="de-DE" sz="3200" b="1" i="1" dirty="0" err="1"/>
              <a:t>k</a:t>
            </a:r>
            <a:r>
              <a:rPr lang="de-DE" sz="3200" i="1" dirty="0" err="1"/>
              <a:t>us</a:t>
            </a:r>
            <a:r>
              <a:rPr lang="ru-RU" sz="3200" dirty="0"/>
              <a:t>-</a:t>
            </a:r>
            <a:r>
              <a:rPr lang="de-DE" sz="3200" i="1" dirty="0"/>
              <a:t>T</a:t>
            </a:r>
            <a:r>
              <a:rPr lang="ru-RU" sz="3200" i="1" dirty="0"/>
              <a:t>о</a:t>
            </a:r>
            <a:r>
              <a:rPr lang="de-DE" sz="3200" i="1" dirty="0" err="1"/>
              <a:t>be</a:t>
            </a:r>
            <a:r>
              <a:rPr lang="ru-RU" sz="3200" i="1" dirty="0"/>
              <a:t> / </a:t>
            </a:r>
            <a:r>
              <a:rPr lang="de-DE" sz="3200" i="1" dirty="0" err="1"/>
              <a:t>Au</a:t>
            </a:r>
            <a:r>
              <a:rPr lang="de-DE" sz="3200" b="1" i="1" dirty="0" err="1"/>
              <a:t>g</a:t>
            </a:r>
            <a:r>
              <a:rPr lang="de-DE" sz="3200" i="1" dirty="0" err="1"/>
              <a:t>us</a:t>
            </a:r>
            <a:r>
              <a:rPr lang="ru-RU" sz="3200" i="1" dirty="0"/>
              <a:t>-</a:t>
            </a:r>
            <a:r>
              <a:rPr lang="de-DE" sz="3200" i="1" dirty="0"/>
              <a:t>Tobe</a:t>
            </a:r>
            <a:endParaRPr lang="ru-RU" sz="3200" i="1" dirty="0"/>
          </a:p>
          <a:p>
            <a:pPr marL="0" indent="0">
              <a:buNone/>
            </a:pPr>
            <a:endParaRPr lang="ru-RU" sz="3200" dirty="0"/>
          </a:p>
          <a:p>
            <a:r>
              <a:rPr lang="ru-RU" sz="3200" dirty="0"/>
              <a:t>замены глухих /</a:t>
            </a:r>
            <a:r>
              <a:rPr lang="de-DE" sz="3200" dirty="0"/>
              <a:t>t</a:t>
            </a:r>
            <a:r>
              <a:rPr lang="ru-RU" sz="3200" dirty="0"/>
              <a:t>/ и /</a:t>
            </a:r>
            <a:r>
              <a:rPr lang="de-DE" sz="3200" dirty="0" err="1"/>
              <a:t>k</a:t>
            </a:r>
            <a:r>
              <a:rPr lang="ru-RU" sz="3200" dirty="0"/>
              <a:t>/ на звонкие /</a:t>
            </a:r>
            <a:r>
              <a:rPr lang="de-DE" sz="3200" dirty="0"/>
              <a:t>d</a:t>
            </a:r>
            <a:r>
              <a:rPr lang="ru-RU" sz="3200" dirty="0"/>
              <a:t>/ и /</a:t>
            </a:r>
            <a:r>
              <a:rPr lang="de-DE" sz="3200" dirty="0" err="1"/>
              <a:t>g</a:t>
            </a:r>
            <a:r>
              <a:rPr lang="ru-RU" sz="3200" dirty="0"/>
              <a:t>/: </a:t>
            </a:r>
            <a:r>
              <a:rPr lang="de-DE" sz="3200" i="1" dirty="0" err="1"/>
              <a:t>O</a:t>
            </a:r>
            <a:r>
              <a:rPr lang="de-DE" sz="3200" b="1" i="1" dirty="0" err="1"/>
              <a:t>t</a:t>
            </a:r>
            <a:r>
              <a:rPr lang="de-DE" sz="3200" i="1" dirty="0" err="1"/>
              <a:t>artschik</a:t>
            </a:r>
            <a:r>
              <a:rPr lang="ru-RU" sz="3200" dirty="0"/>
              <a:t> / </a:t>
            </a:r>
            <a:r>
              <a:rPr lang="de-DE" sz="3200" i="1" dirty="0" err="1"/>
              <a:t>A</a:t>
            </a:r>
            <a:r>
              <a:rPr lang="de-DE" sz="3200" b="1" i="1" dirty="0" err="1"/>
              <a:t>d</a:t>
            </a:r>
            <a:r>
              <a:rPr lang="de-DE" sz="3200" i="1" dirty="0" err="1"/>
              <a:t>artschik</a:t>
            </a:r>
            <a:r>
              <a:rPr lang="ru-RU" sz="3200" dirty="0"/>
              <a:t>,</a:t>
            </a:r>
            <a:r>
              <a:rPr lang="ru-RU" sz="3200" i="1" dirty="0"/>
              <a:t> </a:t>
            </a:r>
            <a:r>
              <a:rPr lang="de-DE" sz="3200" i="1" dirty="0" err="1"/>
              <a:t>Kada</a:t>
            </a:r>
            <a:r>
              <a:rPr lang="de-DE" sz="3200" b="1" i="1" dirty="0" err="1"/>
              <a:t>k</a:t>
            </a:r>
            <a:r>
              <a:rPr lang="de-DE" sz="3200" i="1" dirty="0" err="1"/>
              <a:t>oy</a:t>
            </a:r>
            <a:r>
              <a:rPr lang="ru-RU" sz="3200" i="1" dirty="0"/>
              <a:t> / </a:t>
            </a:r>
            <a:r>
              <a:rPr lang="de-DE" sz="3200" i="1" dirty="0" err="1"/>
              <a:t>Koda</a:t>
            </a:r>
            <a:r>
              <a:rPr lang="de-DE" sz="3200" b="1" i="1" dirty="0" err="1"/>
              <a:t>g</a:t>
            </a:r>
            <a:r>
              <a:rPr lang="de-DE" sz="3200" i="1" dirty="0" err="1"/>
              <a:t>aj</a:t>
            </a:r>
            <a:r>
              <a:rPr lang="ru-RU" sz="3200" dirty="0"/>
              <a:t>.</a:t>
            </a:r>
          </a:p>
          <a:p>
            <a:pPr marL="0" indent="0">
              <a:buNone/>
            </a:pP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12763066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98AF1E7-1AF8-B840-8D7B-080DEC962A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Структурная вариация комонимов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0DC0523-8984-C044-9D37-514D6A662A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стяжение: </a:t>
            </a:r>
            <a:r>
              <a:rPr lang="de-DE" sz="3200" i="1" dirty="0" err="1"/>
              <a:t>Adschi</a:t>
            </a:r>
            <a:r>
              <a:rPr lang="ru-RU" sz="3200" i="1" dirty="0"/>
              <a:t>-</a:t>
            </a:r>
            <a:r>
              <a:rPr lang="de-DE" sz="3200" i="1" dirty="0" err="1"/>
              <a:t>Mambet</a:t>
            </a:r>
            <a:r>
              <a:rPr lang="ru-RU" sz="3200" dirty="0"/>
              <a:t> / </a:t>
            </a:r>
            <a:r>
              <a:rPr lang="de-DE" sz="3200" i="1" dirty="0" err="1"/>
              <a:t>Adschambet</a:t>
            </a:r>
            <a:r>
              <a:rPr lang="ru-RU" sz="3200" dirty="0"/>
              <a:t>, </a:t>
            </a:r>
            <a:r>
              <a:rPr lang="de-DE" sz="3200" i="1" dirty="0" err="1"/>
              <a:t>Stanislawka</a:t>
            </a:r>
            <a:r>
              <a:rPr lang="ru-RU" sz="3200" i="1" dirty="0"/>
              <a:t> / </a:t>
            </a:r>
            <a:r>
              <a:rPr lang="de-DE" sz="3200" i="1" dirty="0" err="1"/>
              <a:t>Stanislawowka</a:t>
            </a:r>
            <a:r>
              <a:rPr lang="ru-RU" sz="3200" i="1" dirty="0"/>
              <a:t>, </a:t>
            </a:r>
            <a:r>
              <a:rPr lang="de-DE" sz="3200" i="1" dirty="0" err="1"/>
              <a:t>Semisotka</a:t>
            </a:r>
            <a:r>
              <a:rPr lang="ru-RU" sz="3200" i="1" dirty="0"/>
              <a:t> / </a:t>
            </a:r>
            <a:r>
              <a:rPr lang="de-DE" sz="3200" i="1" dirty="0" err="1"/>
              <a:t>Semistka</a:t>
            </a:r>
            <a:r>
              <a:rPr lang="ru-RU" sz="3200" dirty="0"/>
              <a:t> </a:t>
            </a:r>
          </a:p>
          <a:p>
            <a:r>
              <a:rPr lang="ru-RU" sz="3200" dirty="0"/>
              <a:t>перестановка компонентов </a:t>
            </a:r>
            <a:r>
              <a:rPr lang="ru-RU" sz="3200" dirty="0" err="1"/>
              <a:t>комонима</a:t>
            </a:r>
            <a:r>
              <a:rPr lang="ru-RU" sz="3200" dirty="0"/>
              <a:t>-словосочетания: </a:t>
            </a:r>
            <a:r>
              <a:rPr lang="de-DE" sz="3200" i="1" dirty="0" err="1"/>
              <a:t>Adschi</a:t>
            </a:r>
            <a:r>
              <a:rPr lang="ru-RU" sz="3200" i="1" dirty="0"/>
              <a:t>-</a:t>
            </a:r>
            <a:r>
              <a:rPr lang="de-DE" sz="3200" i="1" dirty="0" err="1"/>
              <a:t>Mambet</a:t>
            </a:r>
            <a:r>
              <a:rPr lang="ru-RU" sz="3200" i="1" dirty="0"/>
              <a:t> / </a:t>
            </a:r>
            <a:r>
              <a:rPr lang="de-DE" sz="3200" i="1" dirty="0" err="1"/>
              <a:t>Mambet</a:t>
            </a:r>
            <a:r>
              <a:rPr lang="ru-RU" sz="3200" i="1" dirty="0"/>
              <a:t>-</a:t>
            </a:r>
            <a:r>
              <a:rPr lang="de-DE" sz="3200" i="1" dirty="0" err="1"/>
              <a:t>Adschi</a:t>
            </a:r>
            <a:r>
              <a:rPr lang="ru-RU" sz="3200" i="1" dirty="0"/>
              <a:t>,</a:t>
            </a:r>
            <a:r>
              <a:rPr lang="ru-RU" sz="3200" dirty="0"/>
              <a:t> </a:t>
            </a:r>
            <a:r>
              <a:rPr lang="de-DE" sz="3200" i="1" dirty="0" err="1"/>
              <a:t>Elgeri</a:t>
            </a:r>
            <a:r>
              <a:rPr lang="de-DE" sz="3200" i="1" dirty="0"/>
              <a:t> </a:t>
            </a:r>
            <a:r>
              <a:rPr lang="de-DE" sz="3200" i="1" dirty="0" err="1"/>
              <a:t>Montanai</a:t>
            </a:r>
            <a:r>
              <a:rPr lang="ru-RU" sz="3200" i="1" dirty="0"/>
              <a:t> / </a:t>
            </a:r>
            <a:r>
              <a:rPr lang="de-DE" sz="3200" i="1" dirty="0" err="1"/>
              <a:t>Montanaj</a:t>
            </a:r>
            <a:r>
              <a:rPr lang="ru-RU" sz="3200" i="1" dirty="0"/>
              <a:t>-</a:t>
            </a:r>
            <a:r>
              <a:rPr lang="de-DE" sz="3200" i="1" dirty="0" err="1"/>
              <a:t>Elgery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82897754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98AF1E7-1AF8-B840-8D7B-080DEC962A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Структурная вариация комонимов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0DC0523-8984-C044-9D37-514D6A662A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dirty="0"/>
              <a:t>+ идентификатор </a:t>
            </a:r>
            <a:r>
              <a:rPr lang="de-DE" sz="3600" b="1" i="1" dirty="0"/>
              <a:t>deutsch </a:t>
            </a:r>
            <a:r>
              <a:rPr lang="ru-RU" sz="3600" b="1" dirty="0"/>
              <a:t>‘немецкий</a:t>
            </a:r>
            <a:r>
              <a:rPr lang="ru-RU" sz="3600" dirty="0"/>
              <a:t>’ (мог перемещаться из начальной в финальную позицию): </a:t>
            </a:r>
            <a:r>
              <a:rPr lang="de-DE" sz="3600" b="1" i="1" dirty="0"/>
              <a:t>Deutsch</a:t>
            </a:r>
            <a:r>
              <a:rPr lang="ru-RU" sz="3600" i="1" dirty="0"/>
              <a:t>-</a:t>
            </a:r>
            <a:r>
              <a:rPr lang="de-DE" sz="3600" i="1" dirty="0" err="1"/>
              <a:t>Kutjuke</a:t>
            </a:r>
            <a:r>
              <a:rPr lang="ru-RU" sz="3600" i="1" dirty="0"/>
              <a:t> / </a:t>
            </a:r>
            <a:r>
              <a:rPr lang="de-DE" sz="3600" i="1" dirty="0" err="1"/>
              <a:t>Kutjuki</a:t>
            </a:r>
            <a:r>
              <a:rPr lang="de-DE" sz="3600" i="1" dirty="0"/>
              <a:t> </a:t>
            </a:r>
            <a:r>
              <a:rPr lang="de-DE" sz="3600" b="1" i="1" dirty="0"/>
              <a:t>Deutsch</a:t>
            </a:r>
            <a:r>
              <a:rPr lang="ru-RU" sz="3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212412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98AF1E7-1AF8-B840-8D7B-080DEC962A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Структурная вариация комонимов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0DC0523-8984-C044-9D37-514D6A662A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dirty="0"/>
              <a:t>добавление к иноязычному </a:t>
            </a:r>
            <a:r>
              <a:rPr lang="ru-RU" sz="3600" dirty="0" err="1"/>
              <a:t>комониму</a:t>
            </a:r>
            <a:r>
              <a:rPr lang="ru-RU" sz="3600" dirty="0"/>
              <a:t> немецкого слова: </a:t>
            </a:r>
            <a:r>
              <a:rPr lang="en-US" sz="3600" i="1" dirty="0" err="1"/>
              <a:t>Japundsha</a:t>
            </a:r>
            <a:r>
              <a:rPr lang="ru-RU" sz="3600" i="1" dirty="0"/>
              <a:t> / </a:t>
            </a:r>
            <a:r>
              <a:rPr lang="en-US" sz="3600" i="1" dirty="0" err="1"/>
              <a:t>Japundsha</a:t>
            </a:r>
            <a:r>
              <a:rPr lang="ru-RU" sz="3600" i="1" dirty="0"/>
              <a:t>-</a:t>
            </a:r>
            <a:r>
              <a:rPr lang="de-DE" sz="3600" b="1" i="1" dirty="0"/>
              <a:t>Meier</a:t>
            </a:r>
            <a:endParaRPr lang="ru-RU" sz="36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8921666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BD057B-C8A4-A74A-B4C0-C3F2F85874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Заключение</a:t>
            </a:r>
            <a:r>
              <a:rPr lang="ru-RU" dirty="0"/>
              <a:t>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A2BF5E1-4C6F-C34C-AFAF-824B6AE1B6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851378"/>
            <a:ext cx="10058400" cy="4183662"/>
          </a:xfrm>
        </p:spPr>
        <p:txBody>
          <a:bodyPr>
            <a:normAutofit/>
          </a:bodyPr>
          <a:lstStyle/>
          <a:p>
            <a:r>
              <a:rPr lang="ru-RU" sz="2400" dirty="0"/>
              <a:t>Создание </a:t>
            </a:r>
            <a:r>
              <a:rPr lang="ru-RU" sz="2400" dirty="0" err="1"/>
              <a:t>топонимикона</a:t>
            </a:r>
            <a:r>
              <a:rPr lang="ru-RU" sz="2400" dirty="0"/>
              <a:t> на первом (</a:t>
            </a:r>
            <a:r>
              <a:rPr lang="ru-RU" sz="2400" dirty="0" err="1"/>
              <a:t>Хортица</a:t>
            </a:r>
            <a:r>
              <a:rPr lang="ru-RU" sz="2400" dirty="0"/>
              <a:t>) и втором этапах (Молочная) проходило при полном отсутствии языковых контактов с иной </a:t>
            </a:r>
            <a:r>
              <a:rPr lang="ru-RU" sz="2400" dirty="0" err="1"/>
              <a:t>лингвокультурой</a:t>
            </a:r>
            <a:r>
              <a:rPr lang="ru-RU" sz="2400" dirty="0"/>
              <a:t>. Трансформация </a:t>
            </a:r>
            <a:r>
              <a:rPr lang="ru-RU" sz="2400" dirty="0" err="1"/>
              <a:t>комонима</a:t>
            </a:r>
            <a:r>
              <a:rPr lang="ru-RU" sz="2400" dirty="0"/>
              <a:t> проходила при взаимодействии нижне- и верхненемецкого диалектов</a:t>
            </a:r>
          </a:p>
          <a:p>
            <a:r>
              <a:rPr lang="ru-RU" sz="2400" dirty="0"/>
              <a:t>Языковые контакты колонистов на третьем этапе (Крым) были значительными и обусловили процессы адаптации иноязычных </a:t>
            </a:r>
            <a:r>
              <a:rPr lang="ru-RU" sz="2400" dirty="0" err="1"/>
              <a:t>комонимов</a:t>
            </a:r>
            <a:r>
              <a:rPr lang="ru-RU" sz="2400" dirty="0"/>
              <a:t> и создания собственных </a:t>
            </a:r>
            <a:r>
              <a:rPr lang="ru-RU" sz="2400" dirty="0" err="1"/>
              <a:t>комонимов</a:t>
            </a:r>
            <a:r>
              <a:rPr lang="ru-RU" sz="2400" dirty="0"/>
              <a:t>, что привело к </a:t>
            </a:r>
            <a:r>
              <a:rPr lang="ru-RU" sz="2400" b="1" dirty="0" err="1"/>
              <a:t>полиномии</a:t>
            </a:r>
            <a:r>
              <a:rPr lang="ru-RU" sz="2400" dirty="0"/>
              <a:t> названий </a:t>
            </a:r>
            <a:r>
              <a:rPr lang="ru-RU" sz="2400" dirty="0" err="1"/>
              <a:t>меннонитских</a:t>
            </a:r>
            <a:r>
              <a:rPr lang="ru-RU" sz="2400" dirty="0"/>
              <a:t> поселений</a:t>
            </a:r>
          </a:p>
        </p:txBody>
      </p:sp>
    </p:spTree>
    <p:extLst>
      <p:ext uri="{BB962C8B-B14F-4D97-AF65-F5344CB8AC3E}">
        <p14:creationId xmlns:p14="http://schemas.microsoft.com/office/powerpoint/2010/main" val="72438714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F4214186-0839-9D4F-BD56-12F678A6B0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Спасибо за внимание</a:t>
            </a:r>
          </a:p>
        </p:txBody>
      </p:sp>
    </p:spTree>
    <p:extLst>
      <p:ext uri="{BB962C8B-B14F-4D97-AF65-F5344CB8AC3E}">
        <p14:creationId xmlns:p14="http://schemas.microsoft.com/office/powerpoint/2010/main" val="3073704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71A261E-1F4D-F245-9B95-D192A6F8FB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578" y="632178"/>
            <a:ext cx="10594622" cy="5402862"/>
          </a:xfrm>
        </p:spPr>
        <p:txBody>
          <a:bodyPr>
            <a:normAutofit/>
          </a:bodyPr>
          <a:lstStyle/>
          <a:p>
            <a:endParaRPr lang="ru-RU" sz="3400" dirty="0"/>
          </a:p>
          <a:p>
            <a:r>
              <a:rPr lang="ru-RU" sz="4000" dirty="0"/>
              <a:t>р. </a:t>
            </a:r>
            <a:r>
              <a:rPr lang="ru-RU" sz="4000" b="1" dirty="0"/>
              <a:t>Карасу: </a:t>
            </a:r>
            <a:r>
              <a:rPr lang="ru-RU" sz="4000" i="1" dirty="0" err="1"/>
              <a:t>Карасевка</a:t>
            </a:r>
            <a:endParaRPr lang="ru-RU" sz="4000" i="1" dirty="0"/>
          </a:p>
          <a:p>
            <a:r>
              <a:rPr lang="ru-RU" sz="4000" b="1" dirty="0" err="1"/>
              <a:t>Майерские</a:t>
            </a:r>
            <a:r>
              <a:rPr lang="ru-RU" sz="4000" b="1" dirty="0"/>
              <a:t> острова </a:t>
            </a:r>
            <a:r>
              <a:rPr lang="ru-RU" sz="4000" dirty="0"/>
              <a:t>(оз. </a:t>
            </a:r>
            <a:r>
              <a:rPr lang="ru-RU" sz="4000" dirty="0" err="1"/>
              <a:t>Айгульское</a:t>
            </a:r>
            <a:r>
              <a:rPr lang="ru-RU" sz="4000" dirty="0"/>
              <a:t>): </a:t>
            </a:r>
            <a:r>
              <a:rPr lang="ru-RU" sz="4000" i="1" dirty="0"/>
              <a:t>Майорские острова</a:t>
            </a:r>
          </a:p>
          <a:p>
            <a:pPr marL="0" indent="0">
              <a:buNone/>
            </a:pPr>
            <a:endParaRPr lang="ru-RU" sz="3400" i="1" dirty="0"/>
          </a:p>
        </p:txBody>
      </p:sp>
    </p:spTree>
    <p:extLst>
      <p:ext uri="{BB962C8B-B14F-4D97-AF65-F5344CB8AC3E}">
        <p14:creationId xmlns:p14="http://schemas.microsoft.com/office/powerpoint/2010/main" val="2434233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E7F698AA-F73C-C046-9ECA-939933094D7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30312" y="508000"/>
            <a:ext cx="6387130" cy="6062133"/>
          </a:xfrm>
        </p:spPr>
      </p:pic>
    </p:spTree>
    <p:extLst>
      <p:ext uri="{BB962C8B-B14F-4D97-AF65-F5344CB8AC3E}">
        <p14:creationId xmlns:p14="http://schemas.microsoft.com/office/powerpoint/2010/main" val="15910680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E9246B92-0BBC-CA42-8C16-4E703946C12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27288" y="395112"/>
            <a:ext cx="10227733" cy="6175022"/>
          </a:xfrm>
        </p:spPr>
      </p:pic>
    </p:spTree>
    <p:extLst>
      <p:ext uri="{BB962C8B-B14F-4D97-AF65-F5344CB8AC3E}">
        <p14:creationId xmlns:p14="http://schemas.microsoft.com/office/powerpoint/2010/main" val="9435163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9F05E49-DD02-9348-9CC5-25F5FA6C80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62600" y="1825625"/>
            <a:ext cx="5791200" cy="4351338"/>
          </a:xfrm>
        </p:spPr>
        <p:txBody>
          <a:bodyPr>
            <a:normAutofit/>
          </a:bodyPr>
          <a:lstStyle/>
          <a:p>
            <a:r>
              <a:rPr lang="ru-RU" sz="3200" dirty="0"/>
              <a:t>Автор: Мартин </a:t>
            </a:r>
            <a:r>
              <a:rPr lang="ru-RU" sz="3200" dirty="0" err="1"/>
              <a:t>Дуркзен</a:t>
            </a:r>
            <a:r>
              <a:rPr lang="ru-RU" sz="3200" dirty="0"/>
              <a:t>; с. </a:t>
            </a:r>
            <a:r>
              <a:rPr lang="ru-RU" sz="3200" dirty="0" err="1"/>
              <a:t>Менлерчик</a:t>
            </a:r>
            <a:r>
              <a:rPr lang="ru-RU" sz="3200" dirty="0"/>
              <a:t> (с. Журавлевка Симферопольского района)</a:t>
            </a:r>
            <a:r>
              <a:rPr lang="ru-RU" sz="3200" dirty="0">
                <a:effectLst/>
              </a:rPr>
              <a:t> </a:t>
            </a:r>
            <a:endParaRPr lang="ru-RU" sz="3200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2659666-9E7C-C14F-BCE8-9694C611CA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558800"/>
            <a:ext cx="4305300" cy="596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813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7C3E2553-611A-D74B-AE9B-DDEC20819767}"/>
              </a:ext>
            </a:extLst>
          </p:cNvPr>
          <p:cNvSpPr txBox="1"/>
          <p:nvPr/>
        </p:nvSpPr>
        <p:spPr>
          <a:xfrm>
            <a:off x="5842000" y="21082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pic>
        <p:nvPicPr>
          <p:cNvPr id="10" name="Объект 9">
            <a:extLst>
              <a:ext uri="{FF2B5EF4-FFF2-40B4-BE49-F238E27FC236}">
                <a16:creationId xmlns:a16="http://schemas.microsoft.com/office/drawing/2014/main" id="{0F8EDE43-FC0A-434D-91CE-7C546595483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25500" y="365125"/>
            <a:ext cx="4356100" cy="5227638"/>
          </a:xfrm>
        </p:spPr>
      </p:pic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5377DCFE-7F65-6643-95F6-7159675DE816}"/>
              </a:ext>
            </a:extLst>
          </p:cNvPr>
          <p:cNvSpPr/>
          <p:nvPr/>
        </p:nvSpPr>
        <p:spPr>
          <a:xfrm>
            <a:off x="5638800" y="1828801"/>
            <a:ext cx="55880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Автор: Давид </a:t>
            </a:r>
            <a:r>
              <a:rPr lang="ru-RU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Вайгум</a:t>
            </a:r>
            <a:r>
              <a:rPr lang="ru-RU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(1876-1953), уроженец с. </a:t>
            </a:r>
            <a:r>
              <a:rPr lang="ru-RU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Людвигсталь</a:t>
            </a:r>
            <a:r>
              <a:rPr lang="ru-RU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/ </a:t>
            </a:r>
            <a:r>
              <a:rPr lang="ru-RU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Мешень</a:t>
            </a:r>
            <a:r>
              <a:rPr lang="ru-RU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(с. </a:t>
            </a:r>
            <a:r>
              <a:rPr lang="ru-RU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Нахимово</a:t>
            </a:r>
            <a:r>
              <a:rPr lang="ru-RU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Красногвардейского района)</a:t>
            </a:r>
            <a:r>
              <a:rPr lang="ru-RU" sz="3200" dirty="0">
                <a:effectLst/>
              </a:rPr>
              <a:t>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5383972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87C25252-6DCA-484D-A356-360A19DD20B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85067" y="463550"/>
            <a:ext cx="4949885" cy="5959828"/>
          </a:xfrm>
        </p:spPr>
      </p:pic>
    </p:spTree>
    <p:extLst>
      <p:ext uri="{BB962C8B-B14F-4D97-AF65-F5344CB8AC3E}">
        <p14:creationId xmlns:p14="http://schemas.microsoft.com/office/powerpoint/2010/main" val="33532954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A0DBF33-00A0-D54E-B35F-F05195030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Этапы водворения меннонитов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6E7FBD6-61A2-9943-97DA-0DD7D3B778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5200" y="1873956"/>
            <a:ext cx="10058400" cy="4194951"/>
          </a:xfrm>
        </p:spPr>
        <p:txBody>
          <a:bodyPr>
            <a:noAutofit/>
          </a:bodyPr>
          <a:lstStyle/>
          <a:p>
            <a:r>
              <a:rPr lang="ru-RU" sz="2800" dirty="0"/>
              <a:t>1789 </a:t>
            </a:r>
            <a:r>
              <a:rPr lang="ru-RU" sz="2800" b="1" dirty="0" err="1"/>
              <a:t>Меннонитская</a:t>
            </a:r>
            <a:r>
              <a:rPr lang="ru-RU" sz="2800" b="1" dirty="0"/>
              <a:t> колония </a:t>
            </a:r>
            <a:r>
              <a:rPr lang="ru-RU" sz="2800" b="1" dirty="0" err="1"/>
              <a:t>Хортица</a:t>
            </a:r>
            <a:r>
              <a:rPr lang="ru-RU" sz="2800" dirty="0"/>
              <a:t>; старая материнская колония (выходцы – Пруссия, Данциг)</a:t>
            </a:r>
          </a:p>
          <a:p>
            <a:r>
              <a:rPr lang="ru-RU" sz="2800" dirty="0"/>
              <a:t>1803-1805 </a:t>
            </a:r>
            <a:r>
              <a:rPr lang="ru-RU" sz="2800" b="1" dirty="0" err="1"/>
              <a:t>Молочанский</a:t>
            </a:r>
            <a:r>
              <a:rPr lang="ru-RU" sz="2800" b="1" dirty="0"/>
              <a:t> </a:t>
            </a:r>
            <a:r>
              <a:rPr lang="ru-RU" sz="2800" b="1" dirty="0" err="1"/>
              <a:t>меннонитский</a:t>
            </a:r>
            <a:r>
              <a:rPr lang="ru-RU" sz="2800" b="1" dirty="0"/>
              <a:t> округ</a:t>
            </a:r>
            <a:r>
              <a:rPr lang="ru-RU" sz="2800" dirty="0"/>
              <a:t>; новая колония (выходцы – Пруссия; с 1824 </a:t>
            </a:r>
            <a:r>
              <a:rPr lang="ru-RU" sz="2800" dirty="0" err="1"/>
              <a:t>Молочанский</a:t>
            </a:r>
            <a:r>
              <a:rPr lang="ru-RU" sz="2800" dirty="0"/>
              <a:t> </a:t>
            </a:r>
            <a:r>
              <a:rPr lang="ru-RU" sz="2800" dirty="0" err="1"/>
              <a:t>меннонитский</a:t>
            </a:r>
            <a:r>
              <a:rPr lang="ru-RU" sz="2800" dirty="0"/>
              <a:t> округ)</a:t>
            </a:r>
          </a:p>
          <a:p>
            <a:r>
              <a:rPr lang="ru-RU" sz="2800" dirty="0"/>
              <a:t>60-е гг. Х</a:t>
            </a:r>
            <a:r>
              <a:rPr lang="en-US" sz="2800" dirty="0"/>
              <a:t>I</a:t>
            </a:r>
            <a:r>
              <a:rPr lang="ru-RU" sz="2800" dirty="0"/>
              <a:t>Х в. </a:t>
            </a:r>
            <a:r>
              <a:rPr lang="ru-RU" sz="2800" b="1" dirty="0" err="1"/>
              <a:t>Меннонитские</a:t>
            </a:r>
            <a:r>
              <a:rPr lang="ru-RU" sz="2800" b="1" dirty="0"/>
              <a:t> колонии Крыма; </a:t>
            </a:r>
            <a:r>
              <a:rPr lang="ru-RU" sz="2800" dirty="0"/>
              <a:t>дочерние колонии (выходцы - </a:t>
            </a:r>
            <a:r>
              <a:rPr lang="ru-RU" sz="2800" dirty="0" err="1"/>
              <a:t>Меннонитская</a:t>
            </a:r>
            <a:r>
              <a:rPr lang="ru-RU" sz="2800" dirty="0"/>
              <a:t> колония </a:t>
            </a:r>
            <a:r>
              <a:rPr lang="ru-RU" sz="2800" dirty="0" err="1"/>
              <a:t>Хортица</a:t>
            </a:r>
            <a:r>
              <a:rPr lang="ru-RU" sz="2800" dirty="0"/>
              <a:t>, </a:t>
            </a:r>
            <a:r>
              <a:rPr lang="ru-RU" sz="2800" dirty="0" err="1"/>
              <a:t>Молочанский</a:t>
            </a:r>
            <a:r>
              <a:rPr lang="ru-RU" sz="2800" dirty="0"/>
              <a:t> </a:t>
            </a:r>
            <a:r>
              <a:rPr lang="ru-RU" sz="2800" dirty="0" err="1"/>
              <a:t>меннонитский</a:t>
            </a:r>
            <a:r>
              <a:rPr lang="ru-RU" sz="2800" dirty="0"/>
              <a:t> округ)</a:t>
            </a:r>
          </a:p>
        </p:txBody>
      </p:sp>
    </p:spTree>
    <p:extLst>
      <p:ext uri="{BB962C8B-B14F-4D97-AF65-F5344CB8AC3E}">
        <p14:creationId xmlns:p14="http://schemas.microsoft.com/office/powerpoint/2010/main" val="29245571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авон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Савон</Template>
  <TotalTime>596</TotalTime>
  <Words>738</Words>
  <Application>Microsoft Macintosh PowerPoint</Application>
  <PresentationFormat>Широкоэкранный</PresentationFormat>
  <Paragraphs>69</Paragraphs>
  <Slides>25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0" baseType="lpstr">
      <vt:lpstr>Calibri</vt:lpstr>
      <vt:lpstr>Century Gothic</vt:lpstr>
      <vt:lpstr>Garamond</vt:lpstr>
      <vt:lpstr>Times New Roman</vt:lpstr>
      <vt:lpstr>Савон</vt:lpstr>
      <vt:lpstr>Языковые контакты в Крыму как фактор трансформации топонимической системы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Этапы водворения меннонитов</vt:lpstr>
      <vt:lpstr>Топонимика Хортицы и Молочной</vt:lpstr>
      <vt:lpstr>Топонимика Хортицы и Молочной</vt:lpstr>
      <vt:lpstr>Меннонитские поселения Крыма </vt:lpstr>
      <vt:lpstr>Топонимика Крыма</vt:lpstr>
      <vt:lpstr>Презентация PowerPoint</vt:lpstr>
      <vt:lpstr>Влияние диалекта плоттдич</vt:lpstr>
      <vt:lpstr>Влияние диалекта плоттдич</vt:lpstr>
      <vt:lpstr>Кутюке Немецкое </vt:lpstr>
      <vt:lpstr>Фонетическая / графическая адаптация </vt:lpstr>
      <vt:lpstr>Фонетическая / графическая адаптация </vt:lpstr>
      <vt:lpstr>Фонетическая / графическая адаптация </vt:lpstr>
      <vt:lpstr>Структурная вариация комонимов </vt:lpstr>
      <vt:lpstr>Структурная вариация комонимов </vt:lpstr>
      <vt:lpstr>Структурная вариация комонимов </vt:lpstr>
      <vt:lpstr>Заключение:</vt:lpstr>
      <vt:lpstr>Спасибо за внимание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Языковые контакты в Крыму как фактор трансформации топонимической системы</dc:title>
  <dc:creator>Долгополова Л. А.</dc:creator>
  <cp:lastModifiedBy>Долгополова Л. А.</cp:lastModifiedBy>
  <cp:revision>29</cp:revision>
  <dcterms:created xsi:type="dcterms:W3CDTF">2026-04-10T14:40:39Z</dcterms:created>
  <dcterms:modified xsi:type="dcterms:W3CDTF">2026-04-14T16:37:06Z</dcterms:modified>
</cp:coreProperties>
</file>