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8" r:id="rId3"/>
    <p:sldId id="259" r:id="rId4"/>
    <p:sldId id="260" r:id="rId5"/>
    <p:sldId id="261" r:id="rId6"/>
    <p:sldId id="262" r:id="rId7"/>
    <p:sldId id="263" r:id="rId8"/>
    <p:sldId id="276" r:id="rId9"/>
    <p:sldId id="270" r:id="rId10"/>
    <p:sldId id="264" r:id="rId11"/>
    <p:sldId id="265" r:id="rId12"/>
    <p:sldId id="268" r:id="rId13"/>
    <p:sldId id="269" r:id="rId14"/>
    <p:sldId id="271" r:id="rId15"/>
    <p:sldId id="272" r:id="rId16"/>
    <p:sldId id="273" r:id="rId17"/>
    <p:sldId id="275" r:id="rId18"/>
    <p:sldId id="277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54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8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6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99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0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6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2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2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4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0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6DA1B6-CF67-49FE-9ADC-5CD40031BE54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844A06C-FDEE-4ABB-9B43-AF9C2434589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3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1F6D1C-BCBA-4C6E-BBFF-8AD97576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821" y="744902"/>
            <a:ext cx="10058400" cy="4023360"/>
          </a:xfrm>
        </p:spPr>
        <p:txBody>
          <a:bodyPr/>
          <a:lstStyle/>
          <a:p>
            <a:pPr algn="ctr"/>
            <a:r>
              <a:rPr lang="ru-RU" sz="4400" b="1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НАЦИОНАЛЬНЫЕ СТЕРЕОТИПЫ </a:t>
            </a:r>
            <a:br>
              <a:rPr lang="ru-RU" sz="4000" b="1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000" b="1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АНГЛО-ФРАНЦУЗСКОЙ ПРЕССЕ </a:t>
            </a:r>
            <a:br>
              <a:rPr lang="ru-RU" sz="40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0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ЭПОХИ КРЫМСКОЙ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03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DEA32F-1EE2-4AAE-A921-DCCE03BB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79" y="102093"/>
            <a:ext cx="4565241" cy="66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075364CC-CA50-435E-BCAD-9C5F280865A6}"/>
              </a:ext>
            </a:extLst>
          </p:cNvPr>
          <p:cNvSpPr txBox="1">
            <a:spLocks/>
          </p:cNvSpPr>
          <p:nvPr/>
        </p:nvSpPr>
        <p:spPr>
          <a:xfrm>
            <a:off x="275208" y="5078027"/>
            <a:ext cx="11523215" cy="1012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3264E2-C3EC-4D27-AE8C-9763DCE01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" y="195309"/>
            <a:ext cx="11967100" cy="414862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685F69ED-4E1F-4EA4-BE60-EB7D8534C796}"/>
              </a:ext>
            </a:extLst>
          </p:cNvPr>
          <p:cNvSpPr txBox="1">
            <a:spLocks/>
          </p:cNvSpPr>
          <p:nvPr/>
        </p:nvSpPr>
        <p:spPr>
          <a:xfrm>
            <a:off x="208625" y="4864962"/>
            <a:ext cx="10963922" cy="110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sz="36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Общий вид на Камышовую бухту 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i="1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По рисунку Анри Дюран-</a:t>
            </a:r>
            <a:r>
              <a:rPr lang="ru-RU" i="1" cap="none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Браже</a:t>
            </a:r>
            <a:r>
              <a:rPr lang="ru-RU" i="1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i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4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450E7-1E26-4428-B3AE-52AC3FEC5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65" y="120757"/>
            <a:ext cx="4642204" cy="6684472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91DE68D-ABF0-49D2-9375-93F50418BCDB}"/>
              </a:ext>
            </a:extLst>
          </p:cNvPr>
          <p:cNvSpPr txBox="1">
            <a:spLocks/>
          </p:cNvSpPr>
          <p:nvPr/>
        </p:nvSpPr>
        <p:spPr>
          <a:xfrm>
            <a:off x="319596" y="631718"/>
            <a:ext cx="5380940" cy="566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sz="16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ПОДПИСЬ ПОД ГАЗЕТНОЙ ИЛЛЮСТРАЦИЕЙ: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Александр II, император России; родился 29 апреля 1818 г., женат на цесаревне Максимилиане Вильгельмине Августе Софии Марии, рожденной 8 мая 1824 г., дочери покойного Людвига II Гессенского </a:t>
            </a:r>
            <a:endParaRPr lang="ru-RU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8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1E695-A391-4F9F-9C5F-28A68DAB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1" y="587416"/>
            <a:ext cx="10377998" cy="609216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C8988B3-5F40-4B90-97DF-A2E0BC5AE105}"/>
              </a:ext>
            </a:extLst>
          </p:cNvPr>
          <p:cNvSpPr txBox="1">
            <a:spLocks/>
          </p:cNvSpPr>
          <p:nvPr/>
        </p:nvSpPr>
        <p:spPr>
          <a:xfrm>
            <a:off x="907001" y="97655"/>
            <a:ext cx="10377998" cy="489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Передовой пост егерей, расположенный на древнем кургане, господствующем </a:t>
            </a:r>
            <a:r>
              <a:rPr lang="ru-RU" sz="1600" cap="none">
                <a:latin typeface="Times New Roman" panose="02020603050405020304" pitchFamily="18" charset="0"/>
                <a:ea typeface="Calibri" panose="020F0502020204030204" pitchFamily="34" charset="0"/>
              </a:rPr>
              <a:t>с юго-запада над </a:t>
            </a:r>
            <a:r>
              <a:rPr lang="ru-RU" sz="16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Севастополем, и подверженный беспрерывному граду бомб и снарядов</a:t>
            </a:r>
            <a:endParaRPr lang="ru-RU" b="1" i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4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71EB3A-21E6-4D9B-AE50-34BEBB56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1" y="108667"/>
            <a:ext cx="4625734" cy="66117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4833A-B260-4113-A49B-FB5943AC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84" y="0"/>
            <a:ext cx="4798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0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6E501-6CC3-4925-8EAD-E053365E4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68" y="100216"/>
            <a:ext cx="4515595" cy="6657568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F8BE364F-6160-4A53-9221-9028D8086AB6}"/>
              </a:ext>
            </a:extLst>
          </p:cNvPr>
          <p:cNvSpPr txBox="1">
            <a:spLocks/>
          </p:cNvSpPr>
          <p:nvPr/>
        </p:nvSpPr>
        <p:spPr>
          <a:xfrm>
            <a:off x="319596" y="631718"/>
            <a:ext cx="6081204" cy="566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ВЫСАДКА В КРЫМУ  </a:t>
            </a:r>
            <a:endParaRPr lang="en-US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en-US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Приехать в такую даль, а тебя не встречают… Определенно, сержант, у русских ни малейшего представления о приличиях</a:t>
            </a:r>
          </a:p>
        </p:txBody>
      </p:sp>
    </p:spTree>
    <p:extLst>
      <p:ext uri="{BB962C8B-B14F-4D97-AF65-F5344CB8AC3E}">
        <p14:creationId xmlns:p14="http://schemas.microsoft.com/office/powerpoint/2010/main" val="104350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47BF9-8697-409A-A73E-843F2483D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54" y="115409"/>
            <a:ext cx="4486746" cy="6627181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3BA0DBF-B2A9-4D7D-A25B-0067A63354B3}"/>
              </a:ext>
            </a:extLst>
          </p:cNvPr>
          <p:cNvSpPr txBox="1">
            <a:spLocks/>
          </p:cNvSpPr>
          <p:nvPr/>
        </p:nvSpPr>
        <p:spPr>
          <a:xfrm>
            <a:off x="319595" y="631718"/>
            <a:ext cx="6587231" cy="566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en-US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 Этот здоровяк русский, кажется, раздражает моего кота. Я собираюсь кольнуть его штыком... Животным следует угождать.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en-US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Вряд ли казакам это угодно.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en-US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 Домашним животным, я имею в виду; а казаки – дикие звери!..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40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704717-7C73-4D74-BEC6-CE8AD904F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54" y="115690"/>
            <a:ext cx="5274016" cy="662661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29CB39D7-1174-463F-AAC8-2838B5DCD543}"/>
              </a:ext>
            </a:extLst>
          </p:cNvPr>
          <p:cNvSpPr txBox="1">
            <a:spLocks/>
          </p:cNvSpPr>
          <p:nvPr/>
        </p:nvSpPr>
        <p:spPr>
          <a:xfrm>
            <a:off x="790113" y="255168"/>
            <a:ext cx="4903434" cy="5342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spcBef>
                <a:spcPts val="500"/>
              </a:spcBef>
              <a:spcAft>
                <a:spcPts val="0"/>
              </a:spcAft>
            </a:pP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Когда занимаешь слишком широкую кровать, это может оказаться не слишком удобным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2051B-AE2E-44CD-88E7-6E08C381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04" y="89437"/>
            <a:ext cx="5752919" cy="66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5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C4621-8C4C-40C0-8BC5-B19B4BF3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34" y="57705"/>
            <a:ext cx="4909782" cy="6742590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1E4AF10-AD92-4FDD-90FD-F13E71E12E5D}"/>
              </a:ext>
            </a:extLst>
          </p:cNvPr>
          <p:cNvSpPr txBox="1">
            <a:spLocks/>
          </p:cNvSpPr>
          <p:nvPr/>
        </p:nvSpPr>
        <p:spPr>
          <a:xfrm>
            <a:off x="674703" y="255168"/>
            <a:ext cx="5539666" cy="5342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ru-RU" strike="sngStrike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Не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победимые русские медвежата Николай и Михаил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C0984A-8A6A-4E97-BD0A-49AF3FFE6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863" y="115537"/>
            <a:ext cx="4438273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1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0E3A3-D5F5-49C1-A3F6-79631EEB1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78" y="140962"/>
            <a:ext cx="8186429" cy="657607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ED5BF05-B666-4DBC-A6A7-405B7B10CA39}"/>
              </a:ext>
            </a:extLst>
          </p:cNvPr>
          <p:cNvSpPr txBox="1">
            <a:spLocks/>
          </p:cNvSpPr>
          <p:nvPr/>
        </p:nvSpPr>
        <p:spPr>
          <a:xfrm>
            <a:off x="122794" y="514905"/>
            <a:ext cx="3759984" cy="508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ru-RU" sz="2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Русские дикари готовятся встретить белый флаг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58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53F26-81C5-4D94-81F5-31A076D24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49" y="71021"/>
            <a:ext cx="4956038" cy="6715957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0146937D-7222-4B02-A99A-91B382459BF2}"/>
              </a:ext>
            </a:extLst>
          </p:cNvPr>
          <p:cNvSpPr txBox="1">
            <a:spLocks/>
          </p:cNvSpPr>
          <p:nvPr/>
        </p:nvSpPr>
        <p:spPr>
          <a:xfrm>
            <a:off x="790113" y="255168"/>
            <a:ext cx="4956038" cy="5342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spcBef>
                <a:spcPts val="500"/>
              </a:spcBef>
              <a:spcAft>
                <a:spcPts val="0"/>
              </a:spcAft>
            </a:pP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Лопнувший русский пузырь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4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D8CFE-726E-464E-BB4A-50D26DEEF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61" y="62143"/>
            <a:ext cx="4868091" cy="6733713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3ECF7F7-599C-486E-9C8D-DC721C57F2A7}"/>
              </a:ext>
            </a:extLst>
          </p:cNvPr>
          <p:cNvSpPr txBox="1">
            <a:spLocks/>
          </p:cNvSpPr>
          <p:nvPr/>
        </p:nvSpPr>
        <p:spPr>
          <a:xfrm>
            <a:off x="122793" y="514905"/>
            <a:ext cx="6801789" cy="508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ru-RU" sz="1800" b="1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«ГЕНЕРАЛ ФЕВРАЛЬ» ОКАЗАЛСЯ ПРЕДАТЕЛЕМ</a:t>
            </a:r>
          </a:p>
          <a:p>
            <a:pPr indent="457200" algn="just">
              <a:spcBef>
                <a:spcPts val="500"/>
              </a:spcBef>
              <a:spcAft>
                <a:spcPts val="0"/>
              </a:spcAft>
            </a:pPr>
            <a:endParaRPr lang="ru-RU" sz="20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spcBef>
                <a:spcPts val="500"/>
              </a:spcBef>
              <a:spcAft>
                <a:spcPts val="0"/>
              </a:spcAft>
            </a:pPr>
            <a:r>
              <a:rPr lang="ru-RU" sz="2000" i="1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«У России есть два генерала, которым можно доверять, – генералы Январь и Февраль»</a:t>
            </a:r>
            <a:r>
              <a:rPr lang="ru-RU" sz="2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, – из речи покойного российского императора.</a:t>
            </a: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24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38918-E5C2-4E86-9E9A-CCA3B6A3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86" y="78291"/>
            <a:ext cx="8686120" cy="6402408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D004830-119C-48AB-A780-8A81D5A50377}"/>
              </a:ext>
            </a:extLst>
          </p:cNvPr>
          <p:cNvSpPr txBox="1">
            <a:spLocks/>
          </p:cNvSpPr>
          <p:nvPr/>
        </p:nvSpPr>
        <p:spPr>
          <a:xfrm>
            <a:off x="122795" y="514905"/>
            <a:ext cx="3260292" cy="508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endParaRPr lang="en-US" sz="16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Вечеринка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Севастополе</a:t>
            </a:r>
            <a:endParaRPr lang="ru-RU" sz="2000" b="1" cap="none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5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3900D4-D7C2-47B3-A12F-C12F51A08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88" y="235138"/>
            <a:ext cx="7404624" cy="63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482F84-CD81-4B32-AE58-22BA613CA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532"/>
            <a:ext cx="5556162" cy="6516953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8C641E7A-D846-4DDA-AE33-EC02DB244968}"/>
              </a:ext>
            </a:extLst>
          </p:cNvPr>
          <p:cNvSpPr txBox="1">
            <a:spLocks/>
          </p:cNvSpPr>
          <p:nvPr/>
        </p:nvSpPr>
        <p:spPr>
          <a:xfrm>
            <a:off x="1012754" y="3844033"/>
            <a:ext cx="4447014" cy="1447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Генерал </a:t>
            </a:r>
            <a:r>
              <a:rPr lang="ru-RU" sz="6000" cap="none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Канробер</a:t>
            </a:r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Этюд по следам </a:t>
            </a:r>
            <a:r>
              <a:rPr lang="ru-RU" sz="6000" cap="none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Инкерманской</a:t>
            </a:r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 битвы</a:t>
            </a:r>
            <a:endParaRPr lang="ru-RU" sz="6000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D55A6A-B1FA-4C38-B699-AAB41C2F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72" y="825428"/>
            <a:ext cx="9058456" cy="5824311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313A958-BBE2-4091-B88D-B07CFA7948C1}"/>
              </a:ext>
            </a:extLst>
          </p:cNvPr>
          <p:cNvSpPr txBox="1">
            <a:spLocks/>
          </p:cNvSpPr>
          <p:nvPr/>
        </p:nvSpPr>
        <p:spPr>
          <a:xfrm>
            <a:off x="1566771" y="101898"/>
            <a:ext cx="9058456" cy="72353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Дорога на Севастополь. </a:t>
            </a:r>
          </a:p>
          <a:p>
            <a:r>
              <a:rPr lang="ru-RU" sz="60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Интендантские повозки, перевозка фашин и проч.</a:t>
            </a:r>
            <a:endParaRPr lang="ru-RU" sz="6000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8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313A958-BBE2-4091-B88D-B07CFA7948C1}"/>
              </a:ext>
            </a:extLst>
          </p:cNvPr>
          <p:cNvSpPr txBox="1">
            <a:spLocks/>
          </p:cNvSpPr>
          <p:nvPr/>
        </p:nvSpPr>
        <p:spPr>
          <a:xfrm>
            <a:off x="319596" y="631718"/>
            <a:ext cx="5184559" cy="566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«Память о первом Наполеоне просто воссияет, как ангел света, по сравнению с тем мраком вины, который покроет Николая. Он – самый эгоистичный из зачинщиков войн, которых видела современная эпоха. Чтобы найти для него параллель, нужно обратиться к темным обычаям диких веков».</a:t>
            </a:r>
            <a:endParaRPr lang="ru-RU" sz="2800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16979F-24CD-4FD6-8900-20F2D20DD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55" y="131518"/>
            <a:ext cx="6483348" cy="64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21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313A958-BBE2-4091-B88D-B07CFA7948C1}"/>
              </a:ext>
            </a:extLst>
          </p:cNvPr>
          <p:cNvSpPr txBox="1">
            <a:spLocks/>
          </p:cNvSpPr>
          <p:nvPr/>
        </p:nvSpPr>
        <p:spPr>
          <a:xfrm>
            <a:off x="186432" y="97654"/>
            <a:ext cx="5406500" cy="6196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ПОБЕДА В КРЫМУ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«Франция и Англия могут воскликнуть вместе с Цезарем, но с еще более веским основанием: </a:t>
            </a:r>
            <a:r>
              <a:rPr lang="en-US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Мы пришли – увидели – победили!</a:t>
            </a:r>
            <a:r>
              <a:rPr lang="en-US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ru-RU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 Франция и Англия покарали гигантского агрессора; и с завоеванием Крыма &lt;…&gt; открыли новую эру мира и прогресса для народов Центральной и Восточной Европы; мрачная и смертоносная тень Российской империи слишком долго вела их к упадку и разрушению».</a:t>
            </a:r>
            <a:endParaRPr lang="ru-RU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4521C-ADCD-4515-A0AF-411C76CEE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1" y="925882"/>
            <a:ext cx="6486994" cy="46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04AEB-8EBA-4391-ADC2-4649BD17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95" y="196041"/>
            <a:ext cx="7640672" cy="6465918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9964E9A-8E86-47C2-ACA8-7D9D69E03478}"/>
              </a:ext>
            </a:extLst>
          </p:cNvPr>
          <p:cNvSpPr txBox="1">
            <a:spLocks/>
          </p:cNvSpPr>
          <p:nvPr/>
        </p:nvSpPr>
        <p:spPr>
          <a:xfrm>
            <a:off x="319597" y="878889"/>
            <a:ext cx="3667998" cy="1704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РЕЗНЯ В ХАНКО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5858407D-F529-406A-B005-B9501A6D966D}"/>
              </a:ext>
            </a:extLst>
          </p:cNvPr>
          <p:cNvSpPr txBox="1">
            <a:spLocks/>
          </p:cNvSpPr>
          <p:nvPr/>
        </p:nvSpPr>
        <p:spPr>
          <a:xfrm>
            <a:off x="319596" y="631718"/>
            <a:ext cx="11638625" cy="5662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i="1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The Illustrated London News</a:t>
            </a:r>
            <a:endParaRPr lang="ru-RU" i="1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ru-RU" sz="2800" cap="none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>
              <a:spcBef>
                <a:spcPts val="500"/>
              </a:spcBef>
              <a:spcAft>
                <a:spcPts val="0"/>
              </a:spcAft>
            </a:pP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«Наполеон знал Россию лучше, чем мы. </a:t>
            </a:r>
            <a:r>
              <a:rPr lang="en-US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Поскребите кожу с русского, и вы увидите дикаря</a:t>
            </a:r>
            <a:r>
              <a:rPr lang="en-US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, – говаривал великий император. У всякого русского показная утонченность, напускная вежливость, фальшивая осанка – всего лишь притворство хитрого </a:t>
            </a:r>
            <a:r>
              <a:rPr lang="en-US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дикаря</a:t>
            </a:r>
            <a:r>
              <a:rPr lang="en-US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ru-RU" sz="2800" cap="none" dirty="0">
                <a:latin typeface="Times New Roman" panose="02020603050405020304" pitchFamily="18" charset="0"/>
                <a:ea typeface="Calibri" panose="020F0502020204030204" pitchFamily="34" charset="0"/>
              </a:rPr>
              <a:t>. Раздражите его, напугайте, покажите ему кровь, и вы увидите, как маска цивилизованности спадёт».</a:t>
            </a:r>
            <a:endParaRPr lang="ru-RU" sz="2800" b="1" cap="none" spc="-5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0526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389</TotalTime>
  <Words>418</Words>
  <Application>Microsoft Office PowerPoint</Application>
  <PresentationFormat>Широкоэкранный</PresentationFormat>
  <Paragraphs>50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Между страхом и смехом:  </dc:title>
  <dc:creator>Admin</dc:creator>
  <cp:lastModifiedBy>Admin</cp:lastModifiedBy>
  <cp:revision>37</cp:revision>
  <dcterms:created xsi:type="dcterms:W3CDTF">2025-09-29T16:05:50Z</dcterms:created>
  <dcterms:modified xsi:type="dcterms:W3CDTF">2026-04-06T10:16:29Z</dcterms:modified>
</cp:coreProperties>
</file>