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6" r:id="rId5"/>
    <p:sldId id="257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090" y="748145"/>
            <a:ext cx="10261600" cy="3740728"/>
          </a:xfrm>
        </p:spPr>
        <p:txBody>
          <a:bodyPr/>
          <a:lstStyle/>
          <a:p>
            <a:r>
              <a:rPr lang="ru-RU" sz="4000" b="1" dirty="0">
                <a:solidFill>
                  <a:srgbClr val="0070C0"/>
                </a:solidFill>
              </a:rPr>
              <a:t>Принципы и технологии </a:t>
            </a: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развития </a:t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 smtClean="0">
                <a:solidFill>
                  <a:srgbClr val="0070C0"/>
                </a:solidFill>
              </a:rPr>
              <a:t>профессиональной </a:t>
            </a:r>
            <a:r>
              <a:rPr lang="ru-RU" sz="4000" b="1" dirty="0">
                <a:solidFill>
                  <a:srgbClr val="0070C0"/>
                </a:solidFill>
              </a:rPr>
              <a:t>иноязычной коммуникативной компетенции в медицинском </a:t>
            </a:r>
            <a:r>
              <a:rPr lang="ru-RU" sz="4000" b="1" dirty="0" smtClean="0">
                <a:solidFill>
                  <a:srgbClr val="0070C0"/>
                </a:solidFill>
              </a:rPr>
              <a:t>вузе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81" y="4334037"/>
            <a:ext cx="4688230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815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745" y="563417"/>
            <a:ext cx="9190182" cy="5920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82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6181" y="1701799"/>
            <a:ext cx="10534074" cy="5003801"/>
          </a:xfrm>
        </p:spPr>
        <p:txBody>
          <a:bodyPr>
            <a:noAutofit/>
          </a:bodyPr>
          <a:lstStyle/>
          <a:p>
            <a:r>
              <a:rPr lang="ru-RU" sz="3200" dirty="0"/>
              <a:t>Современные тенденции развития общества, такие как динамичный технический прогресс, распространение информационных и коммуникационных технологий, обусловливают повышение требований к качеству подготовки молодых специалистов, в том числе и в медицинских вузах. Увеличение академической мобильности студентов и преподавателей, укрепление связей между российскими и зарубежными медицинскими вузами требуют повышенного внимания к изучению будущими специалистами иностранного языка.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1824" y="166255"/>
            <a:ext cx="1905231" cy="153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03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054" y="212436"/>
            <a:ext cx="3186547" cy="266469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35053" y="143164"/>
            <a:ext cx="7158183" cy="6617854"/>
          </a:xfrm>
        </p:spPr>
        <p:txBody>
          <a:bodyPr>
            <a:noAutofit/>
          </a:bodyPr>
          <a:lstStyle/>
          <a:p>
            <a:r>
              <a:rPr lang="ru-RU" sz="3200" dirty="0"/>
              <a:t>Данное требование отражено и в Федеральном государственном образовательном стандарте, который предусматривает формирование у студентов, обучающихся по специальности «Лечебное дело», такой общепрофессиональной компетенции как «готовность к коммуникации в устной и письменной формах на русском и иностранном языках для решения задач </a:t>
            </a:r>
            <a:r>
              <a:rPr lang="ru-RU" sz="3200"/>
              <a:t>профессиональной </a:t>
            </a:r>
            <a:r>
              <a:rPr lang="ru-RU" sz="3200" smtClean="0"/>
              <a:t>деятельности»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967481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0070C0"/>
                </a:solidFill>
              </a:rPr>
              <a:t>формирование у студентов профессиональной иноязычной коммуникативной </a:t>
            </a:r>
            <a:r>
              <a:rPr lang="ru-RU" dirty="0" smtClean="0">
                <a:solidFill>
                  <a:srgbClr val="0070C0"/>
                </a:solidFill>
              </a:rPr>
              <a:t>компетенции</a:t>
            </a:r>
            <a:r>
              <a:rPr lang="ru-RU" dirty="0">
                <a:solidFill>
                  <a:srgbClr val="0070C0"/>
                </a:solidFill>
              </a:rPr>
              <a:t/>
            </a:r>
            <a:br>
              <a:rPr lang="ru-RU" dirty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618" y="2438400"/>
            <a:ext cx="6878560" cy="428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64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1417" y="175491"/>
            <a:ext cx="1084349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Иноязычная профессиональная коммуникативная компетентность включает в себя ряд компонентов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ru-RU" sz="3600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3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устное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письменное иноязычное общение, диалог,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</a:p>
          <a:p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монолог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порождение и восприятие текста;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знание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соблюдение традиций, ритуала, этикета;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кросскультурное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общение;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деловая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переписка; </a:t>
            </a:r>
            <a:endParaRPr lang="ru-RU" sz="32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indent="-571500">
              <a:buFontTx/>
              <a:buChar char="-"/>
            </a:pP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делопроизводство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решение разных коммуникативных задач, готовность к общению в разных коммуникативных ситуациях, умение начинать, направлять, контролировать, регулировать коммуникативный процесс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73303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0035" y="1436252"/>
            <a:ext cx="10603345" cy="498301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8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понятия </a:t>
            </a:r>
            <a:endParaRPr lang="ru-RU" sz="6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«иноязычная компетенция» 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</a:t>
            </a:r>
          </a:p>
          <a:p>
            <a:pPr marL="0" indent="0"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«иноязычная компетентность»</a:t>
            </a:r>
            <a:endParaRPr lang="ru-RU" sz="6000" dirty="0" smtClean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6376" y="698737"/>
            <a:ext cx="1847248" cy="19691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6667" y="698736"/>
            <a:ext cx="1847248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41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2945" y="685799"/>
            <a:ext cx="10963564" cy="5881256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</a:t>
            </a:r>
            <a:r>
              <a:rPr lang="ru-RU" sz="3200" b="1" dirty="0" smtClean="0">
                <a:solidFill>
                  <a:srgbClr val="002060"/>
                </a:solidFill>
              </a:rPr>
              <a:t>ринципы </a:t>
            </a:r>
            <a:r>
              <a:rPr lang="ru-RU" sz="3200" b="1" dirty="0">
                <a:solidFill>
                  <a:srgbClr val="002060"/>
                </a:solidFill>
              </a:rPr>
              <a:t>и условия повышения эффективности формирования профессиональной иноязычной коммуникативной компетенции: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dirty="0" smtClean="0"/>
              <a:t>- акцент </a:t>
            </a:r>
            <a:r>
              <a:rPr lang="ru-RU" sz="3200" dirty="0"/>
              <a:t>на групповую работу;</a:t>
            </a:r>
            <a:br>
              <a:rPr lang="ru-RU" sz="3200" dirty="0"/>
            </a:br>
            <a:r>
              <a:rPr lang="ru-RU" sz="3200" dirty="0" smtClean="0"/>
              <a:t>- дифференцированный </a:t>
            </a:r>
            <a:r>
              <a:rPr lang="ru-RU" sz="3200" dirty="0"/>
              <a:t>подход;</a:t>
            </a:r>
            <a:br>
              <a:rPr lang="ru-RU" sz="3200" dirty="0"/>
            </a:br>
            <a:r>
              <a:rPr lang="ru-RU" sz="3200" dirty="0" smtClean="0"/>
              <a:t>- применение </a:t>
            </a:r>
            <a:r>
              <a:rPr lang="ru-RU" sz="3200" dirty="0"/>
              <a:t>принципов личностно-ориентированного подхода и субъект-субъектного взаимодействия;</a:t>
            </a:r>
            <a:br>
              <a:rPr lang="ru-RU" sz="3200" dirty="0"/>
            </a:br>
            <a:r>
              <a:rPr lang="ru-RU" sz="3200" dirty="0" smtClean="0"/>
              <a:t>- акцент </a:t>
            </a:r>
            <a:r>
              <a:rPr lang="ru-RU" sz="3200" dirty="0"/>
              <a:t>на самостоятельную работу студентов;</a:t>
            </a:r>
            <a:br>
              <a:rPr lang="ru-RU" sz="3200" dirty="0"/>
            </a:br>
            <a:r>
              <a:rPr lang="ru-RU" sz="3200" dirty="0" smtClean="0"/>
              <a:t>- применение </a:t>
            </a:r>
            <a:r>
              <a:rPr lang="ru-RU" sz="3200" dirty="0"/>
              <a:t>интегративного подхода к формированию речевых умений;</a:t>
            </a:r>
            <a:br>
              <a:rPr lang="ru-RU" sz="3200" dirty="0"/>
            </a:br>
            <a:r>
              <a:rPr lang="ru-RU" sz="3200" dirty="0" smtClean="0"/>
              <a:t>- принцип </a:t>
            </a:r>
            <a:r>
              <a:rPr lang="ru-RU" sz="3200" dirty="0"/>
              <a:t>интерактивности;</a:t>
            </a:r>
            <a:br>
              <a:rPr lang="ru-RU" sz="3200" dirty="0"/>
            </a:br>
            <a:r>
              <a:rPr lang="ru-RU" sz="3200" dirty="0" smtClean="0"/>
              <a:t>- применение </a:t>
            </a:r>
            <a:r>
              <a:rPr lang="ru-RU" sz="3200" dirty="0"/>
              <a:t>аутентичных учебных материалов.</a:t>
            </a:r>
            <a:br>
              <a:rPr lang="ru-RU" sz="3200" dirty="0"/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6122" y="892701"/>
            <a:ext cx="1847248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688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8290" y="175492"/>
            <a:ext cx="8580583" cy="653010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800" dirty="0"/>
              <a:t>Следует отметить, что для повышения эффективности развития профессиональной иноязычной коммуникативной компетенции </a:t>
            </a:r>
            <a:r>
              <a:rPr lang="ru-RU" sz="2800" b="1" dirty="0">
                <a:solidFill>
                  <a:srgbClr val="0070C0"/>
                </a:solidFill>
              </a:rPr>
              <a:t>иностранный язык должен быть по возможности единственным средством общения между преподавателем и студентами на занятии. </a:t>
            </a:r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r>
              <a:rPr lang="ru-RU" sz="2800" dirty="0" smtClean="0"/>
              <a:t>Из </a:t>
            </a:r>
            <a:r>
              <a:rPr lang="ru-RU" sz="2800" dirty="0"/>
              <a:t>соображений экономии времени можно использовать родной язык в случае, если преподаватель не уверен в том, что студенты его понимают, или если нужно пояснить грамматическую ошибку. </a:t>
            </a:r>
            <a:endParaRPr lang="ru-RU" sz="2800" dirty="0" smtClean="0"/>
          </a:p>
          <a:p>
            <a:pPr algn="just"/>
            <a:r>
              <a:rPr lang="ru-RU" sz="2800" dirty="0" smtClean="0"/>
              <a:t>Студенты </a:t>
            </a:r>
            <a:r>
              <a:rPr lang="ru-RU" sz="2800" dirty="0"/>
              <a:t>должны быть мотивированы целенаправленно использовать родной и иностранный язык для достижения максимально эффективного общения друг с другом и с преподавателем.</a:t>
            </a:r>
          </a:p>
          <a:p>
            <a:pPr algn="just"/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53612" y="532483"/>
            <a:ext cx="1847248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445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63599" y="406400"/>
            <a:ext cx="9314873" cy="5920509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600" dirty="0" smtClean="0"/>
              <a:t>Реализация </a:t>
            </a:r>
            <a:r>
              <a:rPr lang="ru-RU" sz="3600" dirty="0"/>
              <a:t>перечисленных выше принципов путем применения различных форм работы (фронтальная, групповая, парная), </a:t>
            </a:r>
            <a:endParaRPr lang="ru-RU" sz="3600" dirty="0" smtClean="0"/>
          </a:p>
          <a:p>
            <a:pPr algn="just"/>
            <a:r>
              <a:rPr lang="ru-RU" sz="3600" dirty="0" smtClean="0"/>
              <a:t>интерактивных </a:t>
            </a:r>
            <a:r>
              <a:rPr lang="ru-RU" sz="3600" dirty="0"/>
              <a:t>и коммуникативных технологий (метод проектов, ролевые игры, мозговой штурм и т. д.), </a:t>
            </a:r>
            <a:endParaRPr lang="ru-RU" sz="3600" dirty="0" smtClean="0"/>
          </a:p>
          <a:p>
            <a:pPr algn="just"/>
            <a:r>
              <a:rPr lang="ru-RU" sz="3600" dirty="0" smtClean="0"/>
              <a:t>использование </a:t>
            </a:r>
            <a:r>
              <a:rPr lang="ru-RU" sz="3600" dirty="0"/>
              <a:t>аудио- и видеоматериалов и компьютерных обучающих программ в соответствии с профилем факультета имеет цель максимальной активизации иноязычной деятельности всех студентов учебной группы, вне зависимости от изначального уровня их знаний и способностей. </a:t>
            </a:r>
            <a:endParaRPr lang="ru-RU" sz="3600" dirty="0" smtClean="0"/>
          </a:p>
          <a:p>
            <a:pPr algn="just"/>
            <a:r>
              <a:rPr lang="ru-RU" sz="3600" dirty="0" smtClean="0"/>
              <a:t>Такой </a:t>
            </a:r>
            <a:r>
              <a:rPr lang="ru-RU" sz="3600" dirty="0"/>
              <a:t>комплексный подход способствует закреплению языкового материала и более приближенному к речи носителей языка употреблению языковых и речевых конструкций, и, соответственно, повышению эффективности формирования профессиональной иноязычной коммуникативной компетенции студентов медицинского вуза.</a:t>
            </a:r>
            <a:endParaRPr lang="ru-RU" sz="3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3139" y="172265"/>
            <a:ext cx="1847248" cy="1969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267316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121</TotalTime>
  <Words>388</Words>
  <Application>Microsoft Office PowerPoint</Application>
  <PresentationFormat>Широкоэкранный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Franklin Gothic Book</vt:lpstr>
      <vt:lpstr>Times New Roman</vt:lpstr>
      <vt:lpstr>Crop</vt:lpstr>
      <vt:lpstr>Принципы и технологии  развития  профессиональной иноязычной коммуникативной компетенции в медицинском вузе</vt:lpstr>
      <vt:lpstr>Современные тенденции развития общества, такие как динамичный технический прогресс, распространение информационных и коммуникационных технологий, обусловливают повышение требований к качеству подготовки молодых специалистов, в том числе и в медицинских вузах. Увеличение академической мобильности студентов и преподавателей, укрепление связей между российскими и зарубежными медицинскими вузами требуют повышенного внимания к изучению будущими специалистами иностранного языка. </vt:lpstr>
      <vt:lpstr>Презентация PowerPoint</vt:lpstr>
      <vt:lpstr>формирование у студентов профессиональной иноязычной коммуникативной компетенции </vt:lpstr>
      <vt:lpstr>Презентация PowerPoint</vt:lpstr>
      <vt:lpstr>Презентация PowerPoint</vt:lpstr>
      <vt:lpstr>Принципы и условия повышения эффективности формирования профессиональной иноязычной коммуникативной компетенции: - акцент на групповую работу; - дифференцированный подход; - применение принципов личностно-ориентированного подхода и субъект-субъектного взаимодействия; - акцент на самостоятельную работу студентов; - применение интегративного подхода к формированию речевых умений; - принцип интерактивности; - применение аутентичных учебных материалов.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Содержательные аспекты  профессионально-ориентированной иноязычной коммуникативной компетенции будущего врача  как цели обучения английскому языку в медицинском вузе</dc:title>
  <dc:creator>Юлия</dc:creator>
  <cp:lastModifiedBy>Юлия</cp:lastModifiedBy>
  <cp:revision>40</cp:revision>
  <dcterms:created xsi:type="dcterms:W3CDTF">2025-06-05T15:26:10Z</dcterms:created>
  <dcterms:modified xsi:type="dcterms:W3CDTF">2025-10-08T15:01:56Z</dcterms:modified>
</cp:coreProperties>
</file>