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163" y="1182255"/>
            <a:ext cx="10261600" cy="3740728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Содержательные аспекты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профессионально-ориентированной </a:t>
            </a:r>
            <a:r>
              <a:rPr lang="ru-RU" sz="4000" b="1" dirty="0">
                <a:solidFill>
                  <a:srgbClr val="002060"/>
                </a:solidFill>
              </a:rPr>
              <a:t>иноязычной коммуникативной компетенции будущего врача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как </a:t>
            </a:r>
            <a:r>
              <a:rPr lang="ru-RU" sz="4000" b="1" dirty="0">
                <a:solidFill>
                  <a:srgbClr val="002060"/>
                </a:solidFill>
              </a:rPr>
              <a:t>цели обучения английскому языку </a:t>
            </a:r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>
                <a:solidFill>
                  <a:srgbClr val="002060"/>
                </a:solidFill>
              </a:rPr>
              <a:t>медицинском вузе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6" y="4633127"/>
            <a:ext cx="468823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45" y="563417"/>
            <a:ext cx="9190182" cy="59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55" y="221672"/>
            <a:ext cx="9753600" cy="63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017" y="3078018"/>
            <a:ext cx="9601200" cy="35259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«Коммуникационные </a:t>
            </a:r>
            <a:r>
              <a:rPr lang="ru-RU" sz="3600" dirty="0"/>
              <a:t>технологии» </a:t>
            </a:r>
            <a:r>
              <a:rPr lang="ru-RU" sz="3600" dirty="0" smtClean="0"/>
              <a:t>- </a:t>
            </a:r>
            <a:r>
              <a:rPr lang="ru-RU" sz="3600" dirty="0"/>
              <a:t>совокупность приемов, процедур, средств и методов, которые используются в процессе коммуникационного воздействия субъектом коммуникации с целью достижения поставленных целей и </a:t>
            </a:r>
            <a:r>
              <a:rPr lang="ru-RU" sz="3600" dirty="0" smtClean="0"/>
              <a:t>задач.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364" y="96982"/>
            <a:ext cx="4426527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8" y="212436"/>
            <a:ext cx="3186547" cy="26646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309" y="3052619"/>
            <a:ext cx="9601200" cy="358140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П</a:t>
            </a:r>
            <a:r>
              <a:rPr lang="ru-RU" sz="3600" dirty="0" smtClean="0">
                <a:solidFill>
                  <a:srgbClr val="002060"/>
                </a:solidFill>
              </a:rPr>
              <a:t>рофессионал </a:t>
            </a:r>
            <a:r>
              <a:rPr lang="ru-RU" sz="3600" dirty="0">
                <a:solidFill>
                  <a:srgbClr val="002060"/>
                </a:solidFill>
              </a:rPr>
              <a:t>здравоохранения XXI в</a:t>
            </a:r>
            <a:r>
              <a:rPr lang="ru-RU" sz="3600" dirty="0"/>
              <a:t>. – это специалист, владеющий стратегиями, тактиками, средствами и методами ведения эффективной коммуникации в рамках профессиональной деятельности на родном и иностранном языках.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48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9327"/>
            <a:ext cx="9601200" cy="1485900"/>
          </a:xfrm>
        </p:spPr>
        <p:txBody>
          <a:bodyPr/>
          <a:lstStyle/>
          <a:p>
            <a:r>
              <a:rPr lang="ru-RU" dirty="0" smtClean="0"/>
              <a:t>Компонентный состав иноязычной </a:t>
            </a:r>
            <a:r>
              <a:rPr lang="ru-RU" dirty="0"/>
              <a:t>коммуникативной </a:t>
            </a:r>
            <a:r>
              <a:rPr lang="ru-RU" dirty="0" smtClean="0"/>
              <a:t>компетенции: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37853"/>
            <a:ext cx="9601200" cy="498301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лингвистическая</a:t>
            </a:r>
            <a:r>
              <a:rPr lang="ru-RU" sz="2800" dirty="0"/>
              <a:t> (знание фонетики, грамматики, общей и профессионально-ориентированной лексики, стилистики и других аспектов языка),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социолингвистическая</a:t>
            </a:r>
            <a:r>
              <a:rPr lang="ru-RU" sz="2800" dirty="0" smtClean="0"/>
              <a:t> </a:t>
            </a:r>
            <a:r>
              <a:rPr lang="ru-RU" sz="2800" dirty="0"/>
              <a:t>(знания, умения и навыки, касающиеся социальных аспектов использования языка, например вежливые формы обращения, понимание диалектов и акцентов и т.д.),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>
                <a:solidFill>
                  <a:srgbClr val="002060"/>
                </a:solidFill>
              </a:rPr>
              <a:t>прагматическая</a:t>
            </a:r>
            <a:r>
              <a:rPr lang="ru-RU" sz="2800" dirty="0"/>
              <a:t> (фактическое использование языка в построении текста: знание правил построения высказываний, их объединения в текст и т.д.) компетенции 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241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5" y="685800"/>
            <a:ext cx="10621819" cy="1485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Типичные ситуации общения, характерные для области здравоохранения: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- «</a:t>
            </a:r>
            <a:r>
              <a:rPr lang="ru-RU" sz="3100" dirty="0"/>
              <a:t>Коммуникация с пациентом»,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«</a:t>
            </a:r>
            <a:r>
              <a:rPr lang="ru-RU" sz="3100" dirty="0"/>
              <a:t>Взаимодействие в коллективе»,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«</a:t>
            </a:r>
            <a:r>
              <a:rPr lang="ru-RU" sz="3100" dirty="0"/>
              <a:t>Коммуникация в научном сообществе</a:t>
            </a:r>
            <a:r>
              <a:rPr lang="ru-RU" sz="3100" dirty="0" smtClean="0"/>
              <a:t>», и т.д.</a:t>
            </a:r>
            <a:br>
              <a:rPr lang="ru-RU" sz="3100" dirty="0" smtClean="0"/>
            </a:br>
            <a:r>
              <a:rPr lang="ru-RU" sz="3100" dirty="0" smtClean="0"/>
              <a:t>!!!!! причем </a:t>
            </a:r>
            <a:r>
              <a:rPr lang="ru-RU" sz="3100" dirty="0"/>
              <a:t>ситуация «Коммуникация с пациентом» является наиболее объемной по содержанию, так как в ее основе лежит первичная врачебная консультация и ее основные этапы, включающие начало приема, сбор информации, структурирование приема, выстраивание отношений, </a:t>
            </a:r>
            <a:r>
              <a:rPr lang="ru-RU" sz="3100" dirty="0" err="1"/>
              <a:t>физикальное</a:t>
            </a:r>
            <a:r>
              <a:rPr lang="ru-RU" sz="3100" dirty="0"/>
              <a:t> обследование, объяснение и планирование (совместное принятие решений), завершение </a:t>
            </a:r>
            <a:r>
              <a:rPr lang="ru-RU" sz="3100" dirty="0" smtClean="0"/>
              <a:t>приема.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745" y="1428750"/>
            <a:ext cx="2949019" cy="15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2" y="203201"/>
            <a:ext cx="1422401" cy="1219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872" y="1422401"/>
            <a:ext cx="7629237" cy="53663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/>
              <a:t>Разноплановые задания, предлагаемые обучающимся на практических занятиях по иностранному языку в рамках той или иной темы, нацелены на  формирование </a:t>
            </a:r>
            <a:r>
              <a:rPr lang="ru-RU" sz="2800" dirty="0"/>
              <a:t>профессионально-ориентированной иноязычной коммуникативной компетенции будущего врача </a:t>
            </a:r>
            <a:r>
              <a:rPr lang="ru-RU" sz="2800" dirty="0" smtClean="0"/>
              <a:t>и основаны </a:t>
            </a:r>
            <a:r>
              <a:rPr lang="ru-RU" sz="2800" dirty="0"/>
              <a:t>на принципах </a:t>
            </a:r>
            <a:r>
              <a:rPr lang="ru-RU" sz="2800" b="1" dirty="0" err="1">
                <a:solidFill>
                  <a:srgbClr val="002060"/>
                </a:solidFill>
              </a:rPr>
              <a:t>проблемности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междисциплинарности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интегративности</a:t>
            </a:r>
            <a:r>
              <a:rPr lang="ru-RU" sz="2800" b="1" dirty="0">
                <a:solidFill>
                  <a:srgbClr val="002060"/>
                </a:solidFill>
              </a:rPr>
              <a:t> и профессиональной ориентации</a:t>
            </a:r>
            <a:r>
              <a:rPr lang="ru-RU" sz="2800" dirty="0"/>
              <a:t>, поскольку на </a:t>
            </a:r>
            <a:r>
              <a:rPr lang="ru-RU" sz="2800" dirty="0" smtClean="0"/>
              <a:t>их </a:t>
            </a:r>
            <a:r>
              <a:rPr lang="ru-RU" sz="2800" dirty="0"/>
              <a:t>базе будущие врачи получают теоретические основы по врачебной этике и деонтологии, коммуникации, </a:t>
            </a:r>
            <a:r>
              <a:rPr lang="ru-RU" sz="2800" dirty="0" err="1"/>
              <a:t>конфликтологии</a:t>
            </a:r>
            <a:r>
              <a:rPr lang="ru-RU" sz="2800" dirty="0"/>
              <a:t>, </a:t>
            </a:r>
            <a:r>
              <a:rPr lang="ru-RU" sz="2800" dirty="0" smtClean="0"/>
              <a:t>психологии </a:t>
            </a:r>
            <a:r>
              <a:rPr lang="ru-RU" sz="2800" dirty="0"/>
              <a:t>и социологии, что объединяет цели и задачи всех видов учебной работы.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891" y="397164"/>
            <a:ext cx="3221180" cy="1856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553" y="2660071"/>
            <a:ext cx="2807855" cy="1988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891" y="4895272"/>
            <a:ext cx="3375891" cy="18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81890"/>
            <a:ext cx="9601200" cy="5920509"/>
          </a:xfrm>
        </p:spPr>
        <p:txBody>
          <a:bodyPr>
            <a:normAutofit/>
          </a:bodyPr>
          <a:lstStyle/>
          <a:p>
            <a:r>
              <a:rPr lang="ru-RU" sz="3600" dirty="0"/>
              <a:t>Профессия врача в XXI в. остается одной из немногих, подразумевающих совершенное владение стратегиями, тактиками, технологиями, средствами и методами общения с пациентами, их родственниками и коллегами в рамках профессионального и академического взаимодействия на родном и иностранном языках. </a:t>
            </a: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865" y="4202545"/>
            <a:ext cx="1846262" cy="19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455" y="0"/>
            <a:ext cx="109266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Из всех дисциплин медицинского вуза ИЯ </a:t>
            </a:r>
            <a:r>
              <a:rPr lang="ru-RU" sz="4000" dirty="0" smtClean="0"/>
              <a:t>обладает наибольшим </a:t>
            </a:r>
            <a:r>
              <a:rPr lang="ru-RU" sz="4000" dirty="0"/>
              <a:t>коммуникативным потенциалом с точки зрения содержания, методического обеспечения и используемого коммуникативного подхода, ориентирован на межкультурную коммуникацию, межличностное взаимодействие и этику профессионально-ориентированного общения, что позволяет нам говорить об ИЯ как об универсальной </a:t>
            </a:r>
            <a:r>
              <a:rPr lang="ru-RU" sz="4000" dirty="0" err="1">
                <a:solidFill>
                  <a:srgbClr val="002060"/>
                </a:solidFill>
              </a:rPr>
              <a:t>метадисциплине</a:t>
            </a:r>
            <a:r>
              <a:rPr lang="ru-RU" sz="4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39" y="5006108"/>
            <a:ext cx="1357733" cy="16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209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93</TotalTime>
  <Words>306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Содержательные аспекты  профессионально-ориентированной иноязычной коммуникативной компетенции будущего врача  как цели обучения английскому языку в медицинском вузе</vt:lpstr>
      <vt:lpstr>Презентация PowerPoint</vt:lpstr>
      <vt:lpstr>«Коммуникационные технологии» - совокупность приемов, процедур, средств и методов, которые используются в процессе коммуникационного воздействия субъектом коммуникации с целью достижения поставленных целей и задач.</vt:lpstr>
      <vt:lpstr>Презентация PowerPoint</vt:lpstr>
      <vt:lpstr>Компонентный состав иноязычной коммуникативной компетенции:</vt:lpstr>
      <vt:lpstr>Типичные ситуации общения, характерные для области здравоохранения:  - «Коммуникация с пациентом»,  - «Взаимодействие в коллективе»,  - «Коммуникация в научном сообществе», и т.д. !!!!! причем ситуация «Коммуникация с пациентом» является наиболее объемной по содержанию, так как в ее основе лежит первичная врачебная консультация и ее основные этапы, включающие начало приема, сбор информации, структурирование приема, выстраивание отношений, физикальное обследование, объяснение и планирование (совместное принятие решений), завершение приема.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Содержательные аспекты  профессионально-ориентированной иноязычной коммуникативной компетенции будущего врача  как цели обучения английскому языку в медицинском вузе</dc:title>
  <dc:creator>Юлия</dc:creator>
  <cp:lastModifiedBy>Юлия</cp:lastModifiedBy>
  <cp:revision>25</cp:revision>
  <dcterms:created xsi:type="dcterms:W3CDTF">2025-06-05T15:26:10Z</dcterms:created>
  <dcterms:modified xsi:type="dcterms:W3CDTF">2025-07-10T08:45:03Z</dcterms:modified>
</cp:coreProperties>
</file>