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13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22.02.2025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22.02.2025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22.02.2025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r"/>
            <a:r>
              <a:rPr lang="ru-RU" dirty="0">
                <a:latin typeface="Times New Roman" panose="02020603050405020304" pitchFamily="18" charset="0"/>
                <a:cs typeface="Times New Roman" panose="02020603050405020304" pitchFamily="18" charset="0"/>
              </a:rPr>
              <a:t>Особенности преподавания иностранного (английского) языка для медицинских целей в высшей </a:t>
            </a:r>
            <a:r>
              <a:rPr lang="ru-RU" dirty="0" smtClean="0">
                <a:latin typeface="Times New Roman" panose="02020603050405020304" pitchFamily="18" charset="0"/>
                <a:cs typeface="Times New Roman" panose="02020603050405020304" pitchFamily="18" charset="0"/>
              </a:rPr>
              <a:t>школе</a:t>
            </a:r>
            <a:br>
              <a:rPr lang="ru-RU" dirty="0" smtClean="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sz="2200" dirty="0" err="1" smtClean="0">
                <a:latin typeface="Times New Roman" panose="02020603050405020304" pitchFamily="18" charset="0"/>
                <a:cs typeface="Times New Roman" panose="02020603050405020304" pitchFamily="18" charset="0"/>
              </a:rPr>
              <a:t>Л.В.Ягенич</a:t>
            </a:r>
            <a:endParaRPr lang="ru-RU" sz="22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429000"/>
            <a:ext cx="5586958" cy="257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16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361459"/>
          </a:xfrm>
        </p:spPr>
        <p:txBody>
          <a:bodyPr>
            <a:normAutofit fontScale="92500" lnSpcReduction="20000"/>
          </a:bodyPr>
          <a:lstStyle/>
          <a:p>
            <a:pPr marL="0" indent="0" algn="just">
              <a:buNone/>
            </a:pPr>
            <a:r>
              <a:rPr lang="ru-RU" dirty="0">
                <a:latin typeface="Times New Roman" panose="02020603050405020304" pitchFamily="18" charset="0"/>
                <a:cs typeface="Times New Roman" panose="02020603050405020304" pitchFamily="18" charset="0"/>
              </a:rPr>
              <a:t>Для обучения иностранным языкам, связанным с медицинской коммуникацией, используются различные методики и подходы, такие как коммуникативный подход, обучение медицинской терминологии и лексике, развитие навыков слушания и понимания речи, а также работа с аудио- и видеоматериалами. Значительное влияние на использование методов и форм обучения студентов, в том числе, и медицинского вуза, оказало распространение дистанционных технологий образования из-за негативного влияния пандемии </a:t>
            </a:r>
            <a:r>
              <a:rPr lang="ru-RU" dirty="0" err="1">
                <a:latin typeface="Times New Roman" panose="02020603050405020304" pitchFamily="18" charset="0"/>
                <a:cs typeface="Times New Roman" panose="02020603050405020304" pitchFamily="18" charset="0"/>
              </a:rPr>
              <a:t>коронавирусной</a:t>
            </a:r>
            <a:r>
              <a:rPr lang="ru-RU" dirty="0">
                <a:latin typeface="Times New Roman" panose="02020603050405020304" pitchFamily="18" charset="0"/>
                <a:cs typeface="Times New Roman" panose="02020603050405020304" pitchFamily="18" charset="0"/>
              </a:rPr>
              <a:t> инфекции.</a:t>
            </a:r>
          </a:p>
        </p:txBody>
      </p:sp>
    </p:spTree>
    <p:extLst>
      <p:ext uri="{BB962C8B-B14F-4D97-AF65-F5344CB8AC3E}">
        <p14:creationId xmlns:p14="http://schemas.microsoft.com/office/powerpoint/2010/main" val="58243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5334232"/>
            <a:ext cx="2708920" cy="1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539552" y="332656"/>
            <a:ext cx="7992888" cy="5793507"/>
          </a:xfrm>
        </p:spPr>
        <p:txBody>
          <a:bodyPr>
            <a:normAutofit fontScale="62500" lnSpcReduction="20000"/>
          </a:bodyPr>
          <a:lstStyle/>
          <a:p>
            <a:pPr marL="0" indent="0" algn="just">
              <a:buNone/>
            </a:pPr>
            <a:r>
              <a:rPr lang="ru-RU" dirty="0">
                <a:latin typeface="Times New Roman" panose="02020603050405020304" pitchFamily="18" charset="0"/>
                <a:cs typeface="Times New Roman" panose="02020603050405020304" pitchFamily="18" charset="0"/>
              </a:rPr>
              <a:t>Проведенный анализ научной литературы позволил выявить, что для обучения студентов медицинских вузов иностранному языку используются следующие методы: 1. Метод коммуникативной направленности. Этот метод предполагает активное использование иностранного языка в общении с носителями языка или другими студентами. 2. Метод ситуативного обучения. Этот метод заключается в создании ситуаций, в которых студенты должны использовать иностранный язык для решения </a:t>
            </a:r>
            <a:r>
              <a:rPr lang="ru-RU" dirty="0" smtClean="0">
                <a:latin typeface="Times New Roman" panose="02020603050405020304" pitchFamily="18" charset="0"/>
                <a:cs typeface="Times New Roman" panose="02020603050405020304" pitchFamily="18" charset="0"/>
              </a:rPr>
              <a:t>задач. </a:t>
            </a:r>
            <a:r>
              <a:rPr lang="ru-RU" dirty="0">
                <a:latin typeface="Times New Roman" panose="02020603050405020304" pitchFamily="18" charset="0"/>
                <a:cs typeface="Times New Roman" panose="02020603050405020304" pitchFamily="18" charset="0"/>
              </a:rPr>
              <a:t>3. Метод ролевых игр. Этот метод позволяет студентам играть роли пациентов, врачей или других медицинских специалистов, используя иностранный язык. 4. Метод проектов. Этот метод подразумевает выполнение студентами проектов на иностранном языке, связанных с </a:t>
            </a:r>
            <a:r>
              <a:rPr lang="ru-RU" dirty="0" smtClean="0">
                <a:latin typeface="Times New Roman" panose="02020603050405020304" pitchFamily="18" charset="0"/>
                <a:cs typeface="Times New Roman" panose="02020603050405020304" pitchFamily="18" charset="0"/>
              </a:rPr>
              <a:t>медициной. </a:t>
            </a:r>
            <a:r>
              <a:rPr lang="ru-RU" dirty="0">
                <a:latin typeface="Times New Roman" panose="02020603050405020304" pitchFamily="18" charset="0"/>
                <a:cs typeface="Times New Roman" panose="02020603050405020304" pitchFamily="18" charset="0"/>
              </a:rPr>
              <a:t>5. Метод аудио- и видеоматериалов. Этот метод основан на использовании аудио- и видеозаписей на иностранном языке для обучения студентов медицинской терминологии и другим аспектам медицины. 6. Метод тестирования. Этот метод используется для оценки уровня знаний студентов по иностранному языку и медицинской терминологии. </a:t>
            </a:r>
            <a:r>
              <a:rPr lang="ru-RU" dirty="0" smtClean="0">
                <a:latin typeface="Times New Roman" panose="02020603050405020304" pitchFamily="18" charset="0"/>
                <a:cs typeface="Times New Roman" panose="02020603050405020304" pitchFamily="18" charset="0"/>
              </a:rPr>
              <a:t>7. Метод </a:t>
            </a:r>
            <a:r>
              <a:rPr lang="ru-RU" dirty="0">
                <a:latin typeface="Times New Roman" panose="02020603050405020304" pitchFamily="18" charset="0"/>
                <a:cs typeface="Times New Roman" panose="02020603050405020304" pitchFamily="18" charset="0"/>
              </a:rPr>
              <a:t>самостоятельной работы. Этот метод включает в себя самостоятельное изучение иностранного языка студентами, а также выполнение домашних заданий и чтение литературы на иностранном языке. </a:t>
            </a:r>
          </a:p>
        </p:txBody>
      </p:sp>
    </p:spTree>
    <p:extLst>
      <p:ext uri="{BB962C8B-B14F-4D97-AF65-F5344CB8AC3E}">
        <p14:creationId xmlns:p14="http://schemas.microsoft.com/office/powerpoint/2010/main" val="36960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lnSpcReduction="10000"/>
          </a:bodyPr>
          <a:lstStyle/>
          <a:p>
            <a:pPr marL="0" indent="0" algn="just">
              <a:buNone/>
            </a:pPr>
            <a:r>
              <a:rPr lang="ru-RU" dirty="0">
                <a:latin typeface="Times New Roman" panose="02020603050405020304" pitchFamily="18" charset="0"/>
                <a:cs typeface="Times New Roman" panose="02020603050405020304" pitchFamily="18" charset="0"/>
              </a:rPr>
              <a:t>Метод использования компьютерных программ и приложений. Этот метод позволяет студентам изучать иностранный язык в удобном для них темпе и месте, а также предоставляет доступ к большому количеству материалов и ресурсов. </a:t>
            </a:r>
            <a:endParaRPr lang="ru-RU" dirty="0" smtClean="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исследовании А.А. </a:t>
            </a:r>
            <a:r>
              <a:rPr lang="ru-RU" dirty="0" err="1">
                <a:latin typeface="Times New Roman" panose="02020603050405020304" pitchFamily="18" charset="0"/>
                <a:cs typeface="Times New Roman" panose="02020603050405020304" pitchFamily="18" charset="0"/>
              </a:rPr>
              <a:t>Цуркан</a:t>
            </a:r>
            <a:r>
              <a:rPr lang="ru-RU" dirty="0">
                <a:latin typeface="Times New Roman" panose="02020603050405020304" pitchFamily="18" charset="0"/>
                <a:cs typeface="Times New Roman" panose="02020603050405020304" pitchFamily="18" charset="0"/>
              </a:rPr>
              <a:t> рассматриваются возможности использования метода кейсов на занятиях по иностранному языку в медицинском вузе в условиях дистанционного обучения</a:t>
            </a:r>
          </a:p>
        </p:txBody>
      </p:sp>
    </p:spTree>
    <p:extLst>
      <p:ext uri="{BB962C8B-B14F-4D97-AF65-F5344CB8AC3E}">
        <p14:creationId xmlns:p14="http://schemas.microsoft.com/office/powerpoint/2010/main" val="349234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505475"/>
          </a:xfrm>
        </p:spPr>
        <p:txBody>
          <a:bodyPr>
            <a:normAutofit/>
          </a:bodyPr>
          <a:lstStyle/>
          <a:p>
            <a:pPr marL="0" indent="0" algn="just">
              <a:buNone/>
            </a:pPr>
            <a:r>
              <a:rPr lang="ru-RU" sz="2000" dirty="0" smtClean="0">
                <a:latin typeface="Times New Roman" panose="02020603050405020304" pitchFamily="18" charset="0"/>
                <a:cs typeface="Times New Roman" panose="02020603050405020304" pitchFamily="18" charset="0"/>
              </a:rPr>
              <a:t>Использование </a:t>
            </a:r>
            <a:r>
              <a:rPr lang="ru-RU" sz="2000" dirty="0">
                <a:latin typeface="Times New Roman" panose="02020603050405020304" pitchFamily="18" charset="0"/>
                <a:cs typeface="Times New Roman" panose="02020603050405020304" pitchFamily="18" charset="0"/>
              </a:rPr>
              <a:t>метода кейс-</a:t>
            </a:r>
            <a:r>
              <a:rPr lang="ru-RU" sz="2000" dirty="0" err="1">
                <a:latin typeface="Times New Roman" panose="02020603050405020304" pitchFamily="18" charset="0"/>
                <a:cs typeface="Times New Roman" panose="02020603050405020304" pitchFamily="18" charset="0"/>
              </a:rPr>
              <a:t>стади</a:t>
            </a:r>
            <a:r>
              <a:rPr lang="ru-RU" sz="2000" dirty="0">
                <a:latin typeface="Times New Roman" panose="02020603050405020304" pitchFamily="18" charset="0"/>
                <a:cs typeface="Times New Roman" panose="02020603050405020304" pitchFamily="18" charset="0"/>
              </a:rPr>
              <a:t> в сочетании с </a:t>
            </a:r>
            <a:r>
              <a:rPr lang="ru-RU" sz="2000" dirty="0" smtClean="0">
                <a:latin typeface="Times New Roman" panose="02020603050405020304" pitchFamily="18" charset="0"/>
                <a:cs typeface="Times New Roman" panose="02020603050405020304" pitchFamily="18" charset="0"/>
              </a:rPr>
              <a:t>другими методами </a:t>
            </a:r>
            <a:r>
              <a:rPr lang="ru-RU" sz="2000" dirty="0">
                <a:latin typeface="Times New Roman" panose="02020603050405020304" pitchFamily="18" charset="0"/>
                <a:cs typeface="Times New Roman" panose="02020603050405020304" pitchFamily="18" charset="0"/>
              </a:rPr>
              <a:t>обучения, такими как чтение и письмо, может помочь студентам более </a:t>
            </a:r>
            <a:r>
              <a:rPr lang="ru-RU" sz="2000" dirty="0" smtClean="0">
                <a:latin typeface="Times New Roman" panose="02020603050405020304" pitchFamily="18" charset="0"/>
                <a:cs typeface="Times New Roman" panose="02020603050405020304" pitchFamily="18" charset="0"/>
              </a:rPr>
              <a:t>глубоко понять </a:t>
            </a:r>
            <a:r>
              <a:rPr lang="ru-RU" sz="2000" dirty="0">
                <a:latin typeface="Times New Roman" panose="02020603050405020304" pitchFamily="18" charset="0"/>
                <a:cs typeface="Times New Roman" panose="02020603050405020304" pitchFamily="18" charset="0"/>
              </a:rPr>
              <a:t>материал и улучшить свои языковые навыки. В качестве компонента работы с </a:t>
            </a:r>
            <a:r>
              <a:rPr lang="ru-RU" sz="2000" dirty="0" smtClean="0">
                <a:latin typeface="Times New Roman" panose="02020603050405020304" pitchFamily="18" charset="0"/>
                <a:cs typeface="Times New Roman" panose="02020603050405020304" pitchFamily="18" charset="0"/>
              </a:rPr>
              <a:t>кейсом могут </a:t>
            </a:r>
            <a:r>
              <a:rPr lang="ru-RU" sz="2000" dirty="0">
                <a:latin typeface="Times New Roman" panose="02020603050405020304" pitchFamily="18" charset="0"/>
                <a:cs typeface="Times New Roman" panose="02020603050405020304" pitchFamily="18" charset="0"/>
              </a:rPr>
              <a:t>использоваться задания в форме «</a:t>
            </a:r>
            <a:r>
              <a:rPr lang="ru-RU" sz="2000" dirty="0" err="1">
                <a:latin typeface="Times New Roman" panose="02020603050405020304" pitchFamily="18" charset="0"/>
                <a:cs typeface="Times New Roman" panose="02020603050405020304" pitchFamily="18" charset="0"/>
              </a:rPr>
              <a:t>web-quest</a:t>
            </a:r>
            <a:r>
              <a:rPr lang="ru-RU" sz="2000" dirty="0">
                <a:latin typeface="Times New Roman" panose="02020603050405020304" pitchFamily="18" charset="0"/>
                <a:cs typeface="Times New Roman" panose="02020603050405020304" pitchFamily="18" charset="0"/>
              </a:rPr>
              <a:t>». Веб-</a:t>
            </a:r>
            <a:r>
              <a:rPr lang="ru-RU" sz="2000" dirty="0" err="1">
                <a:latin typeface="Times New Roman" panose="02020603050405020304" pitchFamily="18" charset="0"/>
                <a:cs typeface="Times New Roman" panose="02020603050405020304" pitchFamily="18" charset="0"/>
              </a:rPr>
              <a:t>квест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webquest</a:t>
            </a:r>
            <a:r>
              <a:rPr lang="ru-RU" sz="2000" dirty="0">
                <a:latin typeface="Times New Roman" panose="02020603050405020304" pitchFamily="18" charset="0"/>
                <a:cs typeface="Times New Roman" panose="02020603050405020304" pitchFamily="18" charset="0"/>
              </a:rPr>
              <a:t>) в педагогике   </a:t>
            </a:r>
            <a:r>
              <a:rPr lang="ru-RU" sz="2000" dirty="0" smtClean="0">
                <a:latin typeface="Times New Roman" panose="02020603050405020304" pitchFamily="18" charset="0"/>
                <a:cs typeface="Times New Roman" panose="02020603050405020304" pitchFamily="18" charset="0"/>
              </a:rPr>
              <a:t>- проблемное </a:t>
            </a:r>
            <a:r>
              <a:rPr lang="ru-RU" sz="2000" dirty="0">
                <a:latin typeface="Times New Roman" panose="02020603050405020304" pitchFamily="18" charset="0"/>
                <a:cs typeface="Times New Roman" panose="02020603050405020304" pitchFamily="18" charset="0"/>
              </a:rPr>
              <a:t>задание c элементами ролевой игры, для выполнения которого </a:t>
            </a:r>
            <a:r>
              <a:rPr lang="ru-RU" sz="2000" dirty="0" smtClean="0">
                <a:latin typeface="Times New Roman" panose="02020603050405020304" pitchFamily="18" charset="0"/>
                <a:cs typeface="Times New Roman" panose="02020603050405020304" pitchFamily="18" charset="0"/>
              </a:rPr>
              <a:t>используются информационные ресурсы Интернета</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pic>
        <p:nvPicPr>
          <p:cNvPr id="2050" name="Picture 2" descr="C:\Users\Admin\Desktop\15308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3260" y="2996952"/>
            <a:ext cx="5101196" cy="340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91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fontScale="77500" lnSpcReduction="20000"/>
          </a:bodyPr>
          <a:lstStyle/>
          <a:p>
            <a:pPr marL="0" indent="0" algn="just">
              <a:buNone/>
            </a:pPr>
            <a:r>
              <a:rPr lang="ru-RU" dirty="0">
                <a:latin typeface="Times New Roman" panose="02020603050405020304" pitchFamily="18" charset="0"/>
                <a:cs typeface="Times New Roman" panose="02020603050405020304" pitchFamily="18" charset="0"/>
              </a:rPr>
              <a:t>А.Э. </a:t>
            </a:r>
            <a:r>
              <a:rPr lang="ru-RU" dirty="0" err="1">
                <a:latin typeface="Times New Roman" panose="02020603050405020304" pitchFamily="18" charset="0"/>
                <a:cs typeface="Times New Roman" panose="02020603050405020304" pitchFamily="18" charset="0"/>
              </a:rPr>
              <a:t>Иманмагомедова</a:t>
            </a:r>
            <a:r>
              <a:rPr lang="ru-RU" dirty="0">
                <a:latin typeface="Times New Roman" panose="02020603050405020304" pitchFamily="18" charset="0"/>
                <a:cs typeface="Times New Roman" panose="02020603050405020304" pitchFamily="18" charset="0"/>
              </a:rPr>
              <a:t>, Х.К. Гусейнова, М.Ш. Рамазанова рассматривают основные аспекты эффективного использования интегративного подхода в процессе преподавания английского языка в медицинском </a:t>
            </a:r>
            <a:r>
              <a:rPr lang="ru-RU" dirty="0" smtClean="0">
                <a:latin typeface="Times New Roman" panose="02020603050405020304" pitchFamily="18" charset="0"/>
                <a:cs typeface="Times New Roman" panose="02020603050405020304" pitchFamily="18" charset="0"/>
              </a:rPr>
              <a:t>вузе. </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Исследователи </a:t>
            </a:r>
            <a:r>
              <a:rPr lang="ru-RU" dirty="0">
                <a:latin typeface="Times New Roman" panose="02020603050405020304" pitchFamily="18" charset="0"/>
                <a:cs typeface="Times New Roman" panose="02020603050405020304" pitchFamily="18" charset="0"/>
              </a:rPr>
              <a:t>отмечают, что эффективная реализация интегративного подхода в ходе преподавания английского языка студентам медицинского вуза связана с расширением использования в образовательном процессе следующих интерактивных методов: • разработка учебных интернет-материалов; • метод учебных проектов; • кейс-</a:t>
            </a:r>
            <a:r>
              <a:rPr lang="ru-RU" dirty="0" err="1">
                <a:latin typeface="Times New Roman" panose="02020603050405020304" pitchFamily="18" charset="0"/>
                <a:cs typeface="Times New Roman" panose="02020603050405020304" pitchFamily="18" charset="0"/>
              </a:rPr>
              <a:t>стади</a:t>
            </a:r>
            <a:r>
              <a:rPr lang="ru-RU" dirty="0">
                <a:latin typeface="Times New Roman" panose="02020603050405020304" pitchFamily="18" charset="0"/>
                <a:cs typeface="Times New Roman" panose="02020603050405020304" pitchFamily="18" charset="0"/>
              </a:rPr>
              <a:t>; • мозговой штурм; • деловые и ролевые игры; • широкое использование аутентичных материалов; • разработка гибкого комплекса упражнений, позволяющих эффективно сформировать общекультурные и профессиональные иноязычные компетенции будущих </a:t>
            </a:r>
            <a:r>
              <a:rPr lang="ru-RU" dirty="0" smtClean="0">
                <a:latin typeface="Times New Roman" panose="02020603050405020304" pitchFamily="18" charset="0"/>
                <a:cs typeface="Times New Roman" panose="02020603050405020304" pitchFamily="18" charset="0"/>
              </a:rPr>
              <a:t>медиков.</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95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fontScale="85000" lnSpcReduction="10000"/>
          </a:bodyPr>
          <a:lstStyle/>
          <a:p>
            <a:pPr marL="0" indent="0" algn="just">
              <a:buNone/>
            </a:pPr>
            <a:r>
              <a:rPr lang="ru-RU" dirty="0" smtClean="0">
                <a:latin typeface="Times New Roman" panose="02020603050405020304" pitchFamily="18" charset="0"/>
                <a:cs typeface="Times New Roman" panose="02020603050405020304" pitchFamily="18" charset="0"/>
              </a:rPr>
              <a:t>Обучение </a:t>
            </a:r>
            <a:r>
              <a:rPr lang="ru-RU" dirty="0">
                <a:latin typeface="Times New Roman" panose="02020603050405020304" pitchFamily="18" charset="0"/>
                <a:cs typeface="Times New Roman" panose="02020603050405020304" pitchFamily="18" charset="0"/>
              </a:rPr>
              <a:t>иностранным языкам является важным аспектом профессиональной подготовки медицинских работников, которые работают с иностранными пациентами или взаимодействуют с коллегами из других стран. Это позволяет им лучше понимать потребности пациентов, эффективно общаться с ними и повышать качество медицинской помощи. В современный период значительное распространение получили интерактивные формы обучения иностранному языку студентов медицинских специальностей, что открывает значительные перспективы не только для усвоения студентами получаемой информации, но и создает возможность для дальнейшего самообучения специалистов.</a:t>
            </a:r>
          </a:p>
        </p:txBody>
      </p:sp>
    </p:spTree>
    <p:extLst>
      <p:ext uri="{BB962C8B-B14F-4D97-AF65-F5344CB8AC3E}">
        <p14:creationId xmlns:p14="http://schemas.microsoft.com/office/powerpoint/2010/main" val="1056639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836713"/>
            <a:ext cx="804615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21587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567</Words>
  <Application>Microsoft Office PowerPoint</Application>
  <PresentationFormat>Экран (4:3)</PresentationFormat>
  <Paragraphs>11</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Особенности преподавания иностранного (английского) языка для медицинских целей в высшей школе  Л.В.Ягенич</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преподавания иностранного (английского) языка для медицинских целей в высшей школе  Л.В.Ягенич</dc:title>
  <dc:creator>Admin</dc:creator>
  <cp:lastModifiedBy>Admin</cp:lastModifiedBy>
  <cp:revision>2</cp:revision>
  <dcterms:created xsi:type="dcterms:W3CDTF">2025-02-22T17:55:22Z</dcterms:created>
  <dcterms:modified xsi:type="dcterms:W3CDTF">2025-02-22T18:10:30Z</dcterms:modified>
</cp:coreProperties>
</file>