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8" autoAdjust="0"/>
  </p:normalViewPr>
  <p:slideViewPr>
    <p:cSldViewPr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564904"/>
            <a:ext cx="7772400" cy="1500187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10000"/>
              </a:lnSpc>
            </a:pPr>
            <a:r>
              <a:rPr lang="ru-RU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Методический семинар </a:t>
            </a: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r>
              <a:rPr lang="ru-RU" sz="11200" i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uk-UA" sz="9600" i="1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Некоторые</a:t>
            </a:r>
            <a:r>
              <a:rPr lang="uk-UA" sz="9600" i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 </a:t>
            </a:r>
            <a:r>
              <a:rPr lang="uk-UA" sz="9600" i="1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особенности</a:t>
            </a:r>
            <a:r>
              <a:rPr lang="uk-UA" sz="9600" i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 </a:t>
            </a:r>
            <a:r>
              <a:rPr lang="uk-UA" sz="9600" i="1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видовременных</a:t>
            </a:r>
            <a:r>
              <a:rPr lang="uk-UA" sz="9600" i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 форм </a:t>
            </a:r>
            <a:r>
              <a:rPr lang="uk-UA" sz="9600" i="1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глаголов</a:t>
            </a:r>
            <a:r>
              <a:rPr lang="uk-UA" sz="9600" i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 в </a:t>
            </a:r>
            <a:r>
              <a:rPr lang="uk-UA" sz="9600" i="1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индийском</a:t>
            </a:r>
            <a:r>
              <a:rPr lang="uk-UA" sz="9600" i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 </a:t>
            </a:r>
            <a:r>
              <a:rPr lang="uk-UA" sz="9600" i="1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варианте</a:t>
            </a:r>
            <a:r>
              <a:rPr lang="uk-UA" sz="9600" i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 </a:t>
            </a:r>
            <a:r>
              <a:rPr lang="uk-UA" sz="9600" i="1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английского</a:t>
            </a:r>
            <a:r>
              <a:rPr lang="uk-UA" sz="9600" i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 </a:t>
            </a:r>
            <a:r>
              <a:rPr lang="uk-UA" sz="9600" i="1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ayaKanadaka" panose="02010502080401010103" pitchFamily="2" charset="0"/>
              </a:rPr>
              <a:t>языка</a:t>
            </a:r>
            <a:r>
              <a:rPr lang="ru-RU" sz="11200" i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</a:t>
            </a: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endParaRPr lang="ru-RU" sz="5000" b="1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r">
              <a:lnSpc>
                <a:spcPct val="110000"/>
              </a:lnSpc>
              <a:spcAft>
                <a:spcPts val="0"/>
              </a:spcAft>
            </a:pPr>
            <a:endParaRPr lang="ru-RU" sz="64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r">
              <a:lnSpc>
                <a:spcPct val="110000"/>
              </a:lnSpc>
              <a:spcAft>
                <a:spcPts val="0"/>
              </a:spcAft>
            </a:pPr>
            <a:endParaRPr lang="ru-RU" sz="64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r">
              <a:lnSpc>
                <a:spcPct val="110000"/>
              </a:lnSpc>
              <a:spcAft>
                <a:spcPts val="0"/>
              </a:spcAft>
            </a:pPr>
            <a:endParaRPr lang="ru-RU" sz="64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Сирица Екатерина Александровна ,</a:t>
            </a:r>
          </a:p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ст.преподаватель</a:t>
            </a:r>
            <a:endParaRPr lang="ru-RU" sz="64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кафедра иностранных языков №4</a:t>
            </a:r>
          </a:p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Институт филологии </a:t>
            </a:r>
          </a:p>
          <a:p>
            <a:pPr algn="r">
              <a:lnSpc>
                <a:spcPct val="110000"/>
              </a:lnSpc>
              <a:spcAft>
                <a:spcPts val="0"/>
              </a:spcAft>
            </a:pPr>
            <a:endParaRPr lang="ru-RU" sz="64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26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/>
              <a:t>Современная языковая ситуация в Индии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Индия – великая страна с богатой культурой и не менее ярким разнообразием языков и диалектов. Несмотря на быстрое развитие и переход ко всему новому, на территории индийского государства сохраняются свои традиции. В период развития глобализации современного мира культура и язык связаны между собой. Культуру можно определить и рассматривать как то, что общество делает и думает, язык же – это то, как оно думает. Само содержание и компоненты языка неразделимы с культурой того или иного народа, проживающего на определенной территории. Свидетельством того, что история языка и история культуры взаимосвязаны, является то, что язык в точности отражает культуру, целям которой он служит. Благодаря этому можно определить развитие и функционирование разных диалектов, а также экспансию и популяризацию английского в Индии по временным периодам и на этапе современного состояния</a:t>
            </a:r>
            <a:r>
              <a:rPr lang="ru-RU" sz="1600" dirty="0"/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4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Современное общество дифференцировано по социальному составу населения, полу, возрасту, территории проживания, уровню образования, общественному положению, профессии и т. п. При этом каждая из социальных групп обладает своими особенностями, представители которой используют общий язык в разных условиях и с разными целями, что непосредственно отражается в их речи. Таким образом, формируются социальные варианты языка (например,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социолекты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 то есть подсистемы общенационального языка, которые исторически преобразуются и усовершенствуются по мере изменения самого общества.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980728"/>
            <a:ext cx="4114800" cy="5145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В настоящее время социолингвистика как наука о взаимосвязи социальных и языковых факторов значительно расширила предмет своего исследования. Характерной чертой базовых критериев в социолингвистике являются двойственные социальные и языковые понятия. В свою очередь, область применения социолингвистической теории и результатов исследования зависит от характера языковой ситуации в той или иной стране. В многоязычных странах, таких как Индия, Индонезия, Нигерия, Намибия, существуют проблемы выбора одного языка-посредника, который служил бы средством общения для всех этнических групп, населяющих данную страну, и обладал бы статусом государственного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366565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Языковая ситуация</a:t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Понятие языковой ситуации (совокупность форм существования языка, употребления в различных социально-экономических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социальнополитических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условиях, в определенных социально-административных образованиях) является одним из ключевых в социолингвистике. По мнению таких языковедов, как Л.П. Крысин, В.И. Беликов, языковую ситуацию представляет лингвогеографическое единство идиомов, которые соприкасаются в границах социума и взаимодействуют между собой. К понятию языковой ситуации можно отнести и функциональные отношения между этими идиомами на определенном этапе существования данного языкового сообщества.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09120"/>
            <a:ext cx="213995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95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708919"/>
            <a:ext cx="4038600" cy="21602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Однако языковая ситуация представляет собой не только совокупность социально и функционально распределенных языковых систем или подсистем, но и их иерархию. В большинстве случаев различают следующие типы языковых ситуаций: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404665"/>
            <a:ext cx="4038600" cy="4896544"/>
          </a:xfrm>
        </p:spPr>
        <p:txBody>
          <a:bodyPr>
            <a:noAutofit/>
          </a:bodyPr>
          <a:lstStyle/>
          <a:p>
            <a:pPr algn="just">
              <a:buAutoNum type="arabicParenR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экзоглоссная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сбалансированная (совокупность языков или языковых подсистем, равнозначных в функциональном отношении);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экзоглоссная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несбалансированная (компоненты языковой ситуации распределены по сферам общения и социальным группам);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эндоглоссная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сбалансированная (совокупность подсистем одного языка, равнозначная в функциональном отношении);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эндоглоссная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несбалансированная (совокупность подсистем одного языка, распределены по сферам общения и социальным группам) </a:t>
            </a:r>
          </a:p>
        </p:txBody>
      </p:sp>
    </p:spTree>
    <p:extLst>
      <p:ext uri="{BB962C8B-B14F-4D97-AF65-F5344CB8AC3E}">
        <p14:creationId xmlns:p14="http://schemas.microsoft.com/office/powerpoint/2010/main" val="3542316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Видовременные формы глагола в индийском варианте английского языка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(ИА) отличаются четкими особенностями в сравнении с другими, как старыми,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 и новыми вариантами английского языка (</a:t>
            </a:r>
            <a:r>
              <a:rPr lang="da-DK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 and new </a:t>
            </a:r>
            <a:r>
              <a:rPr lang="da-DK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Englishes</a:t>
            </a:r>
            <a:r>
              <a:rPr lang="da-DK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бенности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органической частью языковой системы ИА.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Индийский вариант английского языка был выделен наряду с другими новы-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 разновидностями американским исследователем индийского происхождения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Качру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его сподвижниками Ларри Смитом,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Ямуной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Качру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Майклом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Хэллидэ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 и др. в рамках теории языковых контактов, или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лингвоконтактологии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Лингвоконтактология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понимаемая как учение о связи и взаимодействии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языков в определенный период становления общества, особое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уделяет взаимодействию английского языка и других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контактируе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ним языков планеты».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мере расширения области применения при взаимодействии с языками стран внешнего и расширяющегося кругов английский язык в результате языковой интерференции подвергается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нативизации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что, в свою очередь, способствует появлению новых вариантов английского языка. Эти варианты различаются по своему статусу: если вариант АЯ поддерживается государственными институтами и/или является одним из государственных языков, то такой вариант носит название «институционализированный вариант» языка; если языковой вариант используется преимущественно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внешнекоммуникативной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деятельности (бизнес, дипломатия, наука, туризм), то его называют «деятельностным» вариантом английского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13176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ИА может характеризоваться как «институционализированный» вариант английского языка, поскольку, согласно конституции республики Индия, он является одним из государственных языков (временно) и поддерживается такими государственными институтами, как парламент, суд и т.д.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Подобным вариантам английского языка свойствен ряд особенностей, про-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являющихся в девиациях (значимых отклонениях от норм вариантов внутреннего круга) и инновациях. Отклонения существуют на всех языковых уровнях, проявляясь в изменении качества и количества звуков и мелодики речи; нарушении морфологической и синтаксической нормы. Инновации представляют собой новообразования в области лексики и – реже – морфологии.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61926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системе глагольных категорий ИА выделяется ряд особо заметных девиаций, а именно: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употребление 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Present/</a:t>
            </a:r>
            <a:r>
              <a:rPr lang="da-DK" sz="1600" dirty="0" err="1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 Perfect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da-DK" sz="1600" dirty="0" err="1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 Simple;</a:t>
            </a:r>
          </a:p>
          <a:p>
            <a:pPr marL="0" indent="0" algn="just">
              <a:buNone/>
            </a:pP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употребление </a:t>
            </a:r>
            <a:r>
              <a:rPr lang="da-DK" sz="1600" dirty="0" err="1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Present Progressive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da-DK" sz="1600" dirty="0" err="1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Present Simple;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особенно с так называемыми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стативными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глаголами;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употребление времен группы 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Simple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Progressive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Present Perfect (Progressive); </a:t>
            </a:r>
          </a:p>
          <a:p>
            <a:pPr marL="0" indent="0" algn="just">
              <a:buNone/>
            </a:pP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произвольное употребление предлогов 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 с группами времен 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Perfect/Perfect Progressive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инклюзивном значении;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5) правила согласования времен не соблюдаются;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da-DK" sz="1600" dirty="0" err="1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 Simple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может употребляться вместо 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Present Perfect;</a:t>
            </a:r>
          </a:p>
          <a:p>
            <a:pPr marL="0" indent="0" algn="just">
              <a:buNone/>
            </a:pP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 временных и условных придаточных предложениях может употребляться будущее время;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8) глагол </a:t>
            </a:r>
            <a:r>
              <a:rPr lang="da-DK" sz="1600" dirty="0" err="1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употребляется вместо </a:t>
            </a:r>
            <a:r>
              <a:rPr lang="da-DK" sz="16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da-DK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будущем времени.</a:t>
            </a:r>
          </a:p>
          <a:p>
            <a:pPr marL="0" indent="0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9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Выводы: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/>
                <a:ea typeface="Calibri"/>
              </a:rPr>
              <a:t>-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индийский вариант английского языка имеет особенности как на грамматическом уровне,   которые достаточно ярко проявляются в функционировании глагольных форм, так и на фонетическом уровне, что выражается изменениями и замещениями гласных и согласных звуков английского языка под влиянием особенностей произношения на языке хинди; </a:t>
            </a:r>
            <a:endParaRPr lang="ru-RU" sz="1600" dirty="0">
              <a:latin typeface="Times New Roman"/>
              <a:ea typeface="Calibri"/>
            </a:endParaRPr>
          </a:p>
          <a:p>
            <a:pPr algn="just">
              <a:buFontTx/>
              <a:buChar char="-"/>
            </a:pPr>
            <a:r>
              <a:rPr lang="ru-RU" sz="1600" dirty="0">
                <a:latin typeface="Times New Roman"/>
                <a:ea typeface="Calibri"/>
              </a:rPr>
              <a:t>проблема языкового смешения до сих пор считается не полностью изученной, так как обозначить чёткие границы между понятиями койне, </a:t>
            </a:r>
            <a:r>
              <a:rPr lang="ru-RU" sz="1600" dirty="0" err="1">
                <a:latin typeface="Times New Roman"/>
                <a:ea typeface="Calibri"/>
              </a:rPr>
              <a:t>лингва</a:t>
            </a:r>
            <a:r>
              <a:rPr lang="ru-RU" sz="1600" dirty="0">
                <a:latin typeface="Times New Roman"/>
                <a:ea typeface="Calibri"/>
              </a:rPr>
              <a:t> франка, </a:t>
            </a:r>
            <a:r>
              <a:rPr lang="ru-RU" sz="1600" dirty="0" err="1">
                <a:latin typeface="Times New Roman"/>
                <a:ea typeface="Calibri"/>
              </a:rPr>
              <a:t>пиждин</a:t>
            </a:r>
            <a:r>
              <a:rPr lang="ru-RU" sz="1600" dirty="0">
                <a:latin typeface="Times New Roman"/>
                <a:ea typeface="Calibri"/>
              </a:rPr>
              <a:t>, креольский язык, вариант языка и диалект представляется исследователям непростой задачей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Times New Roman"/>
                <a:ea typeface="Calibri"/>
              </a:rPr>
              <a:t>на гибридах английского и других языков говорят во всём мире, и индийский вариант английского языка является одним из таких смешанных языков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хинглиш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»- язык субкультуры определенного класса этнических индийцев, проживающих или рожденных за пределами Индии;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«хинглиш»- высшее проявление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диглоссии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когда два языка воспринимаются как один язык ;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Times New Roman"/>
                <a:ea typeface="Calibri"/>
              </a:rPr>
              <a:t>индийский вариант английского языка имеет особенности на лексико-семантическом уровне;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Times New Roman"/>
                <a:ea typeface="Calibri"/>
              </a:rPr>
              <a:t>в предложениях на </a:t>
            </a:r>
            <a:r>
              <a:rPr lang="ru-RU" sz="1600" dirty="0" err="1">
                <a:latin typeface="Times New Roman"/>
                <a:ea typeface="Calibri"/>
              </a:rPr>
              <a:t>хинглише</a:t>
            </a:r>
            <a:r>
              <a:rPr lang="ru-RU" sz="1600" dirty="0">
                <a:latin typeface="Times New Roman"/>
                <a:ea typeface="Calibri"/>
              </a:rPr>
              <a:t> наблюдаются соединение английских слов с индийскими; образуются устойчивые словосочетания, приобретающие новые значения;</a:t>
            </a:r>
          </a:p>
          <a:p>
            <a:pPr marL="0" indent="0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715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874469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1167</Words>
  <Application>Microsoft Macintosh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Современная языковая ситуация в Индии</vt:lpstr>
      <vt:lpstr>Презентация PowerPoint</vt:lpstr>
      <vt:lpstr>Языковая ситуация  </vt:lpstr>
      <vt:lpstr>Презентация PowerPoint</vt:lpstr>
      <vt:lpstr> Видовременные формы глагола в индийском варианте английского языка (ИА) отличаются четкими особенностями в сравнении с другими, как старыми, так и новыми вариантами английского языка (old and new Englishes); эти осо- бенности являются органической частью языковой системы ИА. Индийский вариант английского языка был выделен наряду с другими новы- ми разновидностями американским исследователем индийского происхождения Б. Качру и его сподвижниками Ларри Смитом, Ямуной Качру, Майклом Хэллидэ- ем и др. в рамках теории языковых контактов, или лингвоконтактологии. «Лингвоконтактология, понимаемая как учение о связи и взаимодействии различных языков в определенный период становления общества, особое внимание уделяет взаимодействию английского языка и других контактируе- мых с ним языков планеты». </vt:lpstr>
      <vt:lpstr>Презентация PowerPoint</vt:lpstr>
      <vt:lpstr>Выводы: 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Microsoft Office User</cp:lastModifiedBy>
  <cp:revision>19</cp:revision>
  <dcterms:created xsi:type="dcterms:W3CDTF">2022-10-31T19:46:05Z</dcterms:created>
  <dcterms:modified xsi:type="dcterms:W3CDTF">2024-06-02T21:10:40Z</dcterms:modified>
</cp:coreProperties>
</file>