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5708" y="775854"/>
            <a:ext cx="11083637" cy="549083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200" b="1" dirty="0" smtClean="0"/>
              <a:t>Научный семинар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«Проблемы специализации в обучении иностранному языку в медицинском вузе»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ru-RU" sz="20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Коган Юлия Николаевна,</a:t>
            </a:r>
            <a:br>
              <a:rPr lang="ru-RU" sz="20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доцент кафедры иностранных языков №4,</a:t>
            </a:r>
            <a:br>
              <a:rPr lang="ru-RU" sz="20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Институт филологии  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3383770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7672" y="618837"/>
            <a:ext cx="10141529" cy="5439177"/>
          </a:xfrm>
        </p:spPr>
        <p:txBody>
          <a:bodyPr>
            <a:no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</a:rPr>
              <a:t>В процессе работы с материалами зарубежных </a:t>
            </a:r>
            <a:r>
              <a:rPr lang="ru-RU" sz="2800" b="1">
                <a:solidFill>
                  <a:srgbClr val="002060"/>
                </a:solidFill>
              </a:rPr>
              <a:t>изданий </a:t>
            </a:r>
            <a:r>
              <a:rPr lang="ru-RU" sz="2800" b="1" smtClean="0">
                <a:solidFill>
                  <a:srgbClr val="002060"/>
                </a:solidFill>
              </a:rPr>
              <a:t>студент </a:t>
            </a:r>
            <a:r>
              <a:rPr lang="ru-RU" sz="2800" b="1" dirty="0">
                <a:solidFill>
                  <a:srgbClr val="002060"/>
                </a:solidFill>
              </a:rPr>
              <a:t>овладевает не только иностранным языком как таковым, но и приёмами работы над специальной литературой, специальной терминологией.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55" y="319175"/>
            <a:ext cx="1708728" cy="13127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173" y="4751358"/>
            <a:ext cx="1707028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0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7672" y="618837"/>
            <a:ext cx="10141529" cy="5439177"/>
          </a:xfrm>
        </p:spPr>
        <p:txBody>
          <a:bodyPr>
            <a:no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ru-RU" sz="5400" dirty="0">
                <a:solidFill>
                  <a:srgbClr val="002060"/>
                </a:solidFill>
              </a:rPr>
              <a:t>Спасибо за внимание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33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33072" y="1616364"/>
            <a:ext cx="8991600" cy="4931177"/>
          </a:xfrm>
        </p:spPr>
        <p:txBody>
          <a:bodyPr>
            <a:norm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спецификой </a:t>
            </a:r>
            <a:br>
              <a:rPr lang="ru-RU" sz="3600" dirty="0" smtClean="0"/>
            </a:br>
            <a:r>
              <a:rPr lang="ru-RU" sz="3600" dirty="0" smtClean="0"/>
              <a:t>обучения </a:t>
            </a:r>
            <a:r>
              <a:rPr lang="ru-RU" sz="3600" dirty="0"/>
              <a:t>в медицинском вузе является чёткая </a:t>
            </a:r>
            <a:r>
              <a:rPr lang="ru-RU" sz="3600" dirty="0">
                <a:solidFill>
                  <a:srgbClr val="0070C0"/>
                </a:solidFill>
              </a:rPr>
              <a:t>направленность и предметность.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88" y="175491"/>
            <a:ext cx="4953557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52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2254" y="581891"/>
            <a:ext cx="10141529" cy="5439177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1000"/>
              </a:spcBef>
            </a:pPr>
            <a:r>
              <a:rPr lang="ru-RU" sz="2400" b="1" dirty="0" smtClean="0">
                <a:ea typeface="+mn-ea"/>
                <a:cs typeface="+mn-cs"/>
              </a:rPr>
              <a:t>Одной </a:t>
            </a:r>
            <a:r>
              <a:rPr lang="ru-RU" sz="2400" b="1" dirty="0">
                <a:ea typeface="+mn-ea"/>
                <a:cs typeface="+mn-cs"/>
              </a:rPr>
              <a:t>из основных целей обучения иностранному языку в медицинском вузе является выработка у молодого специалиста навыков чтения и понимания оригинальной литературы по его специальности и умения вести беседу на специализированные темы. </a:t>
            </a:r>
            <a:r>
              <a:rPr lang="ru-RU" sz="2400" b="1" dirty="0" smtClean="0">
                <a:ea typeface="+mn-ea"/>
                <a:cs typeface="+mn-cs"/>
              </a:rPr>
              <a:t/>
            </a:r>
            <a:br>
              <a:rPr lang="ru-RU" sz="2400" b="1" dirty="0" smtClean="0">
                <a:ea typeface="+mn-ea"/>
                <a:cs typeface="+mn-cs"/>
              </a:rPr>
            </a:br>
            <a:r>
              <a:rPr lang="ru-RU" sz="2400" b="1" dirty="0">
                <a:ea typeface="+mn-ea"/>
                <a:cs typeface="+mn-cs"/>
              </a:rPr>
              <a:t/>
            </a:r>
            <a:br>
              <a:rPr lang="ru-RU" sz="2400" b="1" dirty="0">
                <a:ea typeface="+mn-ea"/>
                <a:cs typeface="+mn-cs"/>
              </a:rPr>
            </a:br>
            <a:r>
              <a:rPr lang="ru-RU" sz="2400" b="1" dirty="0" smtClean="0">
                <a:ea typeface="+mn-ea"/>
                <a:cs typeface="+mn-cs"/>
              </a:rPr>
              <a:t>Эта </a:t>
            </a:r>
            <a:r>
              <a:rPr lang="ru-RU" sz="2400" b="1" dirty="0">
                <a:solidFill>
                  <a:srgbClr val="0070C0"/>
                </a:solidFill>
                <a:ea typeface="+mn-ea"/>
                <a:cs typeface="+mn-cs"/>
              </a:rPr>
              <a:t>цель</a:t>
            </a:r>
            <a:r>
              <a:rPr lang="ru-RU" sz="2400" b="1" dirty="0">
                <a:ea typeface="+mn-ea"/>
                <a:cs typeface="+mn-cs"/>
              </a:rPr>
              <a:t> диктуется необходимостью получения информации из иностранных источников и отражена в </a:t>
            </a:r>
            <a:r>
              <a:rPr lang="ru-RU" sz="2400" b="1" dirty="0">
                <a:solidFill>
                  <a:srgbClr val="0070C0"/>
                </a:solidFill>
                <a:ea typeface="+mn-ea"/>
                <a:cs typeface="+mn-cs"/>
              </a:rPr>
              <a:t>программах по иностранным языкам.</a:t>
            </a:r>
            <a:br>
              <a:rPr lang="ru-RU" sz="2400" b="1" dirty="0">
                <a:solidFill>
                  <a:srgbClr val="0070C0"/>
                </a:solidFill>
                <a:ea typeface="+mn-ea"/>
                <a:cs typeface="+mn-cs"/>
              </a:rPr>
            </a:br>
            <a:r>
              <a:rPr lang="ru-RU" sz="2400" b="1" cap="none" spc="0" dirty="0">
                <a:solidFill>
                  <a:srgbClr val="0070C0"/>
                </a:solidFill>
                <a:ea typeface="+mn-ea"/>
                <a:cs typeface="+mn-cs"/>
              </a:rPr>
              <a:t/>
            </a:r>
            <a:br>
              <a:rPr lang="ru-RU" sz="2400" b="1" cap="none" spc="0" dirty="0">
                <a:solidFill>
                  <a:srgbClr val="0070C0"/>
                </a:solidFill>
                <a:ea typeface="+mn-ea"/>
                <a:cs typeface="+mn-cs"/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235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6909" y="544946"/>
            <a:ext cx="10141529" cy="5439177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1000"/>
              </a:spcBef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чтение научных иноязычных текстов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стабильный фактор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повышения мотивации изучения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иностранного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языка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6008532" y="235527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127" y="1930400"/>
            <a:ext cx="3633126" cy="2049995"/>
          </a:xfrm>
          <a:prstGeom prst="rect">
            <a:avLst/>
          </a:prstGeom>
        </p:spPr>
      </p:pic>
      <p:pic>
        <p:nvPicPr>
          <p:cNvPr id="5" name="Рисунок 4" descr="Picture backgrou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453" y="1930400"/>
            <a:ext cx="3186002" cy="191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585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6909" y="544946"/>
            <a:ext cx="10141529" cy="5439177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1000"/>
              </a:spcBef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дидактические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возможности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научных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текстов профессиональной направленности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Picture backgroun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036" y="785091"/>
            <a:ext cx="5043056" cy="3306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0477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7672" y="618837"/>
            <a:ext cx="10141529" cy="5439177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1000"/>
              </a:spcBef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!!!! трудности !!!!</a:t>
            </a:r>
            <a:b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профессионального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перевода иноязычных текстов медицинской направленности, с которыми сталкиваются студенты на занятиях по иностранному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языку: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2" y="161406"/>
            <a:ext cx="2724728" cy="182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6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7672" y="618837"/>
            <a:ext cx="10141529" cy="5439177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</a:t>
            </a: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всегда точное и грамотное применение соответствующей медицинской терминологии;</a:t>
            </a:r>
            <a:b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 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«ложных друзей переводчика»;</a:t>
            </a:r>
            <a:b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32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32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неправильное 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построение фразы и всего предложения в целом;</a:t>
            </a:r>
            <a:b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</a:t>
            </a: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ошибки 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переводе аббревиатур в </a:t>
            </a: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медицине.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509" y="692726"/>
            <a:ext cx="803564" cy="6003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509" y="2252815"/>
            <a:ext cx="798645" cy="5974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312" y="3338425"/>
            <a:ext cx="798645" cy="5974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312" y="4424035"/>
            <a:ext cx="798645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18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7672" y="618837"/>
            <a:ext cx="10141529" cy="5439177"/>
          </a:xfrm>
        </p:spPr>
        <p:txBody>
          <a:bodyPr>
            <a:no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эффективной работы над оригинальными медицинскими текстами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необходимо:</a:t>
            </a:r>
            <a:b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студентов-медиков умения аннотирования и реферирования научного иноязычного текста по специальности,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формировать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навыки говорения в области медицины,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учить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правильно пользоваться словарем и справочниками.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5268" y="4897044"/>
            <a:ext cx="2889754" cy="17375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76" y="4897044"/>
            <a:ext cx="3060457" cy="165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64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8981" y="304800"/>
            <a:ext cx="10141529" cy="5439177"/>
          </a:xfrm>
        </p:spPr>
        <p:txBody>
          <a:bodyPr>
            <a:no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002060"/>
                </a:solidFill>
                <a:latin typeface="Arial Black" panose="020B0A04020102020204" pitchFamily="34" charset="0"/>
              </a:rPr>
              <a:t>основной целью обучения иностранному языку </a:t>
            </a:r>
            <a: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является:</a:t>
            </a:r>
            <a:b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-</a:t>
            </a:r>
            <a:r>
              <a:rPr lang="ru-RU" sz="1800" b="1" dirty="0" smtClean="0">
                <a:solidFill>
                  <a:schemeClr val="bg1"/>
                </a:solidFill>
              </a:rPr>
              <a:t>обучение </a:t>
            </a:r>
            <a:r>
              <a:rPr lang="ru-RU" sz="1800" b="1" dirty="0">
                <a:solidFill>
                  <a:schemeClr val="bg1"/>
                </a:solidFill>
              </a:rPr>
              <a:t>профессионально-ориентированному чтению, </a:t>
            </a:r>
            <a:r>
              <a:rPr lang="ru-RU" sz="1800" b="1" dirty="0" smtClean="0">
                <a:solidFill>
                  <a:schemeClr val="bg1"/>
                </a:solidFill>
              </a:rPr>
              <a:t/>
            </a:r>
            <a:br>
              <a:rPr lang="ru-RU" sz="1800" b="1" dirty="0" smtClean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- формирование </a:t>
            </a:r>
            <a:r>
              <a:rPr lang="ru-RU" sz="1800" b="1" dirty="0">
                <a:solidFill>
                  <a:schemeClr val="bg1"/>
                </a:solidFill>
              </a:rPr>
              <a:t>умения извлекать необходимую информацию из научного текста в зависимости от коммуникативной задачи специалиста, </a:t>
            </a:r>
            <a:r>
              <a:rPr lang="ru-RU" sz="1800" b="1" dirty="0" smtClean="0">
                <a:solidFill>
                  <a:schemeClr val="bg1"/>
                </a:solidFill>
              </a:rPr>
              <a:t/>
            </a:r>
            <a:br>
              <a:rPr lang="ru-RU" sz="1800" b="1" dirty="0" smtClean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- овладение </a:t>
            </a:r>
            <a:r>
              <a:rPr lang="ru-RU" sz="1800" b="1" dirty="0">
                <a:solidFill>
                  <a:schemeClr val="bg1"/>
                </a:solidFill>
              </a:rPr>
              <a:t>умением «гибкого </a:t>
            </a:r>
            <a:r>
              <a:rPr lang="ru-RU" sz="1800" b="1" dirty="0" smtClean="0">
                <a:solidFill>
                  <a:schemeClr val="bg1"/>
                </a:solidFill>
              </a:rPr>
              <a:t>чтения».</a:t>
            </a:r>
            <a:br>
              <a:rPr lang="ru-RU" sz="1800" b="1" dirty="0" smtClean="0">
                <a:solidFill>
                  <a:schemeClr val="bg1"/>
                </a:solidFill>
              </a:rPr>
            </a:b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435" y="4405743"/>
            <a:ext cx="3052620" cy="191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1149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67</TotalTime>
  <Words>99</Words>
  <Application>Microsoft Office PowerPoint</Application>
  <PresentationFormat>Широкоэкранный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Corbel</vt:lpstr>
      <vt:lpstr>Gill Sans MT</vt:lpstr>
      <vt:lpstr>Times New Roman</vt:lpstr>
      <vt:lpstr>Parcel</vt:lpstr>
      <vt:lpstr>Научный семинар «Проблемы специализации в обучении иностранному языку в медицинском вузе»                        Коган Юлия Николаевна,                                                              доцент кафедры иностранных языков №4,                         Институт филологии  </vt:lpstr>
      <vt:lpstr> спецификой  обучения в медицинском вузе является чёткая направленность и предметность.  </vt:lpstr>
      <vt:lpstr>Одной из основных целей обучения иностранному языку в медицинском вузе является выработка у молодого специалиста навыков чтения и понимания оригинальной литературы по его специальности и умения вести беседу на специализированные темы.   Эта цель диктуется необходимостью получения информации из иностранных источников и отражена в программах по иностранным языкам.  </vt:lpstr>
      <vt:lpstr>чтение научных иноязычных текстов        стабильный фактор  повышения мотивации изучения  иностранного языка</vt:lpstr>
      <vt:lpstr>        дидактические возможности  научных текстов профессиональной направленности </vt:lpstr>
      <vt:lpstr>!!!! трудности !!!! профессионального перевода иноязычных текстов медицинской направленности, с которыми сталкиваются студенты на занятиях по иностранному языку:</vt:lpstr>
      <vt:lpstr>1) не всегда точное и грамотное применение соответствующей медицинской терминологии; 2) проблема «ложных друзей переводчика»;    3) неправильное построение фразы и всего предложения в целом; 4)ошибки в переводе аббревиатур в медицине. </vt:lpstr>
      <vt:lpstr>для эффективной работы над оригинальными медицинскими текстами необходимо: - развивать у студентов-медиков умения аннотирования и реферирования научного иноязычного текста по специальности,  - формировать навыки говорения в области медицины,  - а также учить правильно пользоваться словарем и справочниками. </vt:lpstr>
      <vt:lpstr>основной целью обучения иностранному языку является:  -обучение профессионально-ориентированному чтению,  - формирование умения извлекать необходимую информацию из научного текста в зависимости от коммуникативной задачи специалиста,  - овладение умением «гибкого чтения». </vt:lpstr>
      <vt:lpstr>В процессе работы с материалами зарубежных изданий студент овладевает не только иностранным языком как таковым, но и приёмами работы над специальной литературой, специальной терминологией.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Научный семинар «Проблемы специализации в обучении иностранному языку в медицинском вузе»                        Коган Юлия Николаевна,                                                              доцент кафедры иностранных языков №4,                         Институт филологии  </dc:title>
  <dc:creator>Юлия</dc:creator>
  <cp:lastModifiedBy>Юлия</cp:lastModifiedBy>
  <cp:revision>22</cp:revision>
  <dcterms:created xsi:type="dcterms:W3CDTF">2024-09-09T12:02:50Z</dcterms:created>
  <dcterms:modified xsi:type="dcterms:W3CDTF">2024-09-09T18:23:44Z</dcterms:modified>
</cp:coreProperties>
</file>