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6" r:id="rId11"/>
    <p:sldId id="267" r:id="rId12"/>
    <p:sldId id="265" r:id="rId13"/>
    <p:sldId id="268" r:id="rId14"/>
    <p:sldId id="269" r:id="rId15"/>
    <p:sldId id="270" r:id="rId16"/>
    <p:sldId id="271" r:id="rId1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464"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2"/>
      </p:bgRef>
    </p:bg>
    <p:spTree>
      <p:nvGrpSpPr>
        <p:cNvPr id="1" name=""/>
        <p:cNvGrpSpPr/>
        <p:nvPr/>
      </p:nvGrpSpPr>
      <p:grpSpPr>
        <a:xfrm>
          <a:off x="0" y="0"/>
          <a:ext cx="0" cy="0"/>
          <a:chOff x="0" y="0"/>
          <a:chExt cx="0" cy="0"/>
        </a:xfrm>
      </p:grpSpPr>
      <p:sp>
        <p:nvSpPr>
          <p:cNvPr id="15" name="Прямоугольник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Прямоугольник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Подзаголовок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p:txBody>
          <a:bodyPr/>
          <a:lstStyle/>
          <a:p>
            <a:fld id="{B4C71EC6-210F-42DE-9C53-41977AD35B3D}" type="datetimeFigureOut">
              <a:rPr lang="ru-RU" smtClean="0"/>
              <a:t>23.04.2024</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7" name="Прямая соединительная линия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Прямоугольник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Овал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Овал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Номер слайда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B19B0651-EE4F-4900-A07F-96A6BFA9D0F0}" type="slidenum">
              <a:rPr lang="ru-RU" smtClean="0"/>
              <a:t>‹#›</a:t>
            </a:fld>
            <a:endParaRPr lang="ru-RU"/>
          </a:p>
        </p:txBody>
      </p:sp>
      <p:sp>
        <p:nvSpPr>
          <p:cNvPr id="8" name="Заголовок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23.04.2024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bg>
      <p:bgRef idx="1001">
        <a:schemeClr val="bg2"/>
      </p:bgRef>
    </p:bg>
    <p:spTree>
      <p:nvGrpSpPr>
        <p:cNvPr id="1" name=""/>
        <p:cNvGrpSpPr/>
        <p:nvPr/>
      </p:nvGrpSpPr>
      <p:grpSpPr>
        <a:xfrm>
          <a:off x="0" y="0"/>
          <a:ext cx="0" cy="0"/>
          <a:chOff x="0" y="0"/>
          <a:chExt cx="0" cy="0"/>
        </a:xfrm>
      </p:grpSpPr>
      <p:sp>
        <p:nvSpPr>
          <p:cNvPr id="7" name="Прямоугольник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Прямоугольник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Прямоугольник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Прямоугольник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Прямоугольник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Прямоугольник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Прямая соединительная линия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Овал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Овал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Номер слайда 5"/>
          <p:cNvSpPr>
            <a:spLocks noGrp="1"/>
          </p:cNvSpPr>
          <p:nvPr>
            <p:ph type="sldNum" sz="quarter" idx="12"/>
          </p:nvPr>
        </p:nvSpPr>
        <p:spPr>
          <a:xfrm>
            <a:off x="6915912" y="3009901"/>
            <a:ext cx="457200" cy="441325"/>
          </a:xfrm>
        </p:spPr>
        <p:txBody>
          <a:bodyPr/>
          <a:lstStyle/>
          <a:p>
            <a:fld id="{B19B0651-EE4F-4900-A07F-96A6BFA9D0F0}" type="slidenum">
              <a:rPr lang="ru-RU" smtClean="0"/>
              <a:t>‹#›</a:t>
            </a:fld>
            <a:endParaRPr lang="ru-RU"/>
          </a:p>
        </p:txBody>
      </p:sp>
      <p:sp>
        <p:nvSpPr>
          <p:cNvPr id="3" name="Вертикальный текст 2"/>
          <p:cNvSpPr>
            <a:spLocks noGrp="1"/>
          </p:cNvSpPr>
          <p:nvPr>
            <p:ph type="body" orient="vert" idx="1"/>
          </p:nvPr>
        </p:nvSpPr>
        <p:spPr>
          <a:xfrm>
            <a:off x="304800" y="304800"/>
            <a:ext cx="6553200" cy="5821366"/>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23.04.2024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2" name="Вертикальный заголовок 1"/>
          <p:cNvSpPr>
            <a:spLocks noGrp="1"/>
          </p:cNvSpPr>
          <p:nvPr>
            <p:ph type="title" orient="vert"/>
          </p:nvPr>
        </p:nvSpPr>
        <p:spPr>
          <a:xfrm>
            <a:off x="7391400" y="304801"/>
            <a:ext cx="1447800" cy="5851525"/>
          </a:xfrm>
        </p:spPr>
        <p:txBody>
          <a:bodyPr vert="eaVert"/>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solidFill>
                  <a:schemeClr val="accent3">
                    <a:shade val="75000"/>
                  </a:schemeClr>
                </a:solidFill>
              </a:defRPr>
            </a:lvl1pPr>
          </a:lstStyle>
          <a:p>
            <a:r>
              <a:rPr kumimoji="0" lang="ru-RU" smtClean="0"/>
              <a:t>Образец заголовка</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23.04.2024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4361688" y="1026372"/>
            <a:ext cx="457200" cy="441325"/>
          </a:xfrm>
        </p:spPr>
        <p:txBody>
          <a:bodyPr/>
          <a:lstStyle/>
          <a:p>
            <a:fld id="{B19B0651-EE4F-4900-A07F-96A6BFA9D0F0}" type="slidenum">
              <a:rPr lang="ru-RU" smtClean="0"/>
              <a:t>‹#›</a:t>
            </a:fld>
            <a:endParaRPr lang="ru-RU"/>
          </a:p>
        </p:txBody>
      </p:sp>
      <p:sp>
        <p:nvSpPr>
          <p:cNvPr id="8" name="Объект 7"/>
          <p:cNvSpPr>
            <a:spLocks noGrp="1"/>
          </p:cNvSpPr>
          <p:nvPr>
            <p:ph sz="quarter" idx="1"/>
          </p:nvPr>
        </p:nvSpPr>
        <p:spPr>
          <a:xfrm>
            <a:off x="301752" y="1527048"/>
            <a:ext cx="850392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1"/>
      </p:bgRef>
    </p:bg>
    <p:spTree>
      <p:nvGrpSpPr>
        <p:cNvPr id="1" name=""/>
        <p:cNvGrpSpPr/>
        <p:nvPr/>
      </p:nvGrpSpPr>
      <p:grpSpPr>
        <a:xfrm>
          <a:off x="0" y="0"/>
          <a:ext cx="0" cy="0"/>
          <a:chOff x="0" y="0"/>
          <a:chExt cx="0" cy="0"/>
        </a:xfrm>
      </p:grpSpPr>
      <p:sp>
        <p:nvSpPr>
          <p:cNvPr id="17" name="Прямоугольник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Прямоугольник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Прямоугольник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Текст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3" name="Прямоугольник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Прямоугольник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Нижний колонтитул 4"/>
          <p:cNvSpPr>
            <a:spLocks noGrp="1"/>
          </p:cNvSpPr>
          <p:nvPr>
            <p:ph type="ftr" sz="quarter" idx="11"/>
          </p:nvPr>
        </p:nvSpPr>
        <p:spPr/>
        <p:txBody>
          <a:bodyPr/>
          <a:lstStyle/>
          <a:p>
            <a:endParaRPr lang="ru-RU"/>
          </a:p>
        </p:txBody>
      </p:sp>
      <p:sp>
        <p:nvSpPr>
          <p:cNvPr id="4" name="Дата 3"/>
          <p:cNvSpPr>
            <a:spLocks noGrp="1"/>
          </p:cNvSpPr>
          <p:nvPr>
            <p:ph type="dt" sz="half" idx="10"/>
          </p:nvPr>
        </p:nvSpPr>
        <p:spPr/>
        <p:txBody>
          <a:bodyPr/>
          <a:lstStyle/>
          <a:p>
            <a:fld id="{B4C71EC6-210F-42DE-9C53-41977AD35B3D}" type="datetimeFigureOut">
              <a:rPr lang="ru-RU" smtClean="0"/>
              <a:t>23.04.2024</a:t>
            </a:fld>
            <a:endParaRPr lang="ru-RU"/>
          </a:p>
        </p:txBody>
      </p:sp>
      <p:sp>
        <p:nvSpPr>
          <p:cNvPr id="8" name="Прямая соединительная линия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Овал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Овал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Номер слайда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B19B0651-EE4F-4900-A07F-96A6BFA9D0F0}" type="slidenum">
              <a:rPr lang="ru-RU" smtClean="0"/>
              <a:t>‹#›</a:t>
            </a:fld>
            <a:endParaRPr lang="ru-RU"/>
          </a:p>
        </p:txBody>
      </p:sp>
      <p:sp>
        <p:nvSpPr>
          <p:cNvPr id="2" name="Заголовок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228600"/>
            <a:ext cx="8534400" cy="758952"/>
          </a:xfrm>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a:xfrm>
            <a:off x="5791200" y="6409944"/>
            <a:ext cx="3044952" cy="365760"/>
          </a:xfrm>
        </p:spPr>
        <p:txBody>
          <a:bodyPr/>
          <a:lstStyle/>
          <a:p>
            <a:fld id="{B4C71EC6-210F-42DE-9C53-41977AD35B3D}" type="datetimeFigureOut">
              <a:rPr lang="ru-RU" smtClean="0"/>
              <a:t>23.04.2024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
        <p:nvSpPr>
          <p:cNvPr id="8" name="Прямая соединительная линия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Объект 9"/>
          <p:cNvSpPr>
            <a:spLocks noGrp="1"/>
          </p:cNvSpPr>
          <p:nvPr>
            <p:ph sz="half" idx="1"/>
          </p:nvPr>
        </p:nvSpPr>
        <p:spPr>
          <a:xfrm>
            <a:off x="301752" y="1371600"/>
            <a:ext cx="4038600" cy="4681728"/>
          </a:xfrm>
        </p:spPr>
        <p:txBody>
          <a:bodyPr/>
          <a:lstStyle>
            <a:lvl1pPr>
              <a:defRPr sz="2500"/>
            </a:lvl1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Объект 11"/>
          <p:cNvSpPr>
            <a:spLocks noGrp="1"/>
          </p:cNvSpPr>
          <p:nvPr>
            <p:ph sz="half" idx="2"/>
          </p:nvPr>
        </p:nvSpPr>
        <p:spPr>
          <a:xfrm>
            <a:off x="4800600" y="1371600"/>
            <a:ext cx="4038600" cy="4681728"/>
          </a:xfrm>
        </p:spPr>
        <p:txBody>
          <a:bodyPr/>
          <a:lstStyle>
            <a:lvl1pPr>
              <a:defRPr sz="2500"/>
            </a:lvl1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1">
        <a:schemeClr val="bg2"/>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Прямоугольник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Прямоугольник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Прямоугольник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Прямоугольник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оугольник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Текст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7" name="Дата 6"/>
          <p:cNvSpPr>
            <a:spLocks noGrp="1"/>
          </p:cNvSpPr>
          <p:nvPr>
            <p:ph type="dt" sz="half" idx="10"/>
          </p:nvPr>
        </p:nvSpPr>
        <p:spPr/>
        <p:txBody>
          <a:bodyPr/>
          <a:lstStyle/>
          <a:p>
            <a:fld id="{B4C71EC6-210F-42DE-9C53-41977AD35B3D}" type="datetimeFigureOut">
              <a:rPr lang="ru-RU" smtClean="0"/>
              <a:t>23.04.2024</a:t>
            </a:fld>
            <a:endParaRPr lang="ru-RU"/>
          </a:p>
        </p:txBody>
      </p:sp>
      <p:sp>
        <p:nvSpPr>
          <p:cNvPr id="8" name="Нижний колонтитул 7"/>
          <p:cNvSpPr>
            <a:spLocks noGrp="1"/>
          </p:cNvSpPr>
          <p:nvPr>
            <p:ph type="ftr" sz="quarter" idx="11"/>
          </p:nvPr>
        </p:nvSpPr>
        <p:spPr>
          <a:xfrm>
            <a:off x="304800" y="6409944"/>
            <a:ext cx="3581400" cy="365760"/>
          </a:xfrm>
        </p:spPr>
        <p:txBody>
          <a:bodyPr/>
          <a:lstStyle/>
          <a:p>
            <a:endParaRPr lang="ru-RU"/>
          </a:p>
        </p:txBody>
      </p:sp>
      <p:sp>
        <p:nvSpPr>
          <p:cNvPr id="15" name="Прямая соединительная линия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Объект 23"/>
          <p:cNvSpPr>
            <a:spLocks noGrp="1"/>
          </p:cNvSpPr>
          <p:nvPr>
            <p:ph sz="quarter" idx="2"/>
          </p:nvPr>
        </p:nvSpPr>
        <p:spPr>
          <a:xfrm>
            <a:off x="301752" y="2471383"/>
            <a:ext cx="4041648" cy="3818404"/>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6" name="Объект 25"/>
          <p:cNvSpPr>
            <a:spLocks noGrp="1"/>
          </p:cNvSpPr>
          <p:nvPr>
            <p:ph sz="quarter" idx="4"/>
          </p:nvPr>
        </p:nvSpPr>
        <p:spPr>
          <a:xfrm>
            <a:off x="4800600" y="2471383"/>
            <a:ext cx="4038600" cy="382219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Овал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Овал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Номер слайда 8"/>
          <p:cNvSpPr>
            <a:spLocks noGrp="1"/>
          </p:cNvSpPr>
          <p:nvPr>
            <p:ph type="sldNum" sz="quarter" idx="12"/>
          </p:nvPr>
        </p:nvSpPr>
        <p:spPr>
          <a:xfrm>
            <a:off x="4343400" y="1042416"/>
            <a:ext cx="457200" cy="441325"/>
          </a:xfrm>
        </p:spPr>
        <p:txBody>
          <a:bodyPr/>
          <a:lstStyle>
            <a:lvl1pPr algn="ctr">
              <a:defRPr/>
            </a:lvl1pPr>
          </a:lstStyle>
          <a:p>
            <a:fld id="{B19B0651-EE4F-4900-A07F-96A6BFA9D0F0}" type="slidenum">
              <a:rPr lang="ru-RU" smtClean="0"/>
              <a:t>‹#›</a:t>
            </a:fld>
            <a:endParaRPr lang="ru-RU"/>
          </a:p>
        </p:txBody>
      </p:sp>
      <p:sp>
        <p:nvSpPr>
          <p:cNvPr id="23" name="Заголовок 22"/>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B4C71EC6-210F-42DE-9C53-41977AD35B3D}" type="datetimeFigureOut">
              <a:rPr lang="ru-RU" smtClean="0"/>
              <a:t>23.04.2024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a:xfrm>
            <a:off x="4343400" y="1036020"/>
            <a:ext cx="457200" cy="441325"/>
          </a:xfrm>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7" name="Прямоугольник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Прямоугольник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Прямоугольник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Прямоугольник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Прямоугольник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Прямоугольник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Дата 1"/>
          <p:cNvSpPr>
            <a:spLocks noGrp="1"/>
          </p:cNvSpPr>
          <p:nvPr>
            <p:ph type="dt" sz="half" idx="10"/>
          </p:nvPr>
        </p:nvSpPr>
        <p:spPr/>
        <p:txBody>
          <a:bodyPr/>
          <a:lstStyle/>
          <a:p>
            <a:fld id="{B4C71EC6-210F-42DE-9C53-41977AD35B3D}" type="datetimeFigureOut">
              <a:rPr lang="ru-RU" smtClean="0"/>
              <a:t>23.04.2024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a:xfrm>
            <a:off x="4267200" y="6324600"/>
            <a:ext cx="609600" cy="441324"/>
          </a:xfrm>
        </p:spPr>
        <p:txBody>
          <a:bodyPr/>
          <a:lstStyle>
            <a:lvl1pPr>
              <a:defRPr>
                <a:solidFill>
                  <a:srgbClr val="FFFFFF"/>
                </a:solidFill>
              </a:defRPr>
            </a:lvl1p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9" name="Прямоугольник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Прямоугольник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Прямоугольник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Прямоугольник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оугольник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Прямая соединительная линия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Объект 19"/>
          <p:cNvSpPr>
            <a:spLocks noGrp="1"/>
          </p:cNvSpPr>
          <p:nvPr>
            <p:ph sz="quarter" idx="1"/>
          </p:nvPr>
        </p:nvSpPr>
        <p:spPr>
          <a:xfrm>
            <a:off x="3124200" y="685800"/>
            <a:ext cx="5638800" cy="5410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Овал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Овал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Номер слайда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B19B0651-EE4F-4900-A07F-96A6BFA9D0F0}" type="slidenum">
              <a:rPr lang="ru-RU" smtClean="0"/>
              <a:t>‹#›</a:t>
            </a:fld>
            <a:endParaRPr lang="ru-RU"/>
          </a:p>
        </p:txBody>
      </p:sp>
      <p:sp>
        <p:nvSpPr>
          <p:cNvPr id="21" name="Прямоугольник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Дата 4"/>
          <p:cNvSpPr>
            <a:spLocks noGrp="1"/>
          </p:cNvSpPr>
          <p:nvPr>
            <p:ph type="dt" sz="half" idx="10"/>
          </p:nvPr>
        </p:nvSpPr>
        <p:spPr/>
        <p:txBody>
          <a:bodyPr/>
          <a:lstStyle/>
          <a:p>
            <a:fld id="{B4C71EC6-210F-42DE-9C53-41977AD35B3D}" type="datetimeFigureOut">
              <a:rPr lang="ru-RU" smtClean="0"/>
              <a:t>23.04.2024</a:t>
            </a:fld>
            <a:endParaRPr lang="ru-RU"/>
          </a:p>
        </p:txBody>
      </p:sp>
      <p:sp>
        <p:nvSpPr>
          <p:cNvPr id="6" name="Нижний колонтитул 5"/>
          <p:cNvSpPr>
            <a:spLocks noGrp="1"/>
          </p:cNvSpPr>
          <p:nvPr>
            <p:ph type="ftr" sz="quarter" idx="11"/>
          </p:nvPr>
        </p:nvSpPr>
        <p:spPr>
          <a:xfrm>
            <a:off x="301752" y="6410848"/>
            <a:ext cx="3383280" cy="365760"/>
          </a:xfrm>
        </p:spPr>
        <p:txBody>
          <a:bodyPr/>
          <a:lstStyle/>
          <a:p>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1" name="Прямая соединительная линия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Прямоугольник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Прямоугольник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Прямоугольник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Прямоугольник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Овал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Овал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Номер слайда 6"/>
          <p:cNvSpPr>
            <a:spLocks noGrp="1"/>
          </p:cNvSpPr>
          <p:nvPr>
            <p:ph type="sldNum" sz="quarter" idx="12"/>
          </p:nvPr>
        </p:nvSpPr>
        <p:spPr>
          <a:xfrm>
            <a:off x="1371600" y="312738"/>
            <a:ext cx="457200" cy="441325"/>
          </a:xfrm>
        </p:spPr>
        <p:txBody>
          <a:bodyPr/>
          <a:lstStyle/>
          <a:p>
            <a:fld id="{B19B0651-EE4F-4900-A07F-96A6BFA9D0F0}" type="slidenum">
              <a:rPr lang="ru-RU" smtClean="0"/>
              <a:t>‹#›</a:t>
            </a:fld>
            <a:endParaRPr lang="ru-RU"/>
          </a:p>
        </p:txBody>
      </p:sp>
      <p:sp>
        <p:nvSpPr>
          <p:cNvPr id="2" name="Заголовок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3000375" y="609600"/>
            <a:ext cx="5867400" cy="4267200"/>
          </a:xfrm>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22" name="Прямоугольник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Дата 4"/>
          <p:cNvSpPr>
            <a:spLocks noGrp="1"/>
          </p:cNvSpPr>
          <p:nvPr>
            <p:ph type="dt" sz="half" idx="10"/>
          </p:nvPr>
        </p:nvSpPr>
        <p:spPr>
          <a:xfrm>
            <a:off x="5788152" y="6404984"/>
            <a:ext cx="3044952" cy="365760"/>
          </a:xfrm>
        </p:spPr>
        <p:txBody>
          <a:bodyPr/>
          <a:lstStyle/>
          <a:p>
            <a:fld id="{B4C71EC6-210F-42DE-9C53-41977AD35B3D}" type="datetimeFigureOut">
              <a:rPr lang="ru-RU" smtClean="0"/>
              <a:t>23.04.2024</a:t>
            </a:fld>
            <a:endParaRPr lang="ru-RU"/>
          </a:p>
        </p:txBody>
      </p:sp>
      <p:sp>
        <p:nvSpPr>
          <p:cNvPr id="6" name="Нижний колонтитул 5"/>
          <p:cNvSpPr>
            <a:spLocks noGrp="1"/>
          </p:cNvSpPr>
          <p:nvPr>
            <p:ph type="ftr" sz="quarter" idx="11"/>
          </p:nvPr>
        </p:nvSpPr>
        <p:spPr>
          <a:xfrm>
            <a:off x="301752" y="6410848"/>
            <a:ext cx="3584448" cy="365760"/>
          </a:xfrm>
        </p:spPr>
        <p:txBody>
          <a:bodyPr/>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Прямоугольник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Прямоугольник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Дата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B4C71EC6-210F-42DE-9C53-41977AD35B3D}" type="datetimeFigureOut">
              <a:rPr lang="ru-RU" smtClean="0"/>
              <a:t>23.04.2024</a:t>
            </a:fld>
            <a:endParaRPr lang="ru-RU"/>
          </a:p>
        </p:txBody>
      </p:sp>
      <p:sp>
        <p:nvSpPr>
          <p:cNvPr id="3" name="Нижний колонтитул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ru-RU"/>
          </a:p>
        </p:txBody>
      </p:sp>
      <p:sp>
        <p:nvSpPr>
          <p:cNvPr id="8" name="Прямоугольник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Прямая соединительная линия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Овал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Овал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Номер слайда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B19B0651-EE4F-4900-A07F-96A6BFA9D0F0}" type="slidenum">
              <a:rPr lang="ru-RU" smtClean="0"/>
              <a:t>‹#›</a:t>
            </a:fld>
            <a:endParaRPr lang="ru-RU"/>
          </a:p>
        </p:txBody>
      </p:sp>
      <p:sp>
        <p:nvSpPr>
          <p:cNvPr id="22" name="Заголовок 21"/>
          <p:cNvSpPr>
            <a:spLocks noGrp="1"/>
          </p:cNvSpPr>
          <p:nvPr>
            <p:ph type="title"/>
          </p:nvPr>
        </p:nvSpPr>
        <p:spPr>
          <a:xfrm>
            <a:off x="301752" y="228600"/>
            <a:ext cx="8534400" cy="758952"/>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translate.google.com.kw/?hl=ru"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en-US" dirty="0" smtClean="0"/>
              <a:t>My University is My Alma Mater</a:t>
            </a:r>
            <a:endParaRPr lang="ru-RU" dirty="0"/>
          </a:p>
        </p:txBody>
      </p:sp>
      <p:pic>
        <p:nvPicPr>
          <p:cNvPr id="6" name="Picture 6" descr="https://museum.cfuv.ru/wp-content/uploads/2019/10/slider-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996952"/>
            <a:ext cx="8352928" cy="32053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68897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The First rector of the </a:t>
            </a:r>
            <a:r>
              <a:rPr lang="en-US" dirty="0" err="1" smtClean="0"/>
              <a:t>Tauride</a:t>
            </a:r>
            <a:r>
              <a:rPr lang="en-US" dirty="0" smtClean="0"/>
              <a:t> University</a:t>
            </a:r>
            <a:endParaRPr lang="ru-RU" dirty="0"/>
          </a:p>
        </p:txBody>
      </p:sp>
      <p:sp>
        <p:nvSpPr>
          <p:cNvPr id="3" name="Объект 2"/>
          <p:cNvSpPr>
            <a:spLocks noGrp="1"/>
          </p:cNvSpPr>
          <p:nvPr>
            <p:ph sz="quarter" idx="1"/>
          </p:nvPr>
        </p:nvSpPr>
        <p:spPr>
          <a:xfrm>
            <a:off x="149487" y="1916832"/>
            <a:ext cx="5566392" cy="4254224"/>
          </a:xfrm>
        </p:spPr>
        <p:txBody>
          <a:bodyPr/>
          <a:lstStyle/>
          <a:p>
            <a:r>
              <a:rPr lang="en-US" dirty="0" err="1"/>
              <a:t>Helwig</a:t>
            </a:r>
            <a:r>
              <a:rPr lang="en-US" dirty="0"/>
              <a:t>, Roman </a:t>
            </a:r>
            <a:r>
              <a:rPr lang="en-US" dirty="0" err="1" smtClean="0"/>
              <a:t>Ivanovich</a:t>
            </a:r>
            <a:r>
              <a:rPr lang="en-US" dirty="0" smtClean="0"/>
              <a:t> </a:t>
            </a:r>
            <a:r>
              <a:rPr lang="nb-NO" dirty="0" smtClean="0"/>
              <a:t>(</a:t>
            </a:r>
            <a:r>
              <a:rPr lang="nb-NO" dirty="0"/>
              <a:t>September 12, 1873, Lipetsk, Tambov province — September 19, 1920, Simferopol)</a:t>
            </a:r>
            <a:r>
              <a:rPr lang="en-US" dirty="0" smtClean="0"/>
              <a:t> </a:t>
            </a:r>
            <a:r>
              <a:rPr lang="en-US" dirty="0"/>
              <a:t>– </a:t>
            </a:r>
            <a:r>
              <a:rPr lang="en-US" dirty="0" err="1" smtClean="0"/>
              <a:t>russian</a:t>
            </a:r>
            <a:r>
              <a:rPr lang="en-US" dirty="0" smtClean="0"/>
              <a:t> </a:t>
            </a:r>
            <a:r>
              <a:rPr lang="en-US" dirty="0"/>
              <a:t>scientist (anatomist), </a:t>
            </a:r>
            <a:r>
              <a:rPr lang="en-US" dirty="0" smtClean="0"/>
              <a:t>Professor</a:t>
            </a:r>
            <a:r>
              <a:rPr lang="ru-RU" dirty="0" smtClean="0"/>
              <a:t>, </a:t>
            </a:r>
            <a:r>
              <a:rPr lang="en-US" dirty="0" smtClean="0"/>
              <a:t>the </a:t>
            </a:r>
            <a:r>
              <a:rPr lang="en-US" dirty="0"/>
              <a:t>first rector of the </a:t>
            </a:r>
            <a:r>
              <a:rPr lang="en-US" dirty="0" err="1"/>
              <a:t>Tauride</a:t>
            </a:r>
            <a:r>
              <a:rPr lang="en-US" dirty="0"/>
              <a:t> University.</a:t>
            </a:r>
            <a:endParaRPr lang="ru-RU" dirty="0"/>
          </a:p>
        </p:txBody>
      </p:sp>
      <p:pic>
        <p:nvPicPr>
          <p:cNvPr id="1026" name="Picture 2" descr="https://museum.cfuv.ru/wp-content/gallery/gallery-of-rectors_1802/rector_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128" y="1844824"/>
            <a:ext cx="3093286" cy="34324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37254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The second rector of the </a:t>
            </a:r>
            <a:r>
              <a:rPr lang="en-US" dirty="0" err="1" smtClean="0"/>
              <a:t>Tauride</a:t>
            </a:r>
            <a:r>
              <a:rPr lang="en-US" dirty="0" smtClean="0"/>
              <a:t> University</a:t>
            </a:r>
            <a:endParaRPr lang="ru-RU" dirty="0"/>
          </a:p>
        </p:txBody>
      </p:sp>
      <p:sp>
        <p:nvSpPr>
          <p:cNvPr id="3" name="Объект 2"/>
          <p:cNvSpPr>
            <a:spLocks noGrp="1"/>
          </p:cNvSpPr>
          <p:nvPr>
            <p:ph sz="quarter" idx="1"/>
          </p:nvPr>
        </p:nvSpPr>
        <p:spPr>
          <a:xfrm>
            <a:off x="301752" y="1700808"/>
            <a:ext cx="4126232" cy="4398240"/>
          </a:xfrm>
        </p:spPr>
        <p:txBody>
          <a:bodyPr/>
          <a:lstStyle/>
          <a:p>
            <a:r>
              <a:rPr lang="en-US" dirty="0"/>
              <a:t>The second rector of the University from 1920 to 1921 was an outstanding Soviet natural scientist, the founder of geochemistry and biogeochemistry, Academician V. I. </a:t>
            </a:r>
            <a:r>
              <a:rPr lang="en-US" dirty="0" err="1"/>
              <a:t>Vernadsky</a:t>
            </a:r>
            <a:r>
              <a:rPr lang="en-US" dirty="0"/>
              <a:t>.</a:t>
            </a:r>
            <a:endParaRPr lang="ru-RU" dirty="0"/>
          </a:p>
        </p:txBody>
      </p:sp>
      <p:pic>
        <p:nvPicPr>
          <p:cNvPr id="2050" name="Picture 2" descr="https://vimpel-v.com/uploads/posts/2023-02/1675358495_vernadskij.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5976" y="1988840"/>
            <a:ext cx="4496460" cy="34469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27031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sz="2500" b="1" dirty="0">
                <a:solidFill>
                  <a:srgbClr val="AE9638">
                    <a:shade val="75000"/>
                  </a:srgbClr>
                </a:solidFill>
              </a:rPr>
              <a:t>The history of the V. I. </a:t>
            </a:r>
            <a:r>
              <a:rPr lang="en-US" sz="2500" b="1" dirty="0" err="1">
                <a:solidFill>
                  <a:srgbClr val="AE9638">
                    <a:shade val="75000"/>
                  </a:srgbClr>
                </a:solidFill>
              </a:rPr>
              <a:t>Vernadsky</a:t>
            </a:r>
            <a:r>
              <a:rPr lang="en-US" sz="2500" b="1" dirty="0">
                <a:solidFill>
                  <a:srgbClr val="AE9638">
                    <a:shade val="75000"/>
                  </a:srgbClr>
                </a:solidFill>
              </a:rPr>
              <a:t> Crimean Federal </a:t>
            </a:r>
            <a:r>
              <a:rPr lang="en-US" sz="2800" b="1" dirty="0">
                <a:solidFill>
                  <a:srgbClr val="AE9638">
                    <a:shade val="75000"/>
                  </a:srgbClr>
                </a:solidFill>
              </a:rPr>
              <a:t>University</a:t>
            </a:r>
            <a:endParaRPr lang="ru-RU" dirty="0"/>
          </a:p>
        </p:txBody>
      </p:sp>
      <p:sp>
        <p:nvSpPr>
          <p:cNvPr id="3" name="Объект 2"/>
          <p:cNvSpPr>
            <a:spLocks noGrp="1"/>
          </p:cNvSpPr>
          <p:nvPr>
            <p:ph sz="quarter" idx="1"/>
          </p:nvPr>
        </p:nvSpPr>
        <p:spPr/>
        <p:txBody>
          <a:bodyPr>
            <a:normAutofit lnSpcReduction="10000"/>
          </a:bodyPr>
          <a:lstStyle/>
          <a:p>
            <a:r>
              <a:rPr lang="en-US" dirty="0"/>
              <a:t>Academician Vladimir </a:t>
            </a:r>
            <a:r>
              <a:rPr lang="en-US" dirty="0" err="1"/>
              <a:t>Vernadsky</a:t>
            </a:r>
            <a:r>
              <a:rPr lang="en-US" dirty="0"/>
              <a:t>, whose name is KFU, was a professor and the second rector of </a:t>
            </a:r>
            <a:r>
              <a:rPr lang="en-US" dirty="0" err="1"/>
              <a:t>Taurida</a:t>
            </a:r>
            <a:r>
              <a:rPr lang="en-US" dirty="0"/>
              <a:t> University (in 1920-21). The circle of interests of the outstanding Russian scientist, the founder of geochemistry and biogeochemistry, the first president of the Ukrainian Academy of Sciences, the author of the doctrine of the biosphere and </a:t>
            </a:r>
            <a:r>
              <a:rPr lang="en-US" dirty="0" err="1"/>
              <a:t>noosphere</a:t>
            </a:r>
            <a:r>
              <a:rPr lang="en-US" dirty="0"/>
              <a:t> included geology, soil science, crystallography, mineralogy, geochemistry, </a:t>
            </a:r>
            <a:r>
              <a:rPr lang="en-US" dirty="0" err="1"/>
              <a:t>radiogeology</a:t>
            </a:r>
            <a:r>
              <a:rPr lang="en-US" dirty="0"/>
              <a:t>, biology, paleontology, biogeochemistry, </a:t>
            </a:r>
            <a:r>
              <a:rPr lang="en-US" dirty="0" err="1"/>
              <a:t>meteoritics</a:t>
            </a:r>
            <a:r>
              <a:rPr lang="en-US" dirty="0"/>
              <a:t>, and philosophy with history.</a:t>
            </a:r>
            <a:endParaRPr lang="ru-RU" dirty="0"/>
          </a:p>
        </p:txBody>
      </p:sp>
    </p:spTree>
    <p:extLst>
      <p:ext uri="{BB962C8B-B14F-4D97-AF65-F5344CB8AC3E}">
        <p14:creationId xmlns:p14="http://schemas.microsoft.com/office/powerpoint/2010/main" val="31846439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sz="2500" b="1" dirty="0">
                <a:solidFill>
                  <a:srgbClr val="AE9638">
                    <a:shade val="75000"/>
                  </a:srgbClr>
                </a:solidFill>
              </a:rPr>
              <a:t>The history of the V. I. </a:t>
            </a:r>
            <a:r>
              <a:rPr lang="en-US" sz="2500" b="1" dirty="0" err="1">
                <a:solidFill>
                  <a:srgbClr val="AE9638">
                    <a:shade val="75000"/>
                  </a:srgbClr>
                </a:solidFill>
              </a:rPr>
              <a:t>Vernadsky</a:t>
            </a:r>
            <a:r>
              <a:rPr lang="en-US" sz="2500" b="1" dirty="0">
                <a:solidFill>
                  <a:srgbClr val="AE9638">
                    <a:shade val="75000"/>
                  </a:srgbClr>
                </a:solidFill>
              </a:rPr>
              <a:t> Crimean Federal </a:t>
            </a:r>
            <a:r>
              <a:rPr lang="en-US" sz="2800" b="1" dirty="0">
                <a:solidFill>
                  <a:srgbClr val="AE9638">
                    <a:shade val="75000"/>
                  </a:srgbClr>
                </a:solidFill>
              </a:rPr>
              <a:t>University</a:t>
            </a:r>
            <a:endParaRPr lang="ru-RU" dirty="0"/>
          </a:p>
        </p:txBody>
      </p:sp>
      <p:sp>
        <p:nvSpPr>
          <p:cNvPr id="3" name="Объект 2"/>
          <p:cNvSpPr>
            <a:spLocks noGrp="1"/>
          </p:cNvSpPr>
          <p:nvPr>
            <p:ph sz="quarter" idx="1"/>
          </p:nvPr>
        </p:nvSpPr>
        <p:spPr>
          <a:xfrm>
            <a:off x="3995936" y="1720430"/>
            <a:ext cx="4990328" cy="4542256"/>
          </a:xfrm>
        </p:spPr>
        <p:txBody>
          <a:bodyPr>
            <a:normAutofit fontScale="92500" lnSpcReduction="20000"/>
          </a:bodyPr>
          <a:lstStyle/>
          <a:p>
            <a:r>
              <a:rPr lang="en-US" dirty="0"/>
              <a:t>The years of the university's existence (1918 – 1925) are at the same time the Crimean years of life and activity of a whole galaxy of outstanding scientists. Many of the university professors are now the pride of Russian science: academicians V. I. </a:t>
            </a:r>
            <a:r>
              <a:rPr lang="en-US" dirty="0" err="1"/>
              <a:t>Vernadsky</a:t>
            </a:r>
            <a:r>
              <a:rPr lang="en-US" dirty="0"/>
              <a:t>, V. A. </a:t>
            </a:r>
            <a:r>
              <a:rPr lang="en-US" dirty="0" err="1"/>
              <a:t>Obruchev</a:t>
            </a:r>
            <a:r>
              <a:rPr lang="en-US" dirty="0"/>
              <a:t>, A. A. </a:t>
            </a:r>
            <a:r>
              <a:rPr lang="en-US" dirty="0" err="1"/>
              <a:t>Baykov</a:t>
            </a:r>
            <a:r>
              <a:rPr lang="en-US" dirty="0"/>
              <a:t>, V. I. </a:t>
            </a:r>
            <a:r>
              <a:rPr lang="en-US" dirty="0" err="1"/>
              <a:t>Palladin</a:t>
            </a:r>
            <a:r>
              <a:rPr lang="en-US" dirty="0"/>
              <a:t>, A.V. </a:t>
            </a:r>
            <a:r>
              <a:rPr lang="en-US" dirty="0" err="1"/>
              <a:t>Palladin</a:t>
            </a:r>
            <a:r>
              <a:rPr lang="en-US" dirty="0"/>
              <a:t>, P. P. </a:t>
            </a:r>
            <a:r>
              <a:rPr lang="en-US" dirty="0" err="1"/>
              <a:t>Sushkin</a:t>
            </a:r>
            <a:r>
              <a:rPr lang="en-US" dirty="0"/>
              <a:t>, V. I. Smirnov, N. M. </a:t>
            </a:r>
            <a:r>
              <a:rPr lang="en-US" dirty="0" err="1"/>
              <a:t>Krylov</a:t>
            </a:r>
            <a:r>
              <a:rPr lang="en-US" dirty="0"/>
              <a:t>, A. F. </a:t>
            </a:r>
            <a:r>
              <a:rPr lang="en-US" dirty="0" err="1"/>
              <a:t>Ioffe</a:t>
            </a:r>
            <a:r>
              <a:rPr lang="en-US" dirty="0"/>
              <a:t>, I. E. Tamm, B. D. </a:t>
            </a:r>
            <a:r>
              <a:rPr lang="en-US" dirty="0" err="1"/>
              <a:t>Grekov</a:t>
            </a:r>
            <a:r>
              <a:rPr lang="en-US" dirty="0"/>
              <a:t>, E. P. </a:t>
            </a:r>
            <a:r>
              <a:rPr lang="en-US" dirty="0" err="1"/>
              <a:t>Pavlovsky</a:t>
            </a:r>
            <a:r>
              <a:rPr lang="en-US" dirty="0"/>
              <a:t>.</a:t>
            </a:r>
            <a:endParaRPr lang="ru-RU" dirty="0"/>
          </a:p>
        </p:txBody>
      </p:sp>
      <p:pic>
        <p:nvPicPr>
          <p:cNvPr id="3074" name="Picture 2" descr="Состав Таврического Университет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132855"/>
            <a:ext cx="3708093" cy="3093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42328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sz="2500" b="1" dirty="0">
                <a:solidFill>
                  <a:srgbClr val="AE9638">
                    <a:shade val="75000"/>
                  </a:srgbClr>
                </a:solidFill>
              </a:rPr>
              <a:t>The history of the V. I. </a:t>
            </a:r>
            <a:r>
              <a:rPr lang="en-US" sz="2500" b="1" dirty="0" err="1">
                <a:solidFill>
                  <a:srgbClr val="AE9638">
                    <a:shade val="75000"/>
                  </a:srgbClr>
                </a:solidFill>
              </a:rPr>
              <a:t>Vernadsky</a:t>
            </a:r>
            <a:r>
              <a:rPr lang="en-US" sz="2500" b="1" dirty="0">
                <a:solidFill>
                  <a:srgbClr val="AE9638">
                    <a:shade val="75000"/>
                  </a:srgbClr>
                </a:solidFill>
              </a:rPr>
              <a:t> Crimean Federal </a:t>
            </a:r>
            <a:r>
              <a:rPr lang="en-US" sz="2800" b="1" dirty="0">
                <a:solidFill>
                  <a:srgbClr val="AE9638">
                    <a:shade val="75000"/>
                  </a:srgbClr>
                </a:solidFill>
              </a:rPr>
              <a:t>University</a:t>
            </a:r>
            <a:endParaRPr lang="ru-RU" dirty="0"/>
          </a:p>
        </p:txBody>
      </p:sp>
      <p:sp>
        <p:nvSpPr>
          <p:cNvPr id="3" name="Объект 2"/>
          <p:cNvSpPr>
            <a:spLocks noGrp="1"/>
          </p:cNvSpPr>
          <p:nvPr>
            <p:ph sz="quarter" idx="1"/>
          </p:nvPr>
        </p:nvSpPr>
        <p:spPr/>
        <p:txBody>
          <a:bodyPr/>
          <a:lstStyle/>
          <a:p>
            <a:r>
              <a:rPr lang="en-US" dirty="0"/>
              <a:t>Intentions to create a new federal university were expressed on March 31, 2014 by Prime Minister Dmitry Medvedev at a government meeting in Simferopol. On April 10, in an interview with the </a:t>
            </a:r>
            <a:r>
              <a:rPr lang="en-US" dirty="0" err="1"/>
              <a:t>Izvestia</a:t>
            </a:r>
            <a:r>
              <a:rPr lang="en-US" dirty="0"/>
              <a:t> newspaper, the Minister of Education and Science of Russia, D. V. </a:t>
            </a:r>
            <a:r>
              <a:rPr lang="en-US" dirty="0" err="1"/>
              <a:t>Livanov</a:t>
            </a:r>
            <a:r>
              <a:rPr lang="en-US" dirty="0"/>
              <a:t>, announced that a federal university would be established "on the basis of the </a:t>
            </a:r>
            <a:r>
              <a:rPr lang="en-US" dirty="0" err="1"/>
              <a:t>Tauride</a:t>
            </a:r>
            <a:r>
              <a:rPr lang="en-US" dirty="0"/>
              <a:t> </a:t>
            </a:r>
            <a:r>
              <a:rPr lang="en-US" dirty="0" err="1"/>
              <a:t>Vernadsky</a:t>
            </a:r>
            <a:r>
              <a:rPr lang="en-US" dirty="0"/>
              <a:t> University."</a:t>
            </a:r>
            <a:endParaRPr lang="ru-RU" dirty="0"/>
          </a:p>
        </p:txBody>
      </p:sp>
      <p:pic>
        <p:nvPicPr>
          <p:cNvPr id="4" name="Picture 2" descr="https://wowprofi.ru/src/Frontend/Files/MediaLibrary/13/krimskiy-feder-unive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49821" y="4509120"/>
            <a:ext cx="1816510" cy="17958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63145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sz="2500" b="1" dirty="0">
                <a:solidFill>
                  <a:srgbClr val="AE9638">
                    <a:shade val="75000"/>
                  </a:srgbClr>
                </a:solidFill>
              </a:rPr>
              <a:t>The history of the V. I. </a:t>
            </a:r>
            <a:r>
              <a:rPr lang="en-US" sz="2500" b="1" dirty="0" err="1">
                <a:solidFill>
                  <a:srgbClr val="AE9638">
                    <a:shade val="75000"/>
                  </a:srgbClr>
                </a:solidFill>
              </a:rPr>
              <a:t>Vernadsky</a:t>
            </a:r>
            <a:r>
              <a:rPr lang="en-US" sz="2500" b="1" dirty="0">
                <a:solidFill>
                  <a:srgbClr val="AE9638">
                    <a:shade val="75000"/>
                  </a:srgbClr>
                </a:solidFill>
              </a:rPr>
              <a:t> Crimean Federal </a:t>
            </a:r>
            <a:r>
              <a:rPr lang="en-US" sz="2800" b="1" dirty="0">
                <a:solidFill>
                  <a:srgbClr val="AE9638">
                    <a:shade val="75000"/>
                  </a:srgbClr>
                </a:solidFill>
              </a:rPr>
              <a:t>University</a:t>
            </a:r>
            <a:endParaRPr lang="ru-RU" dirty="0"/>
          </a:p>
        </p:txBody>
      </p:sp>
      <p:sp>
        <p:nvSpPr>
          <p:cNvPr id="3" name="Объект 2"/>
          <p:cNvSpPr>
            <a:spLocks noGrp="1"/>
          </p:cNvSpPr>
          <p:nvPr>
            <p:ph sz="quarter" idx="1"/>
          </p:nvPr>
        </p:nvSpPr>
        <p:spPr>
          <a:xfrm>
            <a:off x="301752" y="1628800"/>
            <a:ext cx="4558280" cy="4470248"/>
          </a:xfrm>
        </p:spPr>
        <p:txBody>
          <a:bodyPr/>
          <a:lstStyle/>
          <a:p>
            <a:r>
              <a:rPr lang="en-US" dirty="0"/>
              <a:t>On August 4, 2014, by decree of the Chairman of the Government of the Russian Federation D.A. Medvedev, the </a:t>
            </a:r>
            <a:r>
              <a:rPr lang="en-US" dirty="0" err="1"/>
              <a:t>Vernadsky</a:t>
            </a:r>
            <a:r>
              <a:rPr lang="en-US" dirty="0"/>
              <a:t> Crimean Federal University was established.</a:t>
            </a:r>
            <a:endParaRPr lang="ru-RU" dirty="0"/>
          </a:p>
        </p:txBody>
      </p:sp>
      <p:pic>
        <p:nvPicPr>
          <p:cNvPr id="4098" name="Picture 2" descr="https://cdnn1.ukraina.ru/img/102820/84/1028208439_0:0:2732:2048_1600x0_80_0_0_6573e066563a3878b53c70e2e48c8d1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16016" y="1865750"/>
            <a:ext cx="4083856" cy="30603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54570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489744" y="1700807"/>
            <a:ext cx="8128000" cy="4398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86539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6571" y="339349"/>
            <a:ext cx="8534400" cy="758952"/>
          </a:xfrm>
        </p:spPr>
        <p:txBody>
          <a:bodyPr>
            <a:noAutofit/>
          </a:bodyPr>
          <a:lstStyle/>
          <a:p>
            <a:r>
              <a:rPr lang="en-US" sz="2800" b="1" dirty="0"/>
              <a:t>The history of the V. I. </a:t>
            </a:r>
            <a:r>
              <a:rPr lang="en-US" sz="2800" b="1" dirty="0" err="1"/>
              <a:t>Vernadsky</a:t>
            </a:r>
            <a:r>
              <a:rPr lang="en-US" sz="2800" b="1" dirty="0"/>
              <a:t> Crimean Federal University</a:t>
            </a:r>
            <a:endParaRPr lang="ru-RU" sz="2800" b="1" dirty="0"/>
          </a:p>
        </p:txBody>
      </p:sp>
      <p:sp>
        <p:nvSpPr>
          <p:cNvPr id="3" name="Объект 2"/>
          <p:cNvSpPr>
            <a:spLocks noGrp="1"/>
          </p:cNvSpPr>
          <p:nvPr>
            <p:ph sz="quarter" idx="1"/>
          </p:nvPr>
        </p:nvSpPr>
        <p:spPr/>
        <p:txBody>
          <a:bodyPr/>
          <a:lstStyle/>
          <a:p>
            <a:r>
              <a:rPr lang="en-US" b="1" dirty="0"/>
              <a:t>V. I. </a:t>
            </a:r>
            <a:r>
              <a:rPr lang="en-US" b="1" dirty="0" err="1"/>
              <a:t>Vernadsky</a:t>
            </a:r>
            <a:r>
              <a:rPr lang="en-US" b="1" dirty="0"/>
              <a:t> Crimean Federal University is located in Simferopol, is the largest higher education institution in the Republic of Crimea, and is one of the ten federal universities of the Russian Federation.</a:t>
            </a:r>
          </a:p>
          <a:p>
            <a:pPr marL="0" indent="0">
              <a:buNone/>
            </a:pPr>
            <a:r>
              <a:rPr lang="en-US" dirty="0">
                <a:hlinkClick r:id="rId2"/>
              </a:rPr>
              <a:t/>
            </a:r>
            <a:br>
              <a:rPr lang="en-US" dirty="0">
                <a:hlinkClick r:id="rId2"/>
              </a:rPr>
            </a:br>
            <a:endParaRPr lang="ru-RU" dirty="0"/>
          </a:p>
        </p:txBody>
      </p:sp>
      <p:pic>
        <p:nvPicPr>
          <p:cNvPr id="8194" name="Picture 2" descr="https://u-f.ru/sites/default/files/kfu_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3788905"/>
            <a:ext cx="8064896" cy="25614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07580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228600"/>
            <a:ext cx="8534400" cy="896144"/>
          </a:xfrm>
        </p:spPr>
        <p:txBody>
          <a:bodyPr>
            <a:normAutofit fontScale="90000"/>
          </a:bodyPr>
          <a:lstStyle/>
          <a:p>
            <a:r>
              <a:rPr lang="en-US" sz="2500" b="1" dirty="0">
                <a:solidFill>
                  <a:srgbClr val="AE9638">
                    <a:shade val="75000"/>
                  </a:srgbClr>
                </a:solidFill>
              </a:rPr>
              <a:t>The history of the V. I. </a:t>
            </a:r>
            <a:r>
              <a:rPr lang="en-US" sz="2500" b="1" dirty="0" err="1">
                <a:solidFill>
                  <a:srgbClr val="AE9638">
                    <a:shade val="75000"/>
                  </a:srgbClr>
                </a:solidFill>
              </a:rPr>
              <a:t>Vernadsky</a:t>
            </a:r>
            <a:r>
              <a:rPr lang="en-US" sz="2500" b="1" dirty="0">
                <a:solidFill>
                  <a:srgbClr val="AE9638">
                    <a:shade val="75000"/>
                  </a:srgbClr>
                </a:solidFill>
              </a:rPr>
              <a:t> Crimean Federal </a:t>
            </a:r>
            <a:r>
              <a:rPr lang="en-US" sz="2800" b="1" dirty="0">
                <a:solidFill>
                  <a:srgbClr val="AE9638">
                    <a:shade val="75000"/>
                  </a:srgbClr>
                </a:solidFill>
              </a:rPr>
              <a:t>University</a:t>
            </a:r>
            <a:endParaRPr lang="ru-RU" sz="3100" dirty="0"/>
          </a:p>
        </p:txBody>
      </p:sp>
      <p:sp>
        <p:nvSpPr>
          <p:cNvPr id="3" name="Объект 2"/>
          <p:cNvSpPr>
            <a:spLocks noGrp="1"/>
          </p:cNvSpPr>
          <p:nvPr>
            <p:ph sz="quarter" idx="1"/>
          </p:nvPr>
        </p:nvSpPr>
        <p:spPr/>
        <p:txBody>
          <a:bodyPr/>
          <a:lstStyle/>
          <a:p>
            <a:r>
              <a:rPr lang="en-US" dirty="0"/>
              <a:t>V.I. </a:t>
            </a:r>
            <a:r>
              <a:rPr lang="en-US" dirty="0" err="1"/>
              <a:t>Vernadsky</a:t>
            </a:r>
            <a:r>
              <a:rPr lang="en-US" dirty="0"/>
              <a:t> Crimean Federal University (KFU) is the successor of the first higher educational institution in Crimea – </a:t>
            </a:r>
            <a:r>
              <a:rPr lang="en-US" dirty="0" err="1"/>
              <a:t>Taurida</a:t>
            </a:r>
            <a:r>
              <a:rPr lang="en-US" dirty="0"/>
              <a:t> University, established in 1918 on the initiative of Solomon </a:t>
            </a:r>
            <a:r>
              <a:rPr lang="en-US" dirty="0" err="1"/>
              <a:t>Samoilovich</a:t>
            </a:r>
            <a:r>
              <a:rPr lang="en-US" dirty="0"/>
              <a:t> of Crimea.</a:t>
            </a:r>
            <a:endParaRPr lang="ru-RU" dirty="0"/>
          </a:p>
        </p:txBody>
      </p:sp>
      <p:pic>
        <p:nvPicPr>
          <p:cNvPr id="4" name="Picture 2" descr="https://wowprofi.ru/src/Frontend/Files/MediaLibrary/13/krimskiy-feder-unive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04048" y="3501008"/>
            <a:ext cx="2909340" cy="28762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86117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3582" y="332656"/>
            <a:ext cx="8534400" cy="758952"/>
          </a:xfrm>
        </p:spPr>
        <p:txBody>
          <a:bodyPr>
            <a:normAutofit fontScale="90000"/>
          </a:bodyPr>
          <a:lstStyle/>
          <a:p>
            <a:r>
              <a:rPr lang="en-US" sz="2500" b="1" dirty="0">
                <a:solidFill>
                  <a:srgbClr val="AE9638">
                    <a:shade val="75000"/>
                  </a:srgbClr>
                </a:solidFill>
              </a:rPr>
              <a:t>The history of the V. I. </a:t>
            </a:r>
            <a:r>
              <a:rPr lang="en-US" sz="2500" b="1" dirty="0" err="1">
                <a:solidFill>
                  <a:srgbClr val="AE9638">
                    <a:shade val="75000"/>
                  </a:srgbClr>
                </a:solidFill>
              </a:rPr>
              <a:t>Vernadsky</a:t>
            </a:r>
            <a:r>
              <a:rPr lang="en-US" sz="2500" b="1" dirty="0">
                <a:solidFill>
                  <a:srgbClr val="AE9638">
                    <a:shade val="75000"/>
                  </a:srgbClr>
                </a:solidFill>
              </a:rPr>
              <a:t> Crimean Federal </a:t>
            </a:r>
            <a:r>
              <a:rPr lang="en-US" sz="2800" b="1" dirty="0">
                <a:solidFill>
                  <a:srgbClr val="AE9638">
                    <a:shade val="75000"/>
                  </a:srgbClr>
                </a:solidFill>
              </a:rPr>
              <a:t>University</a:t>
            </a:r>
            <a:endParaRPr lang="ru-RU" sz="3100" dirty="0"/>
          </a:p>
        </p:txBody>
      </p:sp>
      <p:sp>
        <p:nvSpPr>
          <p:cNvPr id="3" name="Объект 2"/>
          <p:cNvSpPr>
            <a:spLocks noGrp="1"/>
          </p:cNvSpPr>
          <p:nvPr>
            <p:ph sz="quarter" idx="1"/>
          </p:nvPr>
        </p:nvSpPr>
        <p:spPr>
          <a:xfrm>
            <a:off x="4211960" y="1556792"/>
            <a:ext cx="4593712" cy="4542256"/>
          </a:xfrm>
        </p:spPr>
        <p:txBody>
          <a:bodyPr>
            <a:normAutofit fontScale="77500" lnSpcReduction="20000"/>
          </a:bodyPr>
          <a:lstStyle/>
          <a:p>
            <a:pPr marL="0" indent="0">
              <a:buNone/>
            </a:pPr>
            <a:r>
              <a:rPr lang="en-US" dirty="0" smtClean="0"/>
              <a:t>I</a:t>
            </a:r>
            <a:r>
              <a:rPr lang="en-US" dirty="0"/>
              <a:t>n May 1918, lectures began at the Physics and Mathematics and Medical faculties located in Yalta. Since the autumn of 1918, all five faculties of the University – historical and philological, physical and mathematical, legal, medical and agronomic – have been concentrated in Simferopol. They were housed in the former buildings of the military hospital (</a:t>
            </a:r>
            <a:r>
              <a:rPr lang="en-US" dirty="0" err="1"/>
              <a:t>Studencheskaya</a:t>
            </a:r>
            <a:r>
              <a:rPr lang="en-US" dirty="0"/>
              <a:t> str., 10 and 12), the women's diocesan college (Lenin Boulevard, 5/7), the theological seminary (</a:t>
            </a:r>
            <a:r>
              <a:rPr lang="en-US" dirty="0" err="1"/>
              <a:t>Geroyev</a:t>
            </a:r>
            <a:r>
              <a:rPr lang="en-US" dirty="0"/>
              <a:t> </a:t>
            </a:r>
            <a:r>
              <a:rPr lang="en-US" dirty="0" err="1"/>
              <a:t>Ajimushkaya</a:t>
            </a:r>
            <a:r>
              <a:rPr lang="en-US" dirty="0"/>
              <a:t> Lane, 9), in a number of private houses.</a:t>
            </a:r>
            <a:endParaRPr lang="ru-RU"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582" y="1700808"/>
            <a:ext cx="3888432" cy="3672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357388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228600"/>
            <a:ext cx="8534400" cy="827314"/>
          </a:xfrm>
        </p:spPr>
        <p:txBody>
          <a:bodyPr>
            <a:normAutofit fontScale="90000"/>
          </a:bodyPr>
          <a:lstStyle/>
          <a:p>
            <a:r>
              <a:rPr lang="en-US" sz="2500" b="1" dirty="0">
                <a:solidFill>
                  <a:srgbClr val="AE9638">
                    <a:shade val="75000"/>
                  </a:srgbClr>
                </a:solidFill>
              </a:rPr>
              <a:t>The history of the V. I. </a:t>
            </a:r>
            <a:r>
              <a:rPr lang="en-US" sz="2500" b="1" dirty="0" err="1">
                <a:solidFill>
                  <a:srgbClr val="AE9638">
                    <a:shade val="75000"/>
                  </a:srgbClr>
                </a:solidFill>
              </a:rPr>
              <a:t>Vernadsky</a:t>
            </a:r>
            <a:r>
              <a:rPr lang="en-US" sz="2500" b="1" dirty="0">
                <a:solidFill>
                  <a:srgbClr val="AE9638">
                    <a:shade val="75000"/>
                  </a:srgbClr>
                </a:solidFill>
              </a:rPr>
              <a:t> Crimean Federal </a:t>
            </a:r>
            <a:r>
              <a:rPr lang="en-US" sz="2800" b="1" dirty="0">
                <a:solidFill>
                  <a:srgbClr val="AE9638">
                    <a:shade val="75000"/>
                  </a:srgbClr>
                </a:solidFill>
              </a:rPr>
              <a:t>University</a:t>
            </a:r>
            <a:endParaRPr lang="ru-RU" sz="3100" dirty="0"/>
          </a:p>
        </p:txBody>
      </p:sp>
      <p:sp>
        <p:nvSpPr>
          <p:cNvPr id="3" name="Объект 2"/>
          <p:cNvSpPr>
            <a:spLocks noGrp="1"/>
          </p:cNvSpPr>
          <p:nvPr>
            <p:ph sz="quarter" idx="1"/>
          </p:nvPr>
        </p:nvSpPr>
        <p:spPr>
          <a:xfrm>
            <a:off x="301752" y="1700808"/>
            <a:ext cx="5782416" cy="4398240"/>
          </a:xfrm>
        </p:spPr>
        <p:txBody>
          <a:bodyPr/>
          <a:lstStyle/>
          <a:p>
            <a:r>
              <a:rPr lang="en-US" dirty="0"/>
              <a:t>Scientists of Kiev University stood at the origins of the creation of the </a:t>
            </a:r>
            <a:r>
              <a:rPr lang="en-US" dirty="0" err="1"/>
              <a:t>Tauride</a:t>
            </a:r>
            <a:r>
              <a:rPr lang="en-US" dirty="0"/>
              <a:t> University, who elected its first Council, headed by the rector, a prominent figure in medical science, Professor R. I. </a:t>
            </a:r>
            <a:r>
              <a:rPr lang="en-US" dirty="0" err="1"/>
              <a:t>Helwig</a:t>
            </a:r>
            <a:r>
              <a:rPr lang="en-US" dirty="0"/>
              <a:t>. On October 13, 1920, after </a:t>
            </a:r>
            <a:r>
              <a:rPr lang="en-US" dirty="0" err="1"/>
              <a:t>Helwig's</a:t>
            </a:r>
            <a:r>
              <a:rPr lang="en-US" dirty="0"/>
              <a:t> death, Academician V. I. </a:t>
            </a:r>
            <a:r>
              <a:rPr lang="en-US" dirty="0" err="1"/>
              <a:t>Vernadsky</a:t>
            </a:r>
            <a:r>
              <a:rPr lang="en-US" dirty="0"/>
              <a:t> was elected rector.</a:t>
            </a:r>
            <a:endParaRPr lang="ru-RU" dirty="0"/>
          </a:p>
        </p:txBody>
      </p:sp>
      <p:pic>
        <p:nvPicPr>
          <p:cNvPr id="10244" name="Picture 4" descr="https://iknigi.net/books_files/online_html/106251/i_08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30718" y="1700808"/>
            <a:ext cx="2904475" cy="4248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25736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sz="2500" b="1" dirty="0">
                <a:solidFill>
                  <a:srgbClr val="AE9638">
                    <a:shade val="75000"/>
                  </a:srgbClr>
                </a:solidFill>
              </a:rPr>
              <a:t>The history of the V. I. </a:t>
            </a:r>
            <a:r>
              <a:rPr lang="en-US" sz="2500" b="1" dirty="0" err="1">
                <a:solidFill>
                  <a:srgbClr val="AE9638">
                    <a:shade val="75000"/>
                  </a:srgbClr>
                </a:solidFill>
              </a:rPr>
              <a:t>Vernadsky</a:t>
            </a:r>
            <a:r>
              <a:rPr lang="en-US" sz="2500" b="1" dirty="0">
                <a:solidFill>
                  <a:srgbClr val="AE9638">
                    <a:shade val="75000"/>
                  </a:srgbClr>
                </a:solidFill>
              </a:rPr>
              <a:t> Crimean Federal </a:t>
            </a:r>
            <a:r>
              <a:rPr lang="en-US" sz="2800" b="1" dirty="0">
                <a:solidFill>
                  <a:srgbClr val="AE9638">
                    <a:shade val="75000"/>
                  </a:srgbClr>
                </a:solidFill>
              </a:rPr>
              <a:t>University</a:t>
            </a:r>
            <a:endParaRPr lang="ru-RU" dirty="0"/>
          </a:p>
        </p:txBody>
      </p:sp>
      <p:sp>
        <p:nvSpPr>
          <p:cNvPr id="3" name="Объект 2"/>
          <p:cNvSpPr>
            <a:spLocks noGrp="1"/>
          </p:cNvSpPr>
          <p:nvPr>
            <p:ph sz="quarter" idx="1"/>
          </p:nvPr>
        </p:nvSpPr>
        <p:spPr>
          <a:xfrm>
            <a:off x="301752" y="1527048"/>
            <a:ext cx="8503920" cy="2413887"/>
          </a:xfrm>
        </p:spPr>
        <p:txBody>
          <a:bodyPr>
            <a:normAutofit lnSpcReduction="10000"/>
          </a:bodyPr>
          <a:lstStyle/>
          <a:p>
            <a:r>
              <a:rPr lang="en-US" dirty="0"/>
              <a:t>During the reign of the White Guards and foreign interventionists, the university was in extremely difficult conditions. His teachers, in order to survive, took on any job: sawed firewood, sewed boots, etc. Over 20 professors and teachers were homeless, many students systematically starved.</a:t>
            </a:r>
            <a:endParaRPr lang="ru-RU" dirty="0"/>
          </a:p>
        </p:txBody>
      </p:sp>
      <p:pic>
        <p:nvPicPr>
          <p:cNvPr id="12292" name="Picture 4" descr="https://avatars.dzeninfra.ru/get-zen_doc/1875160/pub_61f384e30cc0b51d67c6cbae_61f3851d892207756027856f/scale_120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27784" y="3933056"/>
            <a:ext cx="4104456" cy="22777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99586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sz="2500" b="1" dirty="0">
                <a:solidFill>
                  <a:srgbClr val="AE9638">
                    <a:shade val="75000"/>
                  </a:srgbClr>
                </a:solidFill>
              </a:rPr>
              <a:t>The history of the V. I. </a:t>
            </a:r>
            <a:r>
              <a:rPr lang="en-US" sz="2500" b="1" dirty="0" err="1">
                <a:solidFill>
                  <a:srgbClr val="AE9638">
                    <a:shade val="75000"/>
                  </a:srgbClr>
                </a:solidFill>
              </a:rPr>
              <a:t>Vernadsky</a:t>
            </a:r>
            <a:r>
              <a:rPr lang="en-US" sz="2500" b="1" dirty="0">
                <a:solidFill>
                  <a:srgbClr val="AE9638">
                    <a:shade val="75000"/>
                  </a:srgbClr>
                </a:solidFill>
              </a:rPr>
              <a:t> Crimean Federal </a:t>
            </a:r>
            <a:r>
              <a:rPr lang="en-US" sz="2800" b="1" dirty="0">
                <a:solidFill>
                  <a:srgbClr val="AE9638">
                    <a:shade val="75000"/>
                  </a:srgbClr>
                </a:solidFill>
              </a:rPr>
              <a:t>University</a:t>
            </a:r>
            <a:endParaRPr lang="ru-RU" dirty="0"/>
          </a:p>
        </p:txBody>
      </p:sp>
      <p:sp>
        <p:nvSpPr>
          <p:cNvPr id="3" name="Объект 2"/>
          <p:cNvSpPr>
            <a:spLocks noGrp="1"/>
          </p:cNvSpPr>
          <p:nvPr>
            <p:ph sz="quarter" idx="1"/>
          </p:nvPr>
        </p:nvSpPr>
        <p:spPr>
          <a:xfrm>
            <a:off x="301752" y="1772816"/>
            <a:ext cx="5710408" cy="4326232"/>
          </a:xfrm>
        </p:spPr>
        <p:txBody>
          <a:bodyPr/>
          <a:lstStyle/>
          <a:p>
            <a:r>
              <a:rPr lang="en-US" dirty="0"/>
              <a:t>After the final establishment of Soviet power, the university was reorganized. On February 1, 1921, it was renamed the Frunze Crimean University, and in the 20s and early 30s, three higher educational institutions were established on its basis – pedagogical, medical and agricultural institutes.</a:t>
            </a:r>
            <a:endParaRPr lang="ru-RU" dirty="0"/>
          </a:p>
        </p:txBody>
      </p:sp>
      <p:pic>
        <p:nvPicPr>
          <p:cNvPr id="4" name="Picture 2" descr="https://fs3.fotoload.ru/f/0418/1524861169/e2f5b23ec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28184" y="1707434"/>
            <a:ext cx="2492977" cy="3409838"/>
          </a:xfrm>
          <a:prstGeom prst="rect">
            <a:avLst/>
          </a:prstGeom>
          <a:noFill/>
          <a:extLst>
            <a:ext uri="{909E8E84-426E-40DD-AFC4-6F175D3DCCD1}">
              <a14:hiddenFill xmlns:a14="http://schemas.microsoft.com/office/drawing/2010/main">
                <a:solidFill>
                  <a:srgbClr val="FFFFFF"/>
                </a:solidFill>
              </a14:hiddenFill>
            </a:ext>
          </a:extLst>
        </p:spPr>
      </p:pic>
      <p:sp>
        <p:nvSpPr>
          <p:cNvPr id="5" name="Скругленный прямоугольник 4"/>
          <p:cNvSpPr/>
          <p:nvPr/>
        </p:nvSpPr>
        <p:spPr>
          <a:xfrm>
            <a:off x="6107230" y="5268338"/>
            <a:ext cx="2664296" cy="1076869"/>
          </a:xfrm>
          <a:prstGeom prst="round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Mikhail Vasilyevich Frunze (February 2, 1885 - October 31, 1925)</a:t>
            </a:r>
          </a:p>
        </p:txBody>
      </p:sp>
    </p:spTree>
    <p:extLst>
      <p:ext uri="{BB962C8B-B14F-4D97-AF65-F5344CB8AC3E}">
        <p14:creationId xmlns:p14="http://schemas.microsoft.com/office/powerpoint/2010/main" val="20775544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sz="2500" b="1" dirty="0">
                <a:solidFill>
                  <a:srgbClr val="AE9638">
                    <a:shade val="75000"/>
                  </a:srgbClr>
                </a:solidFill>
              </a:rPr>
              <a:t>The history of the V. I. </a:t>
            </a:r>
            <a:r>
              <a:rPr lang="en-US" sz="2500" b="1" dirty="0" err="1">
                <a:solidFill>
                  <a:srgbClr val="AE9638">
                    <a:shade val="75000"/>
                  </a:srgbClr>
                </a:solidFill>
              </a:rPr>
              <a:t>Vernadsky</a:t>
            </a:r>
            <a:r>
              <a:rPr lang="en-US" sz="2500" b="1" dirty="0">
                <a:solidFill>
                  <a:srgbClr val="AE9638">
                    <a:shade val="75000"/>
                  </a:srgbClr>
                </a:solidFill>
              </a:rPr>
              <a:t> Crimean Federal </a:t>
            </a:r>
            <a:r>
              <a:rPr lang="en-US" sz="2800" b="1" dirty="0">
                <a:solidFill>
                  <a:srgbClr val="AE9638">
                    <a:shade val="75000"/>
                  </a:srgbClr>
                </a:solidFill>
              </a:rPr>
              <a:t>University</a:t>
            </a:r>
            <a:endParaRPr lang="ru-RU" dirty="0"/>
          </a:p>
        </p:txBody>
      </p:sp>
      <p:sp>
        <p:nvSpPr>
          <p:cNvPr id="3" name="Объект 2"/>
          <p:cNvSpPr>
            <a:spLocks noGrp="1"/>
          </p:cNvSpPr>
          <p:nvPr>
            <p:ph sz="quarter" idx="1"/>
          </p:nvPr>
        </p:nvSpPr>
        <p:spPr>
          <a:xfrm>
            <a:off x="258209" y="1614134"/>
            <a:ext cx="8503920" cy="2390930"/>
          </a:xfrm>
        </p:spPr>
        <p:txBody>
          <a:bodyPr>
            <a:normAutofit fontScale="92500" lnSpcReduction="20000"/>
          </a:bodyPr>
          <a:lstStyle/>
          <a:p>
            <a:r>
              <a:rPr lang="en-US" dirty="0"/>
              <a:t>At various times, such remarkable scientists as Academician D. I. </a:t>
            </a:r>
            <a:r>
              <a:rPr lang="en-US" dirty="0" err="1"/>
              <a:t>Shcherbakov</a:t>
            </a:r>
            <a:r>
              <a:rPr lang="en-US" dirty="0"/>
              <a:t> (1922), academician I. V. </a:t>
            </a:r>
            <a:r>
              <a:rPr lang="en-US" dirty="0" err="1"/>
              <a:t>Kurchatov</a:t>
            </a:r>
            <a:r>
              <a:rPr lang="en-US" dirty="0"/>
              <a:t> and Academician of the Academy of Sciences of the Ukrainian SSR K. D. </a:t>
            </a:r>
            <a:r>
              <a:rPr lang="en-US" dirty="0" err="1"/>
              <a:t>Sinelnikov</a:t>
            </a:r>
            <a:r>
              <a:rPr lang="en-US" dirty="0"/>
              <a:t> (1923), corresponding members of the Academy of Sciences of the USSR G. M. Frank (1925), K. I. </a:t>
            </a:r>
            <a:r>
              <a:rPr lang="en-US" dirty="0" err="1"/>
              <a:t>Shchelknin</a:t>
            </a:r>
            <a:r>
              <a:rPr lang="en-US" dirty="0"/>
              <a:t> (1932) graduated from the university.</a:t>
            </a:r>
            <a:endParaRPr lang="ru-RU" dirty="0"/>
          </a:p>
        </p:txBody>
      </p:sp>
      <p:sp>
        <p:nvSpPr>
          <p:cNvPr id="7" name="Прямоугольник 6"/>
          <p:cNvSpPr/>
          <p:nvPr/>
        </p:nvSpPr>
        <p:spPr>
          <a:xfrm>
            <a:off x="2286000" y="2690336"/>
            <a:ext cx="4572000" cy="369332"/>
          </a:xfrm>
          <a:prstGeom prst="rect">
            <a:avLst/>
          </a:prstGeom>
        </p:spPr>
        <p:txBody>
          <a:bodyPr>
            <a:spAutoFit/>
          </a:bodyPr>
          <a:lstStyle/>
          <a:p>
            <a:endParaRPr lang="ru-RU"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3243263"/>
            <a:ext cx="4572000"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Прямоугольник 8"/>
          <p:cNvSpPr/>
          <p:nvPr/>
        </p:nvSpPr>
        <p:spPr>
          <a:xfrm>
            <a:off x="2438400" y="2842736"/>
            <a:ext cx="4572000" cy="369332"/>
          </a:xfrm>
          <a:prstGeom prst="rect">
            <a:avLst/>
          </a:prstGeom>
        </p:spPr>
        <p:txBody>
          <a:bodyPr>
            <a:spAutoFit/>
          </a:bodyPr>
          <a:lstStyle/>
          <a:p>
            <a:endParaRPr lang="ru-RU" dirty="0"/>
          </a:p>
        </p:txBody>
      </p:sp>
      <p:pic>
        <p:nvPicPr>
          <p:cNvPr id="13316" name="Picture 4" descr="https://www.spbstu.ru/upload/media/images/news/2022-11-28/skobeltsyn/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83768" y="3942995"/>
            <a:ext cx="4176464" cy="24202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76211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sz="2500" b="1" dirty="0">
                <a:solidFill>
                  <a:srgbClr val="AE9638">
                    <a:shade val="75000"/>
                  </a:srgbClr>
                </a:solidFill>
              </a:rPr>
              <a:t>The history of the V. I. </a:t>
            </a:r>
            <a:r>
              <a:rPr lang="en-US" sz="2500" b="1" dirty="0" err="1">
                <a:solidFill>
                  <a:srgbClr val="AE9638">
                    <a:shade val="75000"/>
                  </a:srgbClr>
                </a:solidFill>
              </a:rPr>
              <a:t>Vernadsky</a:t>
            </a:r>
            <a:r>
              <a:rPr lang="en-US" sz="2500" b="1" dirty="0">
                <a:solidFill>
                  <a:srgbClr val="AE9638">
                    <a:shade val="75000"/>
                  </a:srgbClr>
                </a:solidFill>
              </a:rPr>
              <a:t> Crimean Federal </a:t>
            </a:r>
            <a:r>
              <a:rPr lang="en-US" sz="2800" b="1" dirty="0">
                <a:solidFill>
                  <a:srgbClr val="AE9638">
                    <a:shade val="75000"/>
                  </a:srgbClr>
                </a:solidFill>
              </a:rPr>
              <a:t>University</a:t>
            </a:r>
            <a:endParaRPr lang="ru-RU" dirty="0"/>
          </a:p>
        </p:txBody>
      </p:sp>
      <p:sp>
        <p:nvSpPr>
          <p:cNvPr id="3" name="Объект 2"/>
          <p:cNvSpPr>
            <a:spLocks noGrp="1"/>
          </p:cNvSpPr>
          <p:nvPr>
            <p:ph sz="quarter" idx="1"/>
          </p:nvPr>
        </p:nvSpPr>
        <p:spPr/>
        <p:txBody>
          <a:bodyPr/>
          <a:lstStyle/>
          <a:p>
            <a:r>
              <a:rPr lang="en-US" dirty="0"/>
              <a:t>The 10 federal universities include leading Crimean universities, institutes, and research bases.</a:t>
            </a:r>
          </a:p>
          <a:p>
            <a:endParaRPr lang="en-US" dirty="0"/>
          </a:p>
          <a:p>
            <a:r>
              <a:rPr lang="en-US" dirty="0"/>
              <a:t>In February 1972, it was transformed into the Simferopol State University named after M. V. Frunze (SSU).</a:t>
            </a:r>
          </a:p>
          <a:p>
            <a:endParaRPr lang="en-US" dirty="0"/>
          </a:p>
          <a:p>
            <a:r>
              <a:rPr lang="en-US" dirty="0"/>
              <a:t>In 1925, the Crimean State Pedagogical Institute was established on the basis of the university.</a:t>
            </a:r>
            <a:endParaRPr lang="ru-RU" dirty="0"/>
          </a:p>
        </p:txBody>
      </p:sp>
      <p:sp>
        <p:nvSpPr>
          <p:cNvPr id="4" name="Прямоугольник 3"/>
          <p:cNvSpPr/>
          <p:nvPr/>
        </p:nvSpPr>
        <p:spPr>
          <a:xfrm>
            <a:off x="2286000" y="2690336"/>
            <a:ext cx="4572000" cy="369332"/>
          </a:xfrm>
          <a:prstGeom prst="rect">
            <a:avLst/>
          </a:prstGeom>
        </p:spPr>
        <p:txBody>
          <a:bodyPr>
            <a:spAutoFit/>
          </a:bodyPr>
          <a:lstStyle/>
          <a:p>
            <a:endParaRPr lang="ru-RU" dirty="0"/>
          </a:p>
        </p:txBody>
      </p:sp>
    </p:spTree>
    <p:extLst>
      <p:ext uri="{BB962C8B-B14F-4D97-AF65-F5344CB8AC3E}">
        <p14:creationId xmlns:p14="http://schemas.microsoft.com/office/powerpoint/2010/main" val="241245140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Официальная">
  <a:themeElements>
    <a:clrScheme name="Другая 1">
      <a:dk1>
        <a:sysClr val="windowText" lastClr="000000"/>
      </a:dk1>
      <a:lt1>
        <a:sysClr val="window" lastClr="FFFFFF"/>
      </a:lt1>
      <a:dk2>
        <a:srgbClr val="69676D"/>
      </a:dk2>
      <a:lt2>
        <a:srgbClr val="C9C2D1"/>
      </a:lt2>
      <a:accent1>
        <a:srgbClr val="CEB966"/>
      </a:accent1>
      <a:accent2>
        <a:srgbClr val="9CB084"/>
      </a:accent2>
      <a:accent3>
        <a:srgbClr val="AE9638"/>
      </a:accent3>
      <a:accent4>
        <a:srgbClr val="746425"/>
      </a:accent4>
      <a:accent5>
        <a:srgbClr val="D9B3FF"/>
      </a:accent5>
      <a:accent6>
        <a:srgbClr val="A379BB"/>
      </a:accent6>
      <a:hlink>
        <a:srgbClr val="410082"/>
      </a:hlink>
      <a:folHlink>
        <a:srgbClr val="932968"/>
      </a:folHlink>
    </a:clrScheme>
    <a:fontScheme name="Официальная">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Официальная">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83</TotalTime>
  <Words>1014</Words>
  <Application>Microsoft Office PowerPoint</Application>
  <PresentationFormat>Экран (4:3)</PresentationFormat>
  <Paragraphs>35</Paragraphs>
  <Slides>16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Официальная</vt:lpstr>
      <vt:lpstr>My University is My Alma Mater</vt:lpstr>
      <vt:lpstr>The history of the V. I. Vernadsky Crimean Federal University</vt:lpstr>
      <vt:lpstr>The history of the V. I. Vernadsky Crimean Federal University</vt:lpstr>
      <vt:lpstr>The history of the V. I. Vernadsky Crimean Federal University</vt:lpstr>
      <vt:lpstr>The history of the V. I. Vernadsky Crimean Federal University</vt:lpstr>
      <vt:lpstr>The history of the V. I. Vernadsky Crimean Federal University</vt:lpstr>
      <vt:lpstr>The history of the V. I. Vernadsky Crimean Federal University</vt:lpstr>
      <vt:lpstr>The history of the V. I. Vernadsky Crimean Federal University</vt:lpstr>
      <vt:lpstr>The history of the V. I. Vernadsky Crimean Federal University</vt:lpstr>
      <vt:lpstr>The First rector of the Tauride University</vt:lpstr>
      <vt:lpstr>The second rector of the Tauride University</vt:lpstr>
      <vt:lpstr>The history of the V. I. Vernadsky Crimean Federal University</vt:lpstr>
      <vt:lpstr>The history of the V. I. Vernadsky Crimean Federal University</vt:lpstr>
      <vt:lpstr>The history of the V. I. Vernadsky Crimean Federal University</vt:lpstr>
      <vt:lpstr>The history of the V. I. Vernadsky Crimean Federal University</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 University is My Alma Mater</dc:title>
  <dc:creator>Admin</dc:creator>
  <cp:lastModifiedBy>Admin</cp:lastModifiedBy>
  <cp:revision>11</cp:revision>
  <dcterms:created xsi:type="dcterms:W3CDTF">2024-04-22T20:12:11Z</dcterms:created>
  <dcterms:modified xsi:type="dcterms:W3CDTF">2024-04-23T18:01:45Z</dcterms:modified>
</cp:coreProperties>
</file>