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9" r:id="rId2"/>
    <p:sldId id="261" r:id="rId3"/>
    <p:sldId id="290" r:id="rId4"/>
    <p:sldId id="293" r:id="rId5"/>
    <p:sldId id="291" r:id="rId6"/>
    <p:sldId id="289" r:id="rId7"/>
    <p:sldId id="264" r:id="rId8"/>
    <p:sldId id="270" r:id="rId9"/>
    <p:sldId id="273" r:id="rId10"/>
    <p:sldId id="269" r:id="rId11"/>
    <p:sldId id="274" r:id="rId12"/>
    <p:sldId id="292" r:id="rId13"/>
    <p:sldId id="294" r:id="rId14"/>
    <p:sldId id="284" r:id="rId15"/>
    <p:sldId id="283" r:id="rId16"/>
    <p:sldId id="295" r:id="rId17"/>
    <p:sldId id="285" r:id="rId18"/>
    <p:sldId id="286" r:id="rId19"/>
    <p:sldId id="296" r:id="rId20"/>
  </p:sldIdLst>
  <p:sldSz cx="9144000" cy="5143500" type="screen16x9"/>
  <p:notesSz cx="6735763" cy="9866313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04B9A62E-FC6A-4017-B34B-49F6AF9ED4D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686186"/>
            <a:ext cx="5388300" cy="4440779"/>
          </a:xfrm>
          <a:prstGeom prst="rect">
            <a:avLst/>
          </a:prstGeom>
        </p:spPr>
        <p:txBody>
          <a:bodyPr vert="horz" lIns="89776" tIns="44888" rIns="89776" bIns="448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CEE04D87-8873-495B-9023-E92B8DE77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4D87-8873-495B-9023-E92B8DE773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39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4D87-8873-495B-9023-E92B8DE7736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33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4152A4-F96E-46FF-A7BD-4D1D5C98F40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63EFD3-2E63-459E-9298-5E18C986D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876657"/>
            <a:ext cx="5472608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/>
              <a:t>Крымская школа функциональной лингвистики: история одной</a:t>
            </a:r>
            <a:br>
              <a:rPr lang="ru-RU" sz="2800" b="1" dirty="0"/>
            </a:br>
            <a:r>
              <a:rPr lang="ru-RU" sz="2800" b="1" dirty="0"/>
              <a:t>филологической династии</a:t>
            </a:r>
          </a:p>
          <a:p>
            <a:pPr algn="ctr"/>
            <a:r>
              <a:rPr lang="ru-RU" sz="2800" b="1" dirty="0"/>
              <a:t>(Н. Рудяков и Ж. Соколовская)</a:t>
            </a:r>
            <a:endParaRPr lang="ru-RU" sz="2800" b="1" cap="al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00" b="1" cap="al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00" b="1" spc="38" dirty="0">
              <a:ln w="1143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58611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Соколовская\IMG_20220324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6"/>
            <a:ext cx="3000396" cy="4188037"/>
          </a:xfrm>
          <a:prstGeom prst="rect">
            <a:avLst/>
          </a:prstGeom>
          <a:noFill/>
        </p:spPr>
      </p:pic>
      <p:pic>
        <p:nvPicPr>
          <p:cNvPr id="32771" name="Picture 3" descr="D:\Соколовская\IMG_20220324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00114"/>
            <a:ext cx="2870809" cy="3939772"/>
          </a:xfrm>
          <a:prstGeom prst="rect">
            <a:avLst/>
          </a:prstGeom>
          <a:noFill/>
        </p:spPr>
      </p:pic>
      <p:pic>
        <p:nvPicPr>
          <p:cNvPr id="32772" name="Picture 4" descr="D:\Соколовская\IMG_20220324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6"/>
            <a:ext cx="2786050" cy="4036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Соколовская\трио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72"/>
            <a:ext cx="2857520" cy="453161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494C45-668B-4AEC-92D6-A45132495331}"/>
              </a:ext>
            </a:extLst>
          </p:cNvPr>
          <p:cNvSpPr/>
          <p:nvPr/>
        </p:nvSpPr>
        <p:spPr>
          <a:xfrm>
            <a:off x="4139952" y="309592"/>
            <a:ext cx="4752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  <a:cs typeface="Arial" pitchFamily="34" charset="0"/>
              </a:rPr>
              <a:t>Научное наследие Ж. П. Соколовской составляет более 100 работ, среди которых 13 монографий по лексической семантике. Её ученики работают сегодня во многих университетах Украины, России.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Конференция «Семантика языка и текста», которая под ее руководством и руководством Н.А.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Рудякова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традиции проводилась в разных городах Украины, стала предтечей организованных впоследствии А. Н.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Рудяковым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конференций по функциональной лингвистики.</a:t>
            </a:r>
            <a:endParaRPr lang="ru-RU" sz="1600" dirty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Сыновья продолжили семейную традицию: </a:t>
            </a:r>
            <a:r>
              <a:rPr lang="ru-RU" sz="1600" dirty="0">
                <a:latin typeface="Arial" panose="020B0604020202020204" pitchFamily="34" charset="0"/>
                <a:cs typeface="Arial" pitchFamily="34" charset="0"/>
              </a:rPr>
              <a:t>Александр Николаевич Рудяков и Павел Николаевич Рудяков.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F761CC6-A541-BFBE-985C-36291216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Павел Николаевич Рудяков</a:t>
            </a:r>
            <a:endParaRPr lang="en-US" sz="3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494C45-668B-4AEC-92D6-A45132495331}"/>
              </a:ext>
            </a:extLst>
          </p:cNvPr>
          <p:cNvSpPr/>
          <p:nvPr/>
        </p:nvSpPr>
        <p:spPr>
          <a:xfrm>
            <a:off x="1435608" y="1143000"/>
            <a:ext cx="3657600" cy="34975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Директор Информационно-аналитического центра «Перспектива». Доктор филологических наук, профессор.</a:t>
            </a:r>
          </a:p>
          <a:p>
            <a:endParaRPr lang="ru-RU" dirty="0"/>
          </a:p>
          <a:p>
            <a:r>
              <a:rPr lang="ru-RU" dirty="0"/>
              <a:t>Павел Николаевич Рудяков родился в 1956 году в Одессе.</a:t>
            </a:r>
          </a:p>
          <a:p>
            <a:r>
              <a:rPr lang="ru-RU" dirty="0"/>
              <a:t>Окончил славянское отделение филологического факультета Киевского государственного (теперь национального) университета имени Тараса Шевченко в 1980 году.</a:t>
            </a:r>
          </a:p>
          <a:p>
            <a:r>
              <a:rPr lang="ru-RU" dirty="0"/>
              <a:t>В 1984 году окончил аспирантуру при Институте литературы имени Тараса Шевченко Академии наук Украины.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BA0DCA0-C93A-41C7-9EFE-5BC7EDBB4C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3" r="20964" b="1"/>
          <a:stretch/>
        </p:blipFill>
        <p:spPr>
          <a:xfrm>
            <a:off x="5276088" y="1143000"/>
            <a:ext cx="3657600" cy="3497580"/>
          </a:xfrm>
          <a:noFill/>
        </p:spPr>
      </p:pic>
    </p:spTree>
    <p:extLst>
      <p:ext uri="{BB962C8B-B14F-4D97-AF65-F5344CB8AC3E}">
        <p14:creationId xmlns:p14="http://schemas.microsoft.com/office/powerpoint/2010/main" xmlns="" val="3011639669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9939C186-95A0-B625-649B-F07E5058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11510"/>
            <a:ext cx="7498080" cy="857250"/>
          </a:xfrm>
        </p:spPr>
        <p:txBody>
          <a:bodyPr>
            <a:noAutofit/>
          </a:bodyPr>
          <a:lstStyle/>
          <a:p>
            <a:pPr indent="457200" algn="just"/>
            <a:r>
              <a:rPr lang="ru-RU" sz="1600" dirty="0">
                <a:effectLst/>
              </a:rPr>
              <a:t>Работал в Институте литературы НАН Украины, профессора кафедры славянской филологии филологического факультета Киевского национального университета имени Тараса Шевченко Уволен по политическим мотивам после выступления на телеканале «Россия-24» 21 февраля 2014 года, в котором прозвучали оценки «майдана» и ситуации, которые не соответствовали мифологии нынешнего режима.</a:t>
            </a:r>
            <a:endParaRPr lang="en-US" sz="1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0312C51-D92D-4EA7-8DF2-3E722673D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2627784" y="1635646"/>
            <a:ext cx="5760640" cy="3341171"/>
          </a:xfrm>
          <a:noFill/>
        </p:spPr>
      </p:pic>
    </p:spTree>
    <p:extLst>
      <p:ext uri="{BB962C8B-B14F-4D97-AF65-F5344CB8AC3E}">
        <p14:creationId xmlns:p14="http://schemas.microsoft.com/office/powerpoint/2010/main" xmlns="" val="3458160301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23E6D-FE07-495D-9433-6B6FCDBE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работы П.Н. </a:t>
            </a:r>
            <a:r>
              <a:rPr lang="ru-RU" dirty="0" err="1"/>
              <a:t>Рудякова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02DCF6-CFE6-4966-8033-8E97DCE02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/>
              <a:t>«</a:t>
            </a:r>
            <a:r>
              <a:rPr lang="ru-RU" dirty="0" err="1"/>
              <a:t>Українсько-хорватські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</a:t>
            </a:r>
            <a:r>
              <a:rPr lang="ru-RU" dirty="0" err="1"/>
              <a:t>взаємини</a:t>
            </a:r>
            <a:r>
              <a:rPr lang="ru-RU" dirty="0"/>
              <a:t> в </a:t>
            </a:r>
            <a:r>
              <a:rPr lang="en-US" dirty="0"/>
              <a:t>XIX–XX </a:t>
            </a:r>
            <a:r>
              <a:rPr lang="ru-RU" dirty="0"/>
              <a:t>ст.». — К., 1987.</a:t>
            </a:r>
          </a:p>
          <a:p>
            <a:pPr marL="82296" indent="0">
              <a:buNone/>
            </a:pPr>
            <a:r>
              <a:rPr lang="ru-RU" dirty="0"/>
              <a:t>«</a:t>
            </a:r>
            <a:r>
              <a:rPr lang="ru-RU" dirty="0" err="1"/>
              <a:t>Історія</a:t>
            </a:r>
            <a:r>
              <a:rPr lang="ru-RU" dirty="0"/>
              <a:t> як роман: </a:t>
            </a:r>
            <a:r>
              <a:rPr lang="ru-RU" dirty="0" err="1"/>
              <a:t>Андрич</a:t>
            </a:r>
            <a:r>
              <a:rPr lang="ru-RU" dirty="0"/>
              <a:t>, </a:t>
            </a:r>
            <a:r>
              <a:rPr lang="ru-RU" dirty="0" err="1"/>
              <a:t>Селімович</a:t>
            </a:r>
            <a:r>
              <a:rPr lang="ru-RU" dirty="0"/>
              <a:t>, </a:t>
            </a:r>
            <a:r>
              <a:rPr lang="ru-RU" dirty="0" err="1"/>
              <a:t>Крлежа</a:t>
            </a:r>
            <a:r>
              <a:rPr lang="ru-RU" dirty="0"/>
              <a:t>, </a:t>
            </a:r>
            <a:r>
              <a:rPr lang="ru-RU" dirty="0" err="1"/>
              <a:t>Црнянський</a:t>
            </a:r>
            <a:r>
              <a:rPr lang="ru-RU" dirty="0"/>
              <a:t>». — К., 1993.</a:t>
            </a:r>
          </a:p>
          <a:p>
            <a:pPr marL="82296" indent="0">
              <a:buNone/>
            </a:pPr>
            <a:r>
              <a:rPr lang="ru-RU" dirty="0"/>
              <a:t>«</a:t>
            </a:r>
            <a:r>
              <a:rPr lang="ru-RU" dirty="0" err="1"/>
              <a:t>Сеоба</a:t>
            </a:r>
            <a:r>
              <a:rPr lang="ru-RU" dirty="0"/>
              <a:t> </a:t>
            </a:r>
            <a:r>
              <a:rPr lang="ru-RU" dirty="0" err="1"/>
              <a:t>Срба</a:t>
            </a:r>
            <a:r>
              <a:rPr lang="ru-RU" dirty="0"/>
              <a:t> у Руси</a:t>
            </a:r>
            <a:r>
              <a:rPr lang="en-US" dirty="0"/>
              <a:t>j</a:t>
            </a:r>
            <a:r>
              <a:rPr lang="ru-RU" dirty="0"/>
              <a:t>у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веку». — </a:t>
            </a:r>
            <a:r>
              <a:rPr lang="ru-RU" dirty="0" err="1"/>
              <a:t>Београд</a:t>
            </a:r>
            <a:r>
              <a:rPr lang="ru-RU" dirty="0"/>
              <a:t>, 1996.</a:t>
            </a:r>
          </a:p>
          <a:p>
            <a:pPr marL="82296" indent="0">
              <a:buNone/>
            </a:pPr>
            <a:r>
              <a:rPr lang="ru-RU" dirty="0"/>
              <a:t>«</a:t>
            </a:r>
            <a:r>
              <a:rPr lang="ru-RU" dirty="0" err="1"/>
              <a:t>Истори</a:t>
            </a:r>
            <a:r>
              <a:rPr lang="en-US" dirty="0"/>
              <a:t>j</a:t>
            </a:r>
            <a:r>
              <a:rPr lang="ru-RU" dirty="0"/>
              <a:t>а </a:t>
            </a:r>
            <a:r>
              <a:rPr lang="ru-RU" dirty="0" err="1"/>
              <a:t>као</a:t>
            </a:r>
            <a:r>
              <a:rPr lang="ru-RU" dirty="0"/>
              <a:t> роман». — </a:t>
            </a:r>
            <a:r>
              <a:rPr lang="ru-RU" dirty="0" err="1"/>
              <a:t>Београд</a:t>
            </a:r>
            <a:r>
              <a:rPr lang="ru-RU" dirty="0"/>
              <a:t>, 1998.</a:t>
            </a:r>
          </a:p>
          <a:p>
            <a:pPr marL="82296" indent="0">
              <a:buNone/>
            </a:pPr>
            <a:r>
              <a:rPr lang="ru-RU" dirty="0"/>
              <a:t>«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вічністю</a:t>
            </a:r>
            <a:r>
              <a:rPr lang="ru-RU" dirty="0"/>
              <a:t> і часом.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І.Андрича</a:t>
            </a:r>
            <a:r>
              <a:rPr lang="ru-RU" dirty="0"/>
              <a:t>». — К., 2000.</a:t>
            </a:r>
          </a:p>
          <a:p>
            <a:pPr marL="82296" indent="0">
              <a:buNone/>
            </a:pPr>
            <a:r>
              <a:rPr lang="ru-RU" dirty="0"/>
              <a:t>«В службу и вечное подданство». — К., 2001.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741559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35FB320-2394-41D2-BB66-06F6CD5F4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45"/>
          <a:stretch/>
        </p:blipFill>
        <p:spPr>
          <a:xfrm>
            <a:off x="1435609" y="1231326"/>
            <a:ext cx="2159190" cy="3213015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7EF58A8-7B5C-4874-AA78-BB04B72A6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434" y="1220380"/>
            <a:ext cx="2397050" cy="31515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927184-2944-4D5E-B063-8D302D01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</p:spPr>
        <p:txBody>
          <a:bodyPr anchor="ctr">
            <a:normAutofit/>
          </a:bodyPr>
          <a:lstStyle/>
          <a:p>
            <a:r>
              <a:rPr lang="ru-RU" dirty="0"/>
              <a:t>Монографии А.Н. </a:t>
            </a:r>
            <a:r>
              <a:rPr lang="ru-RU" dirty="0" err="1"/>
              <a:t>Рудякова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43BE7C-9A5C-4EE3-9D07-38B267884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16" t="9345" r="8494" b="6146"/>
          <a:stretch/>
        </p:blipFill>
        <p:spPr>
          <a:xfrm>
            <a:off x="3818035" y="1203598"/>
            <a:ext cx="247816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923096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нига &amp;quot;Георусистика. Русский язык в глобальном мире&amp;quot; – купить книгу ISBN  978-5-905532-30-6 с быстрой доставкой в интернет-магазине OZON">
            <a:extLst>
              <a:ext uri="{FF2B5EF4-FFF2-40B4-BE49-F238E27FC236}">
                <a16:creationId xmlns:a16="http://schemas.microsoft.com/office/drawing/2014/main" xmlns="" id="{5959E5BC-9E7C-409B-8E59-3510E0D7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8012"/>
            <a:ext cx="2294508" cy="37171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5A41A7-2DEF-4C21-8D5D-FCFFA56BB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05979"/>
            <a:ext cx="2448272" cy="3774765"/>
          </a:xfrm>
          <a:prstGeom prst="rect">
            <a:avLst/>
          </a:prstGeom>
        </p:spPr>
      </p:pic>
      <p:pic>
        <p:nvPicPr>
          <p:cNvPr id="1026" name="Picture 2" descr="https://avatars.mds.yandex.net/get-mpic/11225627/2a0000018af9f3c5007264d515b0f9a80cf6/orig">
            <a:extLst>
              <a:ext uri="{FF2B5EF4-FFF2-40B4-BE49-F238E27FC236}">
                <a16:creationId xmlns:a16="http://schemas.microsoft.com/office/drawing/2014/main" xmlns="" id="{FCCFA619-1716-4C8B-AC3E-33AAC245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558" y="1229084"/>
            <a:ext cx="2373858" cy="37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342E909-5F13-40F3-9C62-36DCA9C26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1" t="5147" r="5918" b="4785"/>
          <a:stretch/>
        </p:blipFill>
        <p:spPr>
          <a:xfrm>
            <a:off x="5169679" y="1779662"/>
            <a:ext cx="2373858" cy="3236594"/>
          </a:xfrm>
        </p:spPr>
      </p:pic>
    </p:spTree>
    <p:extLst>
      <p:ext uri="{BB962C8B-B14F-4D97-AF65-F5344CB8AC3E}">
        <p14:creationId xmlns:p14="http://schemas.microsoft.com/office/powerpoint/2010/main" xmlns="" val="3063969725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43F626-64B9-48AE-8FFE-829C5E739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789" y="2571750"/>
            <a:ext cx="1782198" cy="2329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640FAF-2258-478E-992E-C80E0BF4A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129413"/>
            <a:ext cx="1782198" cy="233557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accent1"/>
            </a:bgClr>
          </a:patt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67F828-4003-4AD9-9D74-D2315DB1A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792" y="1729609"/>
            <a:ext cx="1782198" cy="2342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0BBCA4-9ED1-4019-8AF4-FE2A3F559CEF}"/>
              </a:ext>
            </a:extLst>
          </p:cNvPr>
          <p:cNvSpPr txBox="1"/>
          <p:nvPr/>
        </p:nvSpPr>
        <p:spPr>
          <a:xfrm>
            <a:off x="1475656" y="10852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2D1B"/>
                </a:solidFill>
              </a:rPr>
              <a:t>Учебники по русскому языку авторского коллектива под руководством </a:t>
            </a:r>
            <a:r>
              <a:rPr lang="ru-RU" sz="2400" b="1" dirty="0" err="1">
                <a:solidFill>
                  <a:srgbClr val="152D1B"/>
                </a:solidFill>
              </a:rPr>
              <a:t>А.Н.Рудякова</a:t>
            </a:r>
            <a:endParaRPr lang="ru-RU" sz="2400" b="1" dirty="0">
              <a:solidFill>
                <a:srgbClr val="152D1B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84AB38-475B-430D-97C9-C7C42E7D8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616" y="1252140"/>
            <a:ext cx="1876820" cy="2484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737431-77EA-4CD5-A3EA-BCB5B212760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3062" y="922107"/>
            <a:ext cx="1861724" cy="248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6499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0A40DE-B8B4-4CE2-98F9-947E9EEA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/>
              <a:t>Публикации представителей Крымской школы</a:t>
            </a:r>
            <a:r>
              <a:rPr lang="ru-RU" dirty="0"/>
              <a:t> </a:t>
            </a:r>
            <a:r>
              <a:rPr lang="ru-RU" sz="2700" dirty="0"/>
              <a:t>функциональной лингвистики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1B18BC5-CD4E-4296-8A9A-FE35FD521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810" y="1347614"/>
            <a:ext cx="2417933" cy="3355813"/>
          </a:xfr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279B2B5B-66E9-4941-8DB9-251F40542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203598"/>
            <a:ext cx="2312679" cy="31111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3B2BBA-D9B3-499F-8497-39947198C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529" y="1271612"/>
            <a:ext cx="2600159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471909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19CF1-584B-41BC-933D-A493B764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205978"/>
            <a:ext cx="4968552" cy="4742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effectLst/>
              </a:rPr>
              <a:t>А.Н. Рудяков опирается в своих исследованиях на работы родителей, выдающихся советских и украинских лингвистов профессора Н.А. </a:t>
            </a:r>
            <a:r>
              <a:rPr lang="ru-RU" sz="1800" dirty="0" err="1">
                <a:effectLst/>
              </a:rPr>
              <a:t>Рудякова</a:t>
            </a:r>
            <a:r>
              <a:rPr lang="ru-RU" sz="1800" dirty="0">
                <a:effectLst/>
              </a:rPr>
              <a:t> и профессора Ж.П. Соколовской. Поэтому закономерным является движение мысли А.Н. </a:t>
            </a:r>
            <a:r>
              <a:rPr lang="ru-RU" sz="1800" dirty="0" err="1">
                <a:effectLst/>
              </a:rPr>
              <a:t>Рудякова</a:t>
            </a:r>
            <a:r>
              <a:rPr lang="ru-RU" sz="1800" dirty="0">
                <a:effectLst/>
              </a:rPr>
              <a:t> от семантики и текста, к социолингвистике, иерархичности языка и отношениям варианта и инварианта, которые позволяют, с одной стороны, показать </a:t>
            </a:r>
            <a:r>
              <a:rPr lang="ru-RU" sz="1800" dirty="0" err="1">
                <a:effectLst/>
              </a:rPr>
              <a:t>изоморфность</a:t>
            </a:r>
            <a:r>
              <a:rPr lang="ru-RU" sz="1800" dirty="0">
                <a:effectLst/>
              </a:rPr>
              <a:t> подсистем языка, их функциональную сущность, а с другой, продемонстрировать эти принципы на материале использования языков в различных условиях. Таким образом, описание языка как функциональной системы не является произвольным шагом исследователя, в основе предлагаемого подхода лежат строгие дедуктивные принципы.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И династия учёных-лингвистов сегодня продолжается…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2F11B15-3E88-4AAA-8B57-EBC8598F1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83518"/>
            <a:ext cx="2669381" cy="3559175"/>
          </a:xfrm>
        </p:spPr>
      </p:pic>
    </p:spTree>
    <p:extLst>
      <p:ext uri="{BB962C8B-B14F-4D97-AF65-F5344CB8AC3E}">
        <p14:creationId xmlns:p14="http://schemas.microsoft.com/office/powerpoint/2010/main" xmlns="" val="111813087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F85BC2-8541-4BBE-948E-74E1752A32EB}"/>
              </a:ext>
            </a:extLst>
          </p:cNvPr>
          <p:cNvSpPr/>
          <p:nvPr/>
        </p:nvSpPr>
        <p:spPr>
          <a:xfrm>
            <a:off x="4572000" y="252366"/>
            <a:ext cx="42148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</a:rPr>
              <a:t>Николай Александрович Рудяков</a:t>
            </a:r>
          </a:p>
          <a:p>
            <a:endParaRPr lang="ru-RU" sz="2800" b="1" dirty="0">
              <a:latin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29.05.1926 — 18.05.1993</a:t>
            </a:r>
          </a:p>
          <a:p>
            <a:r>
              <a:rPr lang="ru-RU" sz="2400" dirty="0">
                <a:latin typeface="Arial" panose="020B0604020202020204" pitchFamily="34" charset="0"/>
              </a:rPr>
              <a:t>Советский и украинский учёный, лингвист,  создатель оригинальной концепции анализа текста. Доктор филологических наук, профессор.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03B5A0-D447-4EC2-975B-ED6F9C160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89011"/>
            <a:ext cx="2952328" cy="41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34708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5CA021-8792-44C4-B9B0-B7AD9C9E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3916781-1F01-4172-BEF7-4EC4A2341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915565"/>
            <a:ext cx="3846839" cy="288032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632AC8-4E51-4A21-93A2-8CBE45E1C4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7"/>
          <a:stretch/>
        </p:blipFill>
        <p:spPr>
          <a:xfrm rot="5400000">
            <a:off x="5691024" y="1321522"/>
            <a:ext cx="4106280" cy="24302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7A7FE6-D66D-4B97-A672-10743ECB0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685" y="358808"/>
            <a:ext cx="2175691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842465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36D5A77-1127-49F5-AAF8-ABF35F44B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180" y="205979"/>
            <a:ext cx="2355787" cy="28511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4E0836-677B-4415-994B-A727AC89D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8590" y="555526"/>
            <a:ext cx="2433889" cy="4176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D3BA7B-2E26-4F81-B032-EAE32DD42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787774"/>
            <a:ext cx="1953103" cy="2255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4A77EA1-2E24-4603-A7FC-AB3051F61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328" y="691400"/>
            <a:ext cx="2384747" cy="32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55514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B68C2A-3CD2-4196-B4E4-223B485E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Научное наследие Н.А. </a:t>
            </a:r>
            <a:r>
              <a:rPr lang="ru-RU" dirty="0" err="1"/>
              <a:t>Рудякова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8A6D83-55E9-48DD-ADBA-3C9ED5D81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258" y="1063229"/>
            <a:ext cx="2799213" cy="39674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DAB1BC-477F-429E-AC0F-943934CB8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023" y="1063229"/>
            <a:ext cx="2799212" cy="38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282287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cplayer.com/docs-images/69/61213477/images/1-0.jpg">
            <a:extLst>
              <a:ext uri="{FF2B5EF4-FFF2-40B4-BE49-F238E27FC236}">
                <a16:creationId xmlns:a16="http://schemas.microsoft.com/office/drawing/2014/main" xmlns="" id="{AF56E0FF-D319-49AD-BF52-4210A677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7172"/>
            <a:ext cx="3163121" cy="42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F85BC2-8541-4BBE-948E-74E1752A32EB}"/>
              </a:ext>
            </a:extLst>
          </p:cNvPr>
          <p:cNvSpPr/>
          <p:nvPr/>
        </p:nvSpPr>
        <p:spPr>
          <a:xfrm>
            <a:off x="4575042" y="309592"/>
            <a:ext cx="438944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</a:rPr>
              <a:t>Жанна Павловна Соколовская</a:t>
            </a:r>
          </a:p>
          <a:p>
            <a:endParaRPr lang="ru-RU" sz="2000" b="1" dirty="0">
              <a:latin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01.08.1932 — 27.07.2012</a:t>
            </a:r>
          </a:p>
          <a:p>
            <a:r>
              <a:rPr lang="ru-RU" sz="2400" dirty="0">
                <a:latin typeface="Arial" panose="020B0604020202020204" pitchFamily="34" charset="0"/>
              </a:rPr>
              <a:t>Советский и украинский учёный, лингвист, исследователь лексической семантики.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Создатель одной из первых концепций семантики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языка. </a:t>
            </a:r>
            <a:r>
              <a:rPr lang="ru-RU" sz="2400" dirty="0">
                <a:latin typeface="Arial" panose="020B0604020202020204" pitchFamily="34" charset="0"/>
              </a:rPr>
              <a:t>Доктор филологических наук, профессор.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34802068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Соколовская\20200518_114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4325" y="1000793"/>
            <a:ext cx="3960439" cy="2493842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583DC-DE45-45C6-AE5D-97679521B69A}"/>
              </a:ext>
            </a:extLst>
          </p:cNvPr>
          <p:cNvSpPr/>
          <p:nvPr/>
        </p:nvSpPr>
        <p:spPr>
          <a:xfrm>
            <a:off x="3779912" y="120735"/>
            <a:ext cx="52565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202122"/>
                </a:solidFill>
                <a:latin typeface="Arial" panose="020B0604020202020204" pitchFamily="34" charset="0"/>
                <a:cs typeface="Arial" pitchFamily="34" charset="0"/>
              </a:rPr>
              <a:t>Ж. П. Соколовская работала в Багдадском, Кишинёвском университетах, в образовательных учреждениях Польши, Венгрии, Болгарии,</a:t>
            </a:r>
            <a:r>
              <a:rPr lang="ru-RU" sz="1500" dirty="0">
                <a:latin typeface="Arial" panose="020B0604020202020204" pitchFamily="34" charset="0"/>
                <a:cs typeface="Arial" pitchFamily="34" charset="0"/>
              </a:rPr>
              <a:t> в Кировоградском педагогическом институте. Долгое время Ж. П. Соколовская проработала в Ивано-Франковском педагогическом институте. После 1996 года работала в Таврическом национальном университете им. В. И. Вернадского, В этот период вышло большое количество работ, углубляющих и дополняющих её концепцию семантики.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EA8402-0C00-4A1A-8B7D-07197B7C7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484290"/>
            <a:ext cx="3822873" cy="254467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Соколовская\IMG_20220324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627534"/>
            <a:ext cx="2701592" cy="4248472"/>
          </a:xfrm>
          <a:prstGeom prst="rect">
            <a:avLst/>
          </a:prstGeom>
          <a:noFill/>
        </p:spPr>
      </p:pic>
      <p:pic>
        <p:nvPicPr>
          <p:cNvPr id="33796" name="Picture 4" descr="D:\Соколовская\IMG_20220324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4530" y="626198"/>
            <a:ext cx="2641606" cy="4116177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2674462-2265-4FA9-9CFC-956141F5E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491" y="605135"/>
            <a:ext cx="2926990" cy="406004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E329B81-81DF-4EA7-86A6-13E2DE93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39" y="6349"/>
            <a:ext cx="7576293" cy="565571"/>
          </a:xfrm>
        </p:spPr>
        <p:txBody>
          <a:bodyPr>
            <a:noAutofit/>
          </a:bodyPr>
          <a:lstStyle/>
          <a:p>
            <a:r>
              <a:rPr lang="ru-RU" sz="3200" dirty="0"/>
              <a:t>Научное наследие Ж.П. Соколовской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Соколовская\IMG_20220324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28" y="205523"/>
            <a:ext cx="3300293" cy="4545224"/>
          </a:xfrm>
          <a:prstGeom prst="rect">
            <a:avLst/>
          </a:prstGeom>
          <a:noFill/>
        </p:spPr>
      </p:pic>
      <p:pic>
        <p:nvPicPr>
          <p:cNvPr id="31748" name="Picture 4" descr="D:\Соколовская\IMG_20220324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455"/>
            <a:ext cx="3228175" cy="4468527"/>
          </a:xfrm>
          <a:prstGeom prst="rect">
            <a:avLst/>
          </a:prstGeom>
          <a:noFill/>
        </p:spPr>
      </p:pic>
      <p:pic>
        <p:nvPicPr>
          <p:cNvPr id="4" name="Picture 3" descr="D:\Соколовская\IMG_20220324_0006.jpg">
            <a:extLst>
              <a:ext uri="{FF2B5EF4-FFF2-40B4-BE49-F238E27FC236}">
                <a16:creationId xmlns:a16="http://schemas.microsoft.com/office/drawing/2014/main" xmlns="" id="{7B5151AB-622C-43C1-A9CC-CC589B9E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7534"/>
            <a:ext cx="2786082" cy="42475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1615410231211145b54e4de9643a4c583b0586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177</Words>
  <Application>Microsoft Office PowerPoint</Application>
  <PresentationFormat>Экран (16:9)</PresentationFormat>
  <Paragraphs>39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Слайд 2</vt:lpstr>
      <vt:lpstr>Слайд 3</vt:lpstr>
      <vt:lpstr>Слайд 4</vt:lpstr>
      <vt:lpstr>Научное наследие Н.А. Рудякова</vt:lpstr>
      <vt:lpstr>Слайд 6</vt:lpstr>
      <vt:lpstr>Слайд 7</vt:lpstr>
      <vt:lpstr>Научное наследие Ж.П. Соколовской</vt:lpstr>
      <vt:lpstr>Слайд 9</vt:lpstr>
      <vt:lpstr>Слайд 10</vt:lpstr>
      <vt:lpstr>Слайд 11</vt:lpstr>
      <vt:lpstr>Павел Николаевич Рудяков</vt:lpstr>
      <vt:lpstr>Работал в Институте литературы НАН Украины, профессора кафедры славянской филологии филологического факультета Киевского национального университета имени Тараса Шевченко Уволен по политическим мотивам после выступления на телеканале «Россия-24» 21 февраля 2014 года, в котором прозвучали оценки «майдана» и ситуации, которые не соответствовали мифологии нынешнего режима.</vt:lpstr>
      <vt:lpstr>Основные работы П.Н. Рудякова</vt:lpstr>
      <vt:lpstr>Монографии А.Н. Рудякова</vt:lpstr>
      <vt:lpstr>Слайд 16</vt:lpstr>
      <vt:lpstr>Слайд 17</vt:lpstr>
      <vt:lpstr>Публикации представителей Крымской школы функциональной лингвистики</vt:lpstr>
      <vt:lpstr>А.Н. Рудяков опирается в своих исследованиях на работы родителей, выдающихся советских и украинских лингвистов профессора Н.А. Рудякова и профессора Ж.П. Соколовской. Поэтому закономерным является движение мысли А.Н. Рудякова от семантики и текста, к социолингвистике, иерархичности языка и отношениям варианта и инварианта, которые позволяют, с одной стороны, показать изоморфность подсистем языка, их функциональную сущность, а с другой, продемонстрировать эти принципы на материале использования языков в различных условиях. Таким образом, описание языка как функциональной системы не является произвольным шагом исследователя, в основе предлагаемого подхода лежат строгие дедуктивные принципы. И династия учёных-лингвистов сегодня продолжается…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User</cp:lastModifiedBy>
  <cp:revision>17</cp:revision>
  <dcterms:created xsi:type="dcterms:W3CDTF">2024-04-01T08:20:16Z</dcterms:created>
  <dcterms:modified xsi:type="dcterms:W3CDTF">2024-04-03T05:04:48Z</dcterms:modified>
</cp:coreProperties>
</file>