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0" r:id="rId2"/>
    <p:sldId id="266" r:id="rId3"/>
    <p:sldId id="268" r:id="rId4"/>
    <p:sldId id="271" r:id="rId5"/>
    <p:sldId id="288" r:id="rId6"/>
    <p:sldId id="285" r:id="rId7"/>
    <p:sldId id="257" r:id="rId8"/>
    <p:sldId id="259" r:id="rId9"/>
    <p:sldId id="28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B9F9D1C-D2D5-4207-8BF2-193394AE178B}">
          <p14:sldIdLst>
            <p14:sldId id="290"/>
            <p14:sldId id="266"/>
            <p14:sldId id="268"/>
            <p14:sldId id="271"/>
            <p14:sldId id="288"/>
            <p14:sldId id="285"/>
            <p14:sldId id="257"/>
            <p14:sldId id="259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emf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4F38E-6292-D40D-E77E-D6CEC495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125-ЛЕТИЮ СОЗДАНИЯ НЕМЕЦКОЙ СТАНДАРТНОЙ ПРОИЗНОСИТЕЛЬНОЙ НОРМЫ</a:t>
            </a:r>
            <a:br>
              <a:rPr lang="ru-RU" sz="32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A3542C-458E-0C34-8F66-A0B2B3ED2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98495"/>
            <a:ext cx="9601196" cy="3318936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ПЕТРЕНКО АЛЕКСАНДР ДЕМЬЯНОВИЧ,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доктор филологических наук, профессор,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заведующий кафедрой теории языка, литературы и социолингвистики,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 Института филологии,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основатель Научной школы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социофонетики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фоностилистики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КФУ им. В.И. Вернадского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 Симферополь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65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4009" y="563892"/>
            <a:ext cx="1032856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1. Элизия </a:t>
            </a:r>
            <a:r>
              <a:rPr lang="ru-RU" sz="2400" b="1" dirty="0"/>
              <a:t>безударного </a:t>
            </a:r>
            <a:r>
              <a:rPr lang="ru-RU" sz="2400" b="1" dirty="0" smtClean="0"/>
              <a:t>[ə</a:t>
            </a:r>
            <a:r>
              <a:rPr lang="ru-RU" sz="2400" b="1" dirty="0"/>
              <a:t>] (</a:t>
            </a:r>
            <a:r>
              <a:rPr lang="en-US" sz="2400" b="1" dirty="0" err="1"/>
              <a:t>Murmellaut</a:t>
            </a:r>
            <a:r>
              <a:rPr lang="ru-RU" sz="2400" b="1" dirty="0"/>
              <a:t>) в </a:t>
            </a:r>
            <a:r>
              <a:rPr lang="ru-RU" sz="2400" b="1" dirty="0" smtClean="0"/>
              <a:t>окончаниях </a:t>
            </a:r>
            <a:r>
              <a:rPr lang="ru-RU" sz="2400" b="1" dirty="0"/>
              <a:t>-</a:t>
            </a:r>
            <a:r>
              <a:rPr lang="en-US" sz="2400" b="1" dirty="0" err="1"/>
              <a:t>en</a:t>
            </a:r>
            <a:r>
              <a:rPr lang="ru-RU" sz="2400" b="1" dirty="0"/>
              <a:t>, -</a:t>
            </a:r>
            <a:r>
              <a:rPr lang="en-US" sz="2400" b="1" dirty="0" err="1"/>
              <a:t>em</a:t>
            </a:r>
            <a:r>
              <a:rPr lang="ru-RU" sz="2400" b="1" dirty="0"/>
              <a:t>, -</a:t>
            </a:r>
            <a:r>
              <a:rPr lang="en-US" sz="2400" b="1" dirty="0"/>
              <a:t>el</a:t>
            </a:r>
            <a:r>
              <a:rPr lang="ru-RU" sz="2400" b="1" dirty="0"/>
              <a:t>.</a:t>
            </a:r>
          </a:p>
          <a:p>
            <a:pPr lvl="0"/>
            <a:r>
              <a:rPr lang="ru-RU" sz="2400" b="1" dirty="0" smtClean="0"/>
              <a:t>2. Количественная </a:t>
            </a:r>
            <a:r>
              <a:rPr lang="ru-RU" sz="2400" b="1" dirty="0"/>
              <a:t>и качественная редукция гласных в слабых формах </a:t>
            </a:r>
            <a:r>
              <a:rPr lang="ru-RU" sz="2400" b="1" dirty="0" smtClean="0"/>
              <a:t>— 	артиклях</a:t>
            </a:r>
            <a:r>
              <a:rPr lang="ru-RU" sz="2400" b="1" dirty="0"/>
              <a:t>, местоимениях, союзах, наречиях, предлогах.</a:t>
            </a:r>
          </a:p>
          <a:p>
            <a:pPr lvl="0"/>
            <a:r>
              <a:rPr lang="ru-RU" sz="2400" b="1" dirty="0" smtClean="0"/>
              <a:t>3. Изменения </a:t>
            </a:r>
            <a:r>
              <a:rPr lang="ru-RU" sz="2400" b="1" dirty="0"/>
              <a:t>согласных в ряде позиций, в том числе: </a:t>
            </a:r>
          </a:p>
          <a:p>
            <a:pPr lvl="0"/>
            <a:r>
              <a:rPr lang="ru-RU" sz="2400" b="1" dirty="0" smtClean="0"/>
              <a:t>- отсутствие </a:t>
            </a:r>
            <a:r>
              <a:rPr lang="ru-RU" sz="2400" b="1" dirty="0"/>
              <a:t>придыхания смычных глухих согласных; </a:t>
            </a:r>
          </a:p>
          <a:p>
            <a:pPr lvl="0"/>
            <a:r>
              <a:rPr lang="ru-RU" sz="2400" b="1" dirty="0" smtClean="0"/>
              <a:t>- ассимиляция </a:t>
            </a:r>
            <a:r>
              <a:rPr lang="ru-RU" sz="2400" b="1" dirty="0"/>
              <a:t>по оглушению на стыках морфем и слов; </a:t>
            </a:r>
          </a:p>
          <a:p>
            <a:pPr lvl="0"/>
            <a:r>
              <a:rPr lang="ru-RU" sz="2400" b="1" dirty="0" smtClean="0"/>
              <a:t>- полная </a:t>
            </a:r>
            <a:r>
              <a:rPr lang="ru-RU" sz="2400" b="1" dirty="0"/>
              <a:t>апокопа конечного смычного глухого согласного [</a:t>
            </a:r>
            <a:r>
              <a:rPr lang="en-US" sz="2400" b="1" dirty="0"/>
              <a:t>t</a:t>
            </a:r>
            <a:r>
              <a:rPr lang="ru-RU" sz="2400" b="1" dirty="0"/>
              <a:t>]; </a:t>
            </a:r>
          </a:p>
          <a:p>
            <a:pPr lvl="0"/>
            <a:r>
              <a:rPr lang="ru-RU" sz="2400" b="1" dirty="0" smtClean="0"/>
              <a:t>- выпадение </a:t>
            </a:r>
            <a:r>
              <a:rPr lang="ru-RU" sz="2400" b="1" dirty="0"/>
              <a:t>сонорного [</a:t>
            </a:r>
            <a:r>
              <a:rPr lang="en-US" sz="2400" b="1" dirty="0"/>
              <a:t>n</a:t>
            </a:r>
            <a:r>
              <a:rPr lang="ru-RU" sz="2400" b="1" dirty="0"/>
              <a:t>] </a:t>
            </a:r>
            <a:r>
              <a:rPr lang="ru-RU" sz="2400" b="1" dirty="0" smtClean="0"/>
              <a:t>в </a:t>
            </a:r>
            <a:r>
              <a:rPr lang="ru-RU" sz="2400" b="1" dirty="0"/>
              <a:t>условиях элизии </a:t>
            </a:r>
            <a:r>
              <a:rPr lang="ru-RU" sz="2400" b="1" dirty="0" smtClean="0"/>
              <a:t>безударного </a:t>
            </a:r>
            <a:r>
              <a:rPr lang="ru-RU" sz="2400" b="1" dirty="0"/>
              <a:t>[</a:t>
            </a:r>
            <a:r>
              <a:rPr lang="ru-RU" sz="2400" b="1" dirty="0" smtClean="0"/>
              <a:t>ə]; </a:t>
            </a:r>
            <a:endParaRPr lang="ru-RU" sz="2400" b="1" dirty="0"/>
          </a:p>
          <a:p>
            <a:pPr lvl="0"/>
            <a:r>
              <a:rPr lang="ru-RU" sz="2400" b="1" dirty="0" smtClean="0"/>
              <a:t>- снижение </a:t>
            </a:r>
            <a:r>
              <a:rPr lang="ru-RU" sz="2400" b="1" dirty="0"/>
              <a:t>уровня шума у фрикативных; </a:t>
            </a:r>
          </a:p>
          <a:p>
            <a:pPr lvl="0"/>
            <a:r>
              <a:rPr lang="ru-RU" sz="2400" b="1" dirty="0" smtClean="0"/>
              <a:t>- субституция </a:t>
            </a:r>
            <a:r>
              <a:rPr lang="ru-RU" sz="2400" b="1" dirty="0"/>
              <a:t>срединных звонких [</a:t>
            </a:r>
            <a:r>
              <a:rPr lang="en-US" sz="2400" b="1" dirty="0"/>
              <a:t>b</a:t>
            </a:r>
            <a:r>
              <a:rPr lang="ru-RU" sz="2400" b="1" dirty="0"/>
              <a:t>], [</a:t>
            </a:r>
            <a:r>
              <a:rPr lang="en-US" sz="2400" b="1" dirty="0"/>
              <a:t>d</a:t>
            </a:r>
            <a:r>
              <a:rPr lang="ru-RU" sz="2400" b="1" dirty="0"/>
              <a:t>], [</a:t>
            </a:r>
            <a:r>
              <a:rPr lang="en-US" sz="2400" b="1" dirty="0"/>
              <a:t>g</a:t>
            </a:r>
            <a:r>
              <a:rPr lang="ru-RU" sz="2400" b="1" dirty="0"/>
              <a:t>] </a:t>
            </a:r>
            <a:r>
              <a:rPr lang="ru-RU" sz="2400" b="1" dirty="0" smtClean="0"/>
              <a:t>фрикативными; </a:t>
            </a:r>
            <a:endParaRPr lang="ru-RU" sz="2400" b="1" dirty="0"/>
          </a:p>
          <a:p>
            <a:pPr lvl="0"/>
            <a:r>
              <a:rPr lang="ru-RU" sz="2400" b="1" dirty="0" smtClean="0"/>
              <a:t>- ассимиляция </a:t>
            </a:r>
            <a:r>
              <a:rPr lang="ru-RU" sz="2400" b="1" dirty="0"/>
              <a:t>сонорных </a:t>
            </a:r>
            <a:r>
              <a:rPr lang="ru-RU" sz="2400" b="1" dirty="0" smtClean="0"/>
              <a:t>в </a:t>
            </a:r>
            <a:r>
              <a:rPr lang="ru-RU" sz="2400" b="1" dirty="0"/>
              <a:t>окончаниях -</a:t>
            </a:r>
            <a:r>
              <a:rPr lang="en-US" sz="2400" b="1" dirty="0" err="1"/>
              <a:t>en</a:t>
            </a:r>
            <a:r>
              <a:rPr lang="ru-RU" sz="2400" b="1" dirty="0"/>
              <a:t>, -</a:t>
            </a:r>
            <a:r>
              <a:rPr lang="en-US" sz="2400" b="1" dirty="0" err="1"/>
              <a:t>em</a:t>
            </a:r>
            <a:r>
              <a:rPr lang="ru-RU" sz="2400" b="1" dirty="0"/>
              <a:t>, -</a:t>
            </a:r>
            <a:r>
              <a:rPr lang="en-US" sz="2400" b="1" dirty="0"/>
              <a:t>el</a:t>
            </a:r>
            <a:r>
              <a:rPr lang="ru-RU" sz="2400" b="1" dirty="0"/>
              <a:t>; </a:t>
            </a:r>
          </a:p>
          <a:p>
            <a:pPr lvl="0"/>
            <a:r>
              <a:rPr lang="ru-RU" sz="2400" b="1" dirty="0" smtClean="0"/>
              <a:t>- реализация </a:t>
            </a:r>
            <a:r>
              <a:rPr lang="ru-RU" sz="2400" b="1" dirty="0"/>
              <a:t>безударного -</a:t>
            </a:r>
            <a:r>
              <a:rPr lang="en-US" sz="2400" b="1" dirty="0" err="1"/>
              <a:t>er</a:t>
            </a:r>
            <a:r>
              <a:rPr lang="ru-RU" sz="2400" b="1" dirty="0"/>
              <a:t> в виде темного среднеязычного гласного [ɒ], 	</a:t>
            </a:r>
            <a:r>
              <a:rPr lang="ru-RU" sz="2400" b="1" dirty="0" smtClean="0"/>
              <a:t>в окончании </a:t>
            </a:r>
            <a:r>
              <a:rPr lang="ru-RU" sz="2400" b="1" dirty="0"/>
              <a:t>-</a:t>
            </a:r>
            <a:r>
              <a:rPr lang="en-US" sz="2400" b="1" dirty="0" err="1"/>
              <a:t>er</a:t>
            </a:r>
            <a:r>
              <a:rPr lang="ru-RU" sz="2400" b="1" dirty="0"/>
              <a:t>, а также в префиксах </a:t>
            </a:r>
            <a:r>
              <a:rPr lang="en-US" sz="2400" b="1" dirty="0" err="1"/>
              <a:t>er</a:t>
            </a:r>
            <a:r>
              <a:rPr lang="ru-RU" sz="2400" b="1" dirty="0"/>
              <a:t>-, </a:t>
            </a:r>
            <a:r>
              <a:rPr lang="en-US" sz="2400" b="1" dirty="0"/>
              <a:t>her</a:t>
            </a:r>
            <a:r>
              <a:rPr lang="ru-RU" sz="2400" b="1" dirty="0"/>
              <a:t>-, </a:t>
            </a:r>
            <a:r>
              <a:rPr lang="en-US" sz="2400" b="1" dirty="0" err="1"/>
              <a:t>ver</a:t>
            </a:r>
            <a:r>
              <a:rPr lang="ru-RU" sz="2400" b="1" dirty="0"/>
              <a:t>-, </a:t>
            </a:r>
            <a:r>
              <a:rPr lang="en-US" sz="2400" b="1" dirty="0" err="1"/>
              <a:t>zer</a:t>
            </a:r>
            <a:r>
              <a:rPr lang="ru-RU" sz="2400" b="1" dirty="0"/>
              <a:t>-;</a:t>
            </a:r>
          </a:p>
          <a:p>
            <a:pPr lvl="0"/>
            <a:r>
              <a:rPr lang="ru-RU" sz="2400" b="1" dirty="0" smtClean="0"/>
              <a:t>- вокализация </a:t>
            </a:r>
            <a:r>
              <a:rPr lang="ru-RU" sz="2400" b="1" dirty="0"/>
              <a:t>сонорного </a:t>
            </a:r>
            <a:r>
              <a:rPr lang="ru-RU" sz="2400" b="1" dirty="0" err="1"/>
              <a:t>вибранта</a:t>
            </a:r>
            <a:r>
              <a:rPr lang="ru-RU" sz="2400" b="1" dirty="0"/>
              <a:t> [</a:t>
            </a:r>
            <a:r>
              <a:rPr lang="en-US" sz="2400" b="1" dirty="0"/>
              <a:t>r</a:t>
            </a:r>
            <a:r>
              <a:rPr lang="ru-RU" sz="2400" b="1" dirty="0"/>
              <a:t>] в позиции после долгих </a:t>
            </a:r>
            <a:r>
              <a:rPr lang="ru-RU" sz="2400" b="1" dirty="0" smtClean="0"/>
              <a:t>и кратких 	гласных </a:t>
            </a:r>
            <a:r>
              <a:rPr lang="ru-RU" sz="2400" b="1" dirty="0"/>
              <a:t>(за исключением долгого гласного [</a:t>
            </a:r>
            <a:r>
              <a:rPr lang="en-US" sz="2400" b="1" dirty="0"/>
              <a:t>a</a:t>
            </a:r>
            <a:r>
              <a:rPr lang="ru-RU" sz="2400" b="1" dirty="0" smtClean="0"/>
              <a:t>:]).</a:t>
            </a:r>
            <a:endParaRPr lang="ru-RU" sz="2400" b="1" dirty="0"/>
          </a:p>
          <a:p>
            <a:pPr algn="ctr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2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537855" y="1741139"/>
          <a:ext cx="8749145" cy="3092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6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3354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Siebs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en-US" sz="1600" dirty="0" err="1">
                          <a:effectLst/>
                        </a:rPr>
                        <a:t>Duden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en-US" sz="1600" dirty="0" err="1">
                          <a:effectLst/>
                        </a:rPr>
                        <a:t>GWdDA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1930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1960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1970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1990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67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haben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haben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habn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habm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ham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2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fangen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fangen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fangn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fann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faŋ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93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morgen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morgen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morgn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morgŋ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moŋ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67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singen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singen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singn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singŋ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siŋ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57288" y="1002475"/>
            <a:ext cx="8510278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71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Редукция безударных гласных в словарях произношения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71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0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946" y="1062148"/>
            <a:ext cx="9746673" cy="4273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Стили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произношения Г. </a:t>
            </a:r>
            <a:r>
              <a:rPr lang="ru-RU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Майнхольда</a:t>
            </a:r>
            <a:endParaRPr 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Hohe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Formstufe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-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декламация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стихотворений,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gehobene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Formstufe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торжественная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речь, научный доклад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					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перед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большой аудиторией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Gem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ä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igte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Formstufe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речь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радио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Gehobene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Formstufe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      спокойный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деловой разговор,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Gespr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ä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chs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oder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gehobene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дискуссия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которой принимают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Gespr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ä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chsstufe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			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участие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 людей,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Formstufe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Gespr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ä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chs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доклад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небольшой аудиторией,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(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Gespr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ä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chsstufe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		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не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требующий большого напряжения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b) Lässige Formstufe des 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     непринужденная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беседа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Gesprächs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ä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ssige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Gespr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ä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chsstufe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2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1320" y="998895"/>
            <a:ext cx="10328564" cy="4773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88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«Несмотря на существование единой немецкой литературной произносительной нормы, ни один немец не говорит в соответствии с данной нормой».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Фахраддин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Ядигяр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оглы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Вейсалов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отзыва на диссертацию, Баку, 1986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  <a:tabLst>
                <a:tab pos="228600" algn="l"/>
              </a:tabLst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7528" y="956673"/>
            <a:ext cx="1020387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 и задачи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нормализаторской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деятельности в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 произношения на длительный период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Массовые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социофонетические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обследования звучащей речи;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Фоностилистическое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обоснование нормализации произношения;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существующих правил международного фонетического алфавита 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IPA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с учетом данных современных исследований;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словарей национальных вариантов нормы произношения;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«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говорящих словарей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произношения» с приложениями данных компьютерных программ и образцов записей речи;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атласов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социальных диалектов;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словарей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фоностилистических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вариантов;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атласов территориальных диалектов;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современных словарей разговорного языка.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629" y="1819777"/>
            <a:ext cx="10328564" cy="442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880"/>
              </a:lnSpc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«Авторов, вовсе не отступающих от нормы, конечно, не существует... Когда чувство нормы воспитано у человека, тогда-то он начинает чувствовать всю прелесть обоснованных отступлений от неё»</a:t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Владимирович Щерба.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>
              <a:lnSpc>
                <a:spcPts val="2880"/>
              </a:lnSpc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Спорные вопросы русской грамматики, 1939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  <a:tabLst>
                <a:tab pos="228600" algn="l"/>
              </a:tabLst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8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7" y="140048"/>
            <a:ext cx="1790700" cy="25473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25" y="261458"/>
            <a:ext cx="1676400" cy="2724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631" y="418905"/>
            <a:ext cx="3511191" cy="2846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4623" y="261458"/>
            <a:ext cx="2284200" cy="228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8" y="3157199"/>
            <a:ext cx="1989859" cy="2628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70" y="3495692"/>
            <a:ext cx="1972974" cy="1907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915" y="3006510"/>
            <a:ext cx="1856103" cy="25925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599" y="3650308"/>
            <a:ext cx="1438656" cy="1801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689" y="2552636"/>
            <a:ext cx="2057400" cy="3352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7726" y="2661734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Л.В.Щерба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767934" y="2985608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Л.Р.Зиндер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746437" y="2522124"/>
            <a:ext cx="214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Л.И.Прокопова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761655" y="3247886"/>
            <a:ext cx="183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Р.К.Потапова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010628" y="5783708"/>
            <a:ext cx="186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О.Б.Ткаченко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285985" y="5599042"/>
            <a:ext cx="194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А.И.Домашнев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673256" y="5403290"/>
            <a:ext cx="184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Ф.Я.Вейсалов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786187" y="5451676"/>
            <a:ext cx="151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А.И.Багмут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0029115" y="5820324"/>
            <a:ext cx="185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В.М.Бухаров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71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5833" y="2766359"/>
            <a:ext cx="6791411" cy="88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84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257</TotalTime>
  <Words>212</Words>
  <Application>Microsoft Office PowerPoint</Application>
  <PresentationFormat>Широкоэкранный</PresentationFormat>
  <Paragraphs>90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Symbol</vt:lpstr>
      <vt:lpstr>Times New Roman</vt:lpstr>
      <vt:lpstr>Натуральные материалы</vt:lpstr>
      <vt:lpstr>К 125-ЛЕТИЮ СОЗДАНИЯ НЕМЕЦКОЙ СТАНДАРТНОЙ ПРОИЗНОСИТЕЛЬНОЙ НОРМЫ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11</cp:revision>
  <cp:lastPrinted>2018-04-04T14:04:37Z</cp:lastPrinted>
  <dcterms:created xsi:type="dcterms:W3CDTF">2018-03-29T11:20:16Z</dcterms:created>
  <dcterms:modified xsi:type="dcterms:W3CDTF">2024-04-01T09:55:09Z</dcterms:modified>
</cp:coreProperties>
</file>