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3"/>
  </p:notesMasterIdLst>
  <p:sldIdLst>
    <p:sldId id="256" r:id="rId2"/>
    <p:sldId id="259" r:id="rId3"/>
    <p:sldId id="260" r:id="rId4"/>
    <p:sldId id="271" r:id="rId5"/>
    <p:sldId id="283" r:id="rId6"/>
    <p:sldId id="284" r:id="rId7"/>
    <p:sldId id="285" r:id="rId8"/>
    <p:sldId id="286" r:id="rId9"/>
    <p:sldId id="287" r:id="rId10"/>
    <p:sldId id="261" r:id="rId11"/>
    <p:sldId id="282" r:id="rId12"/>
  </p:sldIdLst>
  <p:sldSz cx="9144000" cy="5143500" type="screen16x9"/>
  <p:notesSz cx="6858000" cy="9144000"/>
  <p:embeddedFontLst>
    <p:embeddedFont>
      <p:font typeface="Hanken Grotesk" panose="020B0604020202020204" charset="0"/>
      <p:regular r:id="rId14"/>
      <p:bold r:id="rId15"/>
      <p:italic r:id="rId16"/>
      <p:boldItalic r:id="rId17"/>
    </p:embeddedFont>
    <p:embeddedFont>
      <p:font typeface="Figtree Black" panose="020B0604020202020204"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0A255C-9DC2-49A9-8208-3707FD485F37}">
  <a:tblStyle styleId="{CC0A255C-9DC2-49A9-8208-3707FD485F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8"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68ca7ef4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68ca7ef4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d9256fe6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d9256f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dd46dd1d67_2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73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4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34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86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10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46075" y="130450"/>
            <a:ext cx="4889100" cy="488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27425" y="-49275"/>
            <a:ext cx="7703400" cy="5243325"/>
            <a:chOff x="727425" y="-49275"/>
            <a:chExt cx="7703400" cy="5243325"/>
          </a:xfrm>
        </p:grpSpPr>
        <p:sp>
          <p:nvSpPr>
            <p:cNvPr id="11" name="Google Shape;11;p2"/>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14" name="Google Shape;14;p2"/>
          <p:cNvSpPr txBox="1">
            <a:spLocks noGrp="1"/>
          </p:cNvSpPr>
          <p:nvPr>
            <p:ph type="ctrTitle"/>
          </p:nvPr>
        </p:nvSpPr>
        <p:spPr>
          <a:xfrm>
            <a:off x="1087125" y="1670213"/>
            <a:ext cx="5897400" cy="139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087125" y="2997488"/>
            <a:ext cx="5897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73"/>
        <p:cNvGrpSpPr/>
        <p:nvPr/>
      </p:nvGrpSpPr>
      <p:grpSpPr>
        <a:xfrm>
          <a:off x="0" y="0"/>
          <a:ext cx="0" cy="0"/>
          <a:chOff x="0" y="0"/>
          <a:chExt cx="0" cy="0"/>
        </a:xfrm>
      </p:grpSpPr>
      <p:sp>
        <p:nvSpPr>
          <p:cNvPr id="274" name="Google Shape;274;p29"/>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9"/>
          <p:cNvGrpSpPr/>
          <p:nvPr/>
        </p:nvGrpSpPr>
        <p:grpSpPr>
          <a:xfrm>
            <a:off x="232200" y="232800"/>
            <a:ext cx="9045000" cy="4975500"/>
            <a:chOff x="232200" y="232800"/>
            <a:chExt cx="9045000" cy="4975500"/>
          </a:xfrm>
        </p:grpSpPr>
        <p:sp>
          <p:nvSpPr>
            <p:cNvPr id="276" name="Google Shape;276;p2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29"/>
            <p:cNvCxnSpPr/>
            <p:nvPr/>
          </p:nvCxnSpPr>
          <p:spPr>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278" name="Google Shape;278;p29"/>
            <p:cNvCxnSpPr/>
            <p:nvPr/>
          </p:nvCxnSpPr>
          <p:spPr>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643372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713225" y="-62550"/>
            <a:ext cx="7717800" cy="5210100"/>
            <a:chOff x="713225" y="-62550"/>
            <a:chExt cx="7717800" cy="5210100"/>
          </a:xfrm>
        </p:grpSpPr>
        <p:sp>
          <p:nvSpPr>
            <p:cNvPr id="19" name="Google Shape;19;p3"/>
            <p:cNvSpPr/>
            <p:nvPr/>
          </p:nvSpPr>
          <p:spPr>
            <a:xfrm>
              <a:off x="713225" y="533550"/>
              <a:ext cx="77178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rot="10800000">
              <a:off x="713225" y="-62550"/>
              <a:ext cx="0" cy="5961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3"/>
            <p:cNvCxnSpPr/>
            <p:nvPr/>
          </p:nvCxnSpPr>
          <p:spPr>
            <a:xfrm>
              <a:off x="8430775" y="4608450"/>
              <a:ext cx="0" cy="539100"/>
            </a:xfrm>
            <a:prstGeom prst="straightConnector1">
              <a:avLst/>
            </a:prstGeom>
            <a:noFill/>
            <a:ln w="19050" cap="flat" cmpd="sng">
              <a:solidFill>
                <a:schemeClr val="dk1"/>
              </a:solidFill>
              <a:prstDash val="solid"/>
              <a:round/>
              <a:headEnd type="none" w="med" len="med"/>
              <a:tailEnd type="none" w="med" len="med"/>
            </a:ln>
          </p:spPr>
        </p:cxnSp>
      </p:grpSp>
      <p:sp>
        <p:nvSpPr>
          <p:cNvPr id="22" name="Google Shape;22;p3"/>
          <p:cNvSpPr txBox="1">
            <a:spLocks noGrp="1"/>
          </p:cNvSpPr>
          <p:nvPr>
            <p:ph type="title"/>
          </p:nvPr>
        </p:nvSpPr>
        <p:spPr>
          <a:xfrm>
            <a:off x="1216475" y="197715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720000" y="533550"/>
            <a:ext cx="824400" cy="705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sz="33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1216475" y="2730750"/>
            <a:ext cx="5067600" cy="4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9050" y="232800"/>
            <a:ext cx="8930250" cy="5027400"/>
            <a:chOff x="-19050" y="232800"/>
            <a:chExt cx="8930250" cy="5027400"/>
          </a:xfrm>
        </p:grpSpPr>
        <p:sp>
          <p:nvSpPr>
            <p:cNvPr id="28" name="Google Shape;28;p4"/>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4"/>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4"/>
            <p:cNvCxnSpPr/>
            <p:nvPr/>
          </p:nvCxnSpPr>
          <p:spPr>
            <a:xfrm>
              <a:off x="8911200" y="4917300"/>
              <a:ext cx="0" cy="342900"/>
            </a:xfrm>
            <a:prstGeom prst="straightConnector1">
              <a:avLst/>
            </a:prstGeom>
            <a:noFill/>
            <a:ln w="19050" cap="flat" cmpd="sng">
              <a:solidFill>
                <a:schemeClr val="dk1"/>
              </a:solidFill>
              <a:prstDash val="solid"/>
              <a:round/>
              <a:headEnd type="none" w="med" len="med"/>
              <a:tailEnd type="none" w="med" len="med"/>
            </a:ln>
          </p:spPr>
        </p:cxnSp>
      </p:grpSp>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a:latin typeface="Hanken Grotesk"/>
                <a:ea typeface="Hanken Grotesk"/>
                <a:cs typeface="Hanken Grotesk"/>
                <a:sym typeface="Hanken Grotesk"/>
              </a:defRPr>
            </a:lvl1pPr>
            <a:lvl2pPr marL="914400" lvl="1" indent="-304800" rtl="0">
              <a:spcBef>
                <a:spcPts val="0"/>
              </a:spcBef>
              <a:spcAft>
                <a:spcPts val="0"/>
              </a:spcAft>
              <a:buSzPts val="1200"/>
              <a:buChar char="○"/>
              <a:defRPr>
                <a:latin typeface="Hanken Grotesk"/>
                <a:ea typeface="Hanken Grotesk"/>
                <a:cs typeface="Hanken Grotesk"/>
                <a:sym typeface="Hanken Grotesk"/>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p:nvPr/>
        </p:nvSpPr>
        <p:spPr>
          <a:xfrm>
            <a:off x="-2613450" y="-126025"/>
            <a:ext cx="5402100" cy="540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727425" y="-49275"/>
            <a:ext cx="7703400" cy="5243325"/>
            <a:chOff x="727425" y="-49275"/>
            <a:chExt cx="7703400" cy="5243325"/>
          </a:xfrm>
        </p:grpSpPr>
        <p:sp>
          <p:nvSpPr>
            <p:cNvPr id="71" name="Google Shape;71;p9"/>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9"/>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9"/>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74" name="Google Shape;74;p9"/>
          <p:cNvSpPr txBox="1">
            <a:spLocks noGrp="1"/>
          </p:cNvSpPr>
          <p:nvPr>
            <p:ph type="title"/>
          </p:nvPr>
        </p:nvSpPr>
        <p:spPr>
          <a:xfrm>
            <a:off x="3496850" y="1021763"/>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9"/>
          <p:cNvSpPr txBox="1">
            <a:spLocks noGrp="1"/>
          </p:cNvSpPr>
          <p:nvPr>
            <p:ph type="subTitle" idx="1"/>
          </p:nvPr>
        </p:nvSpPr>
        <p:spPr>
          <a:xfrm>
            <a:off x="3496850" y="3117038"/>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3"/>
        <p:cNvGrpSpPr/>
        <p:nvPr/>
      </p:nvGrpSpPr>
      <p:grpSpPr>
        <a:xfrm>
          <a:off x="0" y="0"/>
          <a:ext cx="0" cy="0"/>
          <a:chOff x="0" y="0"/>
          <a:chExt cx="0" cy="0"/>
        </a:xfrm>
      </p:grpSpPr>
      <p:sp>
        <p:nvSpPr>
          <p:cNvPr id="114" name="Google Shape;114;p14"/>
          <p:cNvSpPr/>
          <p:nvPr/>
        </p:nvSpPr>
        <p:spPr>
          <a:xfrm>
            <a:off x="-2125550" y="3018625"/>
            <a:ext cx="4243200" cy="424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4"/>
          <p:cNvGrpSpPr/>
          <p:nvPr/>
        </p:nvGrpSpPr>
        <p:grpSpPr>
          <a:xfrm>
            <a:off x="727425" y="-29250"/>
            <a:ext cx="8550550" cy="4637825"/>
            <a:chOff x="727425" y="-29250"/>
            <a:chExt cx="8550550" cy="4637825"/>
          </a:xfrm>
        </p:grpSpPr>
        <p:sp>
          <p:nvSpPr>
            <p:cNvPr id="116" name="Google Shape;116;p14"/>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4"/>
            <p:cNvCxnSpPr/>
            <p:nvPr/>
          </p:nvCxnSpPr>
          <p:spPr>
            <a:xfrm rot="10800000">
              <a:off x="727425" y="-29250"/>
              <a:ext cx="0" cy="562800"/>
            </a:xfrm>
            <a:prstGeom prst="straightConnector1">
              <a:avLst/>
            </a:prstGeom>
            <a:noFill/>
            <a:ln w="19050" cap="flat" cmpd="sng">
              <a:solidFill>
                <a:schemeClr val="dk1"/>
              </a:solidFill>
              <a:prstDash val="solid"/>
              <a:round/>
              <a:headEnd type="none" w="med" len="med"/>
              <a:tailEnd type="none" w="med" len="med"/>
            </a:ln>
          </p:spPr>
        </p:cxnSp>
        <p:cxnSp>
          <p:nvCxnSpPr>
            <p:cNvPr id="118" name="Google Shape;118;p14"/>
            <p:cNvCxnSpPr/>
            <p:nvPr/>
          </p:nvCxnSpPr>
          <p:spPr>
            <a:xfrm>
              <a:off x="8430775" y="4608575"/>
              <a:ext cx="847200" cy="0"/>
            </a:xfrm>
            <a:prstGeom prst="straightConnector1">
              <a:avLst/>
            </a:prstGeom>
            <a:noFill/>
            <a:ln w="19050" cap="flat" cmpd="sng">
              <a:solidFill>
                <a:schemeClr val="dk1"/>
              </a:solidFill>
              <a:prstDash val="solid"/>
              <a:round/>
              <a:headEnd type="none" w="med" len="med"/>
              <a:tailEnd type="none" w="med" len="med"/>
            </a:ln>
          </p:spPr>
        </p:cxnSp>
      </p:grpSp>
      <p:sp>
        <p:nvSpPr>
          <p:cNvPr id="119" name="Google Shape;119;p14"/>
          <p:cNvSpPr txBox="1">
            <a:spLocks noGrp="1"/>
          </p:cNvSpPr>
          <p:nvPr>
            <p:ph type="title"/>
          </p:nvPr>
        </p:nvSpPr>
        <p:spPr>
          <a:xfrm>
            <a:off x="2212125" y="2464650"/>
            <a:ext cx="5913900" cy="531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0" name="Google Shape;120;p14"/>
          <p:cNvSpPr txBox="1">
            <a:spLocks noGrp="1"/>
          </p:cNvSpPr>
          <p:nvPr>
            <p:ph type="subTitle" idx="1"/>
          </p:nvPr>
        </p:nvSpPr>
        <p:spPr>
          <a:xfrm>
            <a:off x="2212125" y="838350"/>
            <a:ext cx="5913900" cy="16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500">
                <a:latin typeface="Hanken Grotesk"/>
                <a:ea typeface="Hanken Grotesk"/>
                <a:cs typeface="Hanken Grotesk"/>
                <a:sym typeface="Hanken Grotesk"/>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29"/>
        <p:cNvGrpSpPr/>
        <p:nvPr/>
      </p:nvGrpSpPr>
      <p:grpSpPr>
        <a:xfrm>
          <a:off x="0" y="0"/>
          <a:ext cx="0" cy="0"/>
          <a:chOff x="0" y="0"/>
          <a:chExt cx="0" cy="0"/>
        </a:xfrm>
      </p:grpSpPr>
      <p:sp>
        <p:nvSpPr>
          <p:cNvPr id="130" name="Google Shape;130;p16"/>
          <p:cNvSpPr/>
          <p:nvPr/>
        </p:nvSpPr>
        <p:spPr>
          <a:xfrm>
            <a:off x="-923000" y="-945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6"/>
          <p:cNvGrpSpPr/>
          <p:nvPr/>
        </p:nvGrpSpPr>
        <p:grpSpPr>
          <a:xfrm>
            <a:off x="-19050" y="232800"/>
            <a:ext cx="9176275" cy="4684500"/>
            <a:chOff x="-19050" y="232800"/>
            <a:chExt cx="9176275" cy="4684500"/>
          </a:xfrm>
        </p:grpSpPr>
        <p:sp>
          <p:nvSpPr>
            <p:cNvPr id="132" name="Google Shape;132;p1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6"/>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34" name="Google Shape;134;p16"/>
            <p:cNvCxnSpPr/>
            <p:nvPr/>
          </p:nvCxnSpPr>
          <p:spPr>
            <a:xfrm>
              <a:off x="8917525" y="4917300"/>
              <a:ext cx="239700" cy="0"/>
            </a:xfrm>
            <a:prstGeom prst="straightConnector1">
              <a:avLst/>
            </a:prstGeom>
            <a:noFill/>
            <a:ln w="19050" cap="flat" cmpd="sng">
              <a:solidFill>
                <a:schemeClr val="dk1"/>
              </a:solidFill>
              <a:prstDash val="solid"/>
              <a:round/>
              <a:headEnd type="none" w="med" len="med"/>
              <a:tailEnd type="none" w="med" len="med"/>
            </a:ln>
          </p:spPr>
        </p:cxnSp>
      </p:grpSp>
      <p:sp>
        <p:nvSpPr>
          <p:cNvPr id="135" name="Google Shape;135;p16"/>
          <p:cNvSpPr txBox="1">
            <a:spLocks noGrp="1"/>
          </p:cNvSpPr>
          <p:nvPr>
            <p:ph type="title"/>
          </p:nvPr>
        </p:nvSpPr>
        <p:spPr>
          <a:xfrm>
            <a:off x="878875" y="1533125"/>
            <a:ext cx="3024900" cy="642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16"/>
          <p:cNvSpPr txBox="1">
            <a:spLocks noGrp="1"/>
          </p:cNvSpPr>
          <p:nvPr>
            <p:ph type="subTitle" idx="1"/>
          </p:nvPr>
        </p:nvSpPr>
        <p:spPr>
          <a:xfrm>
            <a:off x="878875" y="2175300"/>
            <a:ext cx="3024900" cy="121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66"/>
        <p:cNvGrpSpPr/>
        <p:nvPr/>
      </p:nvGrpSpPr>
      <p:grpSpPr>
        <a:xfrm>
          <a:off x="0" y="0"/>
          <a:ext cx="0" cy="0"/>
          <a:chOff x="0" y="0"/>
          <a:chExt cx="0" cy="0"/>
        </a:xfrm>
      </p:grpSpPr>
      <p:sp>
        <p:nvSpPr>
          <p:cNvPr id="167" name="Google Shape;167;p20"/>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0"/>
          <p:cNvGrpSpPr/>
          <p:nvPr/>
        </p:nvGrpSpPr>
        <p:grpSpPr>
          <a:xfrm>
            <a:off x="-725" y="1466925"/>
            <a:ext cx="939900" cy="2326875"/>
            <a:chOff x="-725" y="1466925"/>
            <a:chExt cx="939900" cy="2326875"/>
          </a:xfrm>
        </p:grpSpPr>
        <p:cxnSp>
          <p:nvCxnSpPr>
            <p:cNvPr id="169" name="Google Shape;169;p20"/>
            <p:cNvCxnSpPr/>
            <p:nvPr/>
          </p:nvCxnSpPr>
          <p:spPr>
            <a:xfrm>
              <a:off x="-725" y="1466925"/>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70" name="Google Shape;170;p20"/>
            <p:cNvCxnSpPr/>
            <p:nvPr/>
          </p:nvCxnSpPr>
          <p:spPr>
            <a:xfrm>
              <a:off x="-725" y="2668450"/>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71" name="Google Shape;171;p20"/>
            <p:cNvCxnSpPr/>
            <p:nvPr/>
          </p:nvCxnSpPr>
          <p:spPr>
            <a:xfrm>
              <a:off x="-725" y="3793800"/>
              <a:ext cx="939900" cy="0"/>
            </a:xfrm>
            <a:prstGeom prst="straightConnector1">
              <a:avLst/>
            </a:prstGeom>
            <a:noFill/>
            <a:ln w="19050" cap="flat" cmpd="sng">
              <a:solidFill>
                <a:schemeClr val="dk1"/>
              </a:solidFill>
              <a:prstDash val="solid"/>
              <a:round/>
              <a:headEnd type="none" w="med" len="med"/>
              <a:tailEnd type="none" w="med" len="med"/>
            </a:ln>
          </p:spPr>
        </p:cxnSp>
      </p:grpSp>
      <p:grpSp>
        <p:nvGrpSpPr>
          <p:cNvPr id="172" name="Google Shape;172;p20"/>
          <p:cNvGrpSpPr/>
          <p:nvPr/>
        </p:nvGrpSpPr>
        <p:grpSpPr>
          <a:xfrm>
            <a:off x="232200" y="232800"/>
            <a:ext cx="8988300" cy="5000100"/>
            <a:chOff x="232200" y="232800"/>
            <a:chExt cx="8988300" cy="5000100"/>
          </a:xfrm>
        </p:grpSpPr>
        <p:sp>
          <p:nvSpPr>
            <p:cNvPr id="173" name="Google Shape;173;p20"/>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 name="Google Shape;174;p20"/>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175" name="Google Shape;175;p20"/>
            <p:cNvCxnSpPr/>
            <p:nvPr/>
          </p:nvCxnSpPr>
          <p:spPr>
            <a:xfrm>
              <a:off x="233525" y="4917300"/>
              <a:ext cx="0" cy="315600"/>
            </a:xfrm>
            <a:prstGeom prst="straightConnector1">
              <a:avLst/>
            </a:prstGeom>
            <a:noFill/>
            <a:ln w="19050" cap="flat" cmpd="sng">
              <a:solidFill>
                <a:schemeClr val="dk1"/>
              </a:solidFill>
              <a:prstDash val="solid"/>
              <a:round/>
              <a:headEnd type="none" w="med" len="med"/>
              <a:tailEnd type="none" w="med" len="med"/>
            </a:ln>
          </p:spPr>
        </p:cxnSp>
      </p:grpSp>
      <p:sp>
        <p:nvSpPr>
          <p:cNvPr id="176" name="Google Shape;176;p20"/>
          <p:cNvSpPr txBox="1">
            <a:spLocks noGrp="1"/>
          </p:cNvSpPr>
          <p:nvPr>
            <p:ph type="title"/>
          </p:nvPr>
        </p:nvSpPr>
        <p:spPr>
          <a:xfrm>
            <a:off x="713225"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20"/>
          <p:cNvSpPr txBox="1">
            <a:spLocks noGrp="1"/>
          </p:cNvSpPr>
          <p:nvPr>
            <p:ph type="subTitle" idx="1"/>
          </p:nvPr>
        </p:nvSpPr>
        <p:spPr>
          <a:xfrm>
            <a:off x="1731050" y="1640570"/>
            <a:ext cx="6613200" cy="53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78" name="Google Shape;178;p20"/>
          <p:cNvSpPr txBox="1">
            <a:spLocks noGrp="1"/>
          </p:cNvSpPr>
          <p:nvPr>
            <p:ph type="subTitle" idx="2"/>
          </p:nvPr>
        </p:nvSpPr>
        <p:spPr>
          <a:xfrm>
            <a:off x="1731050" y="280036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79" name="Google Shape;179;p20"/>
          <p:cNvSpPr txBox="1">
            <a:spLocks noGrp="1"/>
          </p:cNvSpPr>
          <p:nvPr>
            <p:ph type="subTitle" idx="3"/>
          </p:nvPr>
        </p:nvSpPr>
        <p:spPr>
          <a:xfrm>
            <a:off x="1731050" y="395745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80" name="Google Shape;180;p20"/>
          <p:cNvSpPr txBox="1">
            <a:spLocks noGrp="1"/>
          </p:cNvSpPr>
          <p:nvPr>
            <p:ph type="subTitle" idx="4"/>
          </p:nvPr>
        </p:nvSpPr>
        <p:spPr>
          <a:xfrm>
            <a:off x="1731050" y="1241275"/>
            <a:ext cx="6613200" cy="530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81" name="Google Shape;181;p20"/>
          <p:cNvSpPr txBox="1">
            <a:spLocks noGrp="1"/>
          </p:cNvSpPr>
          <p:nvPr>
            <p:ph type="subTitle" idx="5"/>
          </p:nvPr>
        </p:nvSpPr>
        <p:spPr>
          <a:xfrm>
            <a:off x="1731050" y="2395400"/>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82" name="Google Shape;182;p20"/>
          <p:cNvSpPr txBox="1">
            <a:spLocks noGrp="1"/>
          </p:cNvSpPr>
          <p:nvPr>
            <p:ph type="subTitle" idx="6"/>
          </p:nvPr>
        </p:nvSpPr>
        <p:spPr>
          <a:xfrm>
            <a:off x="1731050" y="3546826"/>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66"/>
        <p:cNvGrpSpPr/>
        <p:nvPr/>
      </p:nvGrpSpPr>
      <p:grpSpPr>
        <a:xfrm>
          <a:off x="0" y="0"/>
          <a:ext cx="0" cy="0"/>
          <a:chOff x="0" y="0"/>
          <a:chExt cx="0" cy="0"/>
        </a:xfrm>
      </p:grpSpPr>
      <p:sp>
        <p:nvSpPr>
          <p:cNvPr id="267" name="Google Shape;267;p28"/>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8"/>
          <p:cNvGrpSpPr/>
          <p:nvPr/>
        </p:nvGrpSpPr>
        <p:grpSpPr>
          <a:xfrm>
            <a:off x="232200" y="-49400"/>
            <a:ext cx="8679000" cy="5250800"/>
            <a:chOff x="232200" y="-49400"/>
            <a:chExt cx="8679000" cy="5250800"/>
          </a:xfrm>
        </p:grpSpPr>
        <p:sp>
          <p:nvSpPr>
            <p:cNvPr id="269" name="Google Shape;269;p2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8"/>
            <p:cNvGrpSpPr/>
            <p:nvPr/>
          </p:nvGrpSpPr>
          <p:grpSpPr>
            <a:xfrm>
              <a:off x="232200" y="-49400"/>
              <a:ext cx="8679000" cy="5250800"/>
              <a:chOff x="232200" y="-49400"/>
              <a:chExt cx="8679000" cy="5250800"/>
            </a:xfrm>
          </p:grpSpPr>
          <p:cxnSp>
            <p:nvCxnSpPr>
              <p:cNvPr id="271" name="Google Shape;271;p28"/>
              <p:cNvCxnSpPr/>
              <p:nvPr/>
            </p:nvCxnSpPr>
            <p:spPr>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8"/>
              <p:cNvCxnSpPr/>
              <p:nvPr/>
            </p:nvCxnSpPr>
            <p:spPr>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marL="914400" lvl="1"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marL="1371600" lvl="2"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marL="1828800" lvl="3"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marL="2286000" lvl="4"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marL="2743200" lvl="5"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marL="3200400" lvl="6"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marL="3657600" lvl="7"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marL="4114800" lvl="8"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0" r:id="rId6"/>
    <p:sldLayoutId id="2147483662" r:id="rId7"/>
    <p:sldLayoutId id="2147483666" r:id="rId8"/>
    <p:sldLayoutId id="2147483674"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ctrTitle"/>
          </p:nvPr>
        </p:nvSpPr>
        <p:spPr>
          <a:xfrm>
            <a:off x="1087125" y="1670213"/>
            <a:ext cx="5897400" cy="1392600"/>
          </a:xfrm>
          <a:prstGeom prst="rect">
            <a:avLst/>
          </a:prstGeom>
        </p:spPr>
        <p:txBody>
          <a:bodyPr spcFirstLastPara="1" wrap="square" lIns="91425" tIns="91425" rIns="91425" bIns="91425" anchor="b" anchorCtr="0">
            <a:noAutofit/>
          </a:bodyPr>
          <a:lstStyle/>
          <a:p>
            <a:pPr lvl="0"/>
            <a:r>
              <a:rPr lang="en-US" dirty="0"/>
              <a:t>The formation of the concept of "medicine" in linguistic cultures</a:t>
            </a:r>
            <a:endParaRPr dirty="0"/>
          </a:p>
        </p:txBody>
      </p:sp>
      <p:sp>
        <p:nvSpPr>
          <p:cNvPr id="290" name="Google Shape;290;p33"/>
          <p:cNvSpPr txBox="1">
            <a:spLocks noGrp="1"/>
          </p:cNvSpPr>
          <p:nvPr>
            <p:ph type="subTitle" idx="1"/>
          </p:nvPr>
        </p:nvSpPr>
        <p:spPr>
          <a:xfrm>
            <a:off x="1087125" y="3157406"/>
            <a:ext cx="6401496" cy="1361678"/>
          </a:xfrm>
          <a:prstGeom prst="rect">
            <a:avLst/>
          </a:prstGeom>
        </p:spPr>
        <p:txBody>
          <a:bodyPr spcFirstLastPara="1" wrap="square" lIns="91425" tIns="91425" rIns="91425" bIns="91425" anchor="t" anchorCtr="0">
            <a:noAutofit/>
          </a:bodyPr>
          <a:lstStyle/>
          <a:p>
            <a:pPr marL="0" lvl="0" indent="0" algn="just"/>
            <a:r>
              <a:rPr lang="en-US" dirty="0" err="1"/>
              <a:t>Beitullaev</a:t>
            </a:r>
            <a:r>
              <a:rPr lang="en-US" dirty="0"/>
              <a:t> A. M.</a:t>
            </a:r>
          </a:p>
          <a:p>
            <a:pPr marL="0" lvl="0" indent="0" algn="just"/>
            <a:r>
              <a:rPr lang="en-US" dirty="0" smtClean="0"/>
              <a:t>1-st </a:t>
            </a:r>
            <a:r>
              <a:rPr lang="en-US" dirty="0"/>
              <a:t>year postgraduate student of the Department of Basic and Clinical </a:t>
            </a:r>
            <a:r>
              <a:rPr lang="en-US" dirty="0" smtClean="0"/>
              <a:t>Pharmacology</a:t>
            </a:r>
            <a:r>
              <a:rPr lang="ru-RU" dirty="0" smtClean="0"/>
              <a:t> </a:t>
            </a:r>
            <a:r>
              <a:rPr lang="en-US" dirty="0" smtClean="0"/>
              <a:t>of </a:t>
            </a:r>
            <a:r>
              <a:rPr lang="en-US" dirty="0"/>
              <a:t>the Order of the Red Banner of </a:t>
            </a:r>
            <a:r>
              <a:rPr lang="en-US" dirty="0" err="1"/>
              <a:t>Labour</a:t>
            </a:r>
            <a:r>
              <a:rPr lang="en-US" dirty="0"/>
              <a:t> Medical institute named after S. I. </a:t>
            </a:r>
            <a:r>
              <a:rPr lang="en-US" dirty="0" err="1"/>
              <a:t>Georgievsky</a:t>
            </a:r>
            <a:r>
              <a:rPr lang="en-US" dirty="0"/>
              <a:t>, V. I. </a:t>
            </a:r>
            <a:r>
              <a:rPr lang="en-US" dirty="0" err="1"/>
              <a:t>Vernadsky</a:t>
            </a:r>
            <a:r>
              <a:rPr lang="en-US" dirty="0"/>
              <a:t> Crimean Federal University</a:t>
            </a:r>
          </a:p>
          <a:p>
            <a:pPr marL="0" lvl="0" indent="0" algn="just"/>
            <a:r>
              <a:rPr lang="en-US" dirty="0" smtClean="0"/>
              <a:t>Scientific </a:t>
            </a:r>
            <a:r>
              <a:rPr lang="en-US" dirty="0"/>
              <a:t>adviser: PhD in Pedagogy, docent </a:t>
            </a:r>
            <a:r>
              <a:rPr lang="en-US" dirty="0" err="1"/>
              <a:t>Chernyshova</a:t>
            </a:r>
            <a:r>
              <a:rPr lang="en-US" dirty="0"/>
              <a:t> T. 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subTitle" idx="1"/>
          </p:nvPr>
        </p:nvSpPr>
        <p:spPr>
          <a:xfrm>
            <a:off x="1623060" y="838350"/>
            <a:ext cx="6502965" cy="3020760"/>
          </a:xfrm>
          <a:prstGeom prst="rect">
            <a:avLst/>
          </a:prstGeom>
        </p:spPr>
        <p:txBody>
          <a:bodyPr spcFirstLastPara="1" wrap="square" lIns="91425" tIns="91425" rIns="91425" bIns="91425" anchor="b" anchorCtr="0">
            <a:noAutofit/>
          </a:bodyPr>
          <a:lstStyle/>
          <a:p>
            <a:pPr marL="0" lvl="0" indent="0" algn="just"/>
            <a:r>
              <a:rPr lang="en-US" sz="1800" dirty="0" smtClean="0"/>
              <a:t>In </a:t>
            </a:r>
            <a:r>
              <a:rPr lang="en-US" sz="1800" dirty="0"/>
              <a:t>conclusion, it can be said that there is a connection between people's beliefs and the etymology of words. In Western and Slavic cultures, the idea of remedies was directly linked to their purpose. However, in Eastern cultures, this idea was based on images that represented what could really heal. Therefore, medicine as a discipline is based on philosophical principles that go beyond the activities of the doctor, and the concepts that he or she uses to communicate and share their unique and specialized knowledge.</a:t>
            </a:r>
            <a:endParaRPr sz="1800" dirty="0"/>
          </a:p>
        </p:txBody>
      </p:sp>
      <p:sp>
        <p:nvSpPr>
          <p:cNvPr id="375" name="Google Shape;375;p38"/>
          <p:cNvSpPr txBox="1">
            <a:spLocks noGrp="1"/>
          </p:cNvSpPr>
          <p:nvPr>
            <p:ph type="title"/>
          </p:nvPr>
        </p:nvSpPr>
        <p:spPr>
          <a:xfrm>
            <a:off x="2212125" y="3859110"/>
            <a:ext cx="5913900" cy="53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t>Conclusion</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17" name="Google Shape;856;p60"/>
          <p:cNvSpPr txBox="1">
            <a:spLocks noGrp="1"/>
          </p:cNvSpPr>
          <p:nvPr>
            <p:ph type="title"/>
          </p:nvPr>
        </p:nvSpPr>
        <p:spPr>
          <a:xfrm>
            <a:off x="596162" y="968825"/>
            <a:ext cx="3084298" cy="9056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t>Thanks!</a:t>
            </a:r>
            <a:endParaRPr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728795" y="567450"/>
            <a:ext cx="5067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Introduction</a:t>
            </a:r>
            <a:endParaRPr dirty="0"/>
          </a:p>
        </p:txBody>
      </p:sp>
      <p:sp>
        <p:nvSpPr>
          <p:cNvPr id="330" name="Google Shape;330;p36"/>
          <p:cNvSpPr txBox="1">
            <a:spLocks noGrp="1"/>
          </p:cNvSpPr>
          <p:nvPr>
            <p:ph type="subTitle" idx="1"/>
          </p:nvPr>
        </p:nvSpPr>
        <p:spPr>
          <a:xfrm>
            <a:off x="858334" y="1409250"/>
            <a:ext cx="5351965" cy="3063690"/>
          </a:xfrm>
          <a:prstGeom prst="rect">
            <a:avLst/>
          </a:prstGeom>
        </p:spPr>
        <p:txBody>
          <a:bodyPr spcFirstLastPara="1" wrap="square" lIns="91425" tIns="91425" rIns="91425" bIns="91425" anchor="t" anchorCtr="0">
            <a:noAutofit/>
          </a:bodyPr>
          <a:lstStyle/>
          <a:p>
            <a:pPr marL="0" lvl="0" indent="0" algn="just"/>
            <a:r>
              <a:rPr lang="en-US" sz="1600" dirty="0"/>
              <a:t>It is difficult for modern people to imagine their lives without medicines, as they improve the quality and longevity of life. Today, drugs are seen as a benefit of civilization, and if you think about it, they have existed for only a century in the form to which we are accustomed. However, medicine has existed since ancient times, and people from different cultures treated and used it in their own way. It is important to analyze the origin of drug, as well as how it was interpreted and understood in different cultures and at different stages of human history.</a:t>
            </a:r>
            <a:endParaRP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37"/>
          <p:cNvSpPr txBox="1">
            <a:spLocks noGrp="1"/>
          </p:cNvSpPr>
          <p:nvPr>
            <p:ph type="subTitle" idx="1"/>
          </p:nvPr>
        </p:nvSpPr>
        <p:spPr>
          <a:xfrm>
            <a:off x="1731050" y="1646234"/>
            <a:ext cx="6613200" cy="530400"/>
          </a:xfrm>
          <a:prstGeom prst="rect">
            <a:avLst/>
          </a:prstGeom>
        </p:spPr>
        <p:txBody>
          <a:bodyPr spcFirstLastPara="1" wrap="square" lIns="91425" tIns="91425" rIns="91425" bIns="91425" anchor="t" anchorCtr="0">
            <a:noAutofit/>
          </a:bodyPr>
          <a:lstStyle/>
          <a:p>
            <a:pPr marL="0" lvl="0" indent="0" algn="just"/>
            <a:r>
              <a:rPr lang="en-US" dirty="0" smtClean="0"/>
              <a:t>was </a:t>
            </a:r>
            <a:r>
              <a:rPr lang="en-US" dirty="0"/>
              <a:t>to analyze the origins of the concept of "medicine" in different linguistic cultures.</a:t>
            </a:r>
            <a:endParaRPr dirty="0"/>
          </a:p>
        </p:txBody>
      </p:sp>
      <p:sp>
        <p:nvSpPr>
          <p:cNvPr id="338" name="Google Shape;338;p37"/>
          <p:cNvSpPr txBox="1">
            <a:spLocks noGrp="1"/>
          </p:cNvSpPr>
          <p:nvPr>
            <p:ph type="subTitle" idx="2"/>
          </p:nvPr>
        </p:nvSpPr>
        <p:spPr>
          <a:xfrm>
            <a:off x="1731050" y="2800360"/>
            <a:ext cx="6613200" cy="527700"/>
          </a:xfrm>
          <a:prstGeom prst="rect">
            <a:avLst/>
          </a:prstGeom>
        </p:spPr>
        <p:txBody>
          <a:bodyPr spcFirstLastPara="1" wrap="square" lIns="91425" tIns="91425" rIns="91425" bIns="91425" anchor="t" anchorCtr="0">
            <a:noAutofit/>
          </a:bodyPr>
          <a:lstStyle/>
          <a:p>
            <a:pPr marL="0" lvl="0" indent="0" algn="just"/>
            <a:r>
              <a:rPr lang="en-US" dirty="0"/>
              <a:t>are to explore the history of the term "medicine", its origins, and the factors that have influenced its reinterpretation over time.</a:t>
            </a:r>
            <a:endParaRPr dirty="0"/>
          </a:p>
        </p:txBody>
      </p:sp>
      <p:sp>
        <p:nvSpPr>
          <p:cNvPr id="339" name="Google Shape;339;p37"/>
          <p:cNvSpPr txBox="1">
            <a:spLocks noGrp="1"/>
          </p:cNvSpPr>
          <p:nvPr>
            <p:ph type="subTitle" idx="3"/>
          </p:nvPr>
        </p:nvSpPr>
        <p:spPr>
          <a:xfrm>
            <a:off x="1731050" y="3957450"/>
            <a:ext cx="6613200" cy="527700"/>
          </a:xfrm>
          <a:prstGeom prst="rect">
            <a:avLst/>
          </a:prstGeom>
        </p:spPr>
        <p:txBody>
          <a:bodyPr spcFirstLastPara="1" wrap="square" lIns="91425" tIns="91425" rIns="91425" bIns="91425" anchor="t" anchorCtr="0">
            <a:noAutofit/>
          </a:bodyPr>
          <a:lstStyle/>
          <a:p>
            <a:pPr marL="0" lvl="0" indent="0" algn="just"/>
            <a:r>
              <a:rPr lang="en-US" dirty="0"/>
              <a:t>involved a retrospective analysis of historical data sources to investigate the origins of the concept of "medicine" within various linguistic cultures.</a:t>
            </a:r>
            <a:endParaRPr dirty="0"/>
          </a:p>
        </p:txBody>
      </p:sp>
      <p:sp>
        <p:nvSpPr>
          <p:cNvPr id="340" name="Google Shape;340;p37"/>
          <p:cNvSpPr txBox="1">
            <a:spLocks noGrp="1"/>
          </p:cNvSpPr>
          <p:nvPr>
            <p:ph type="subTitle" idx="4"/>
          </p:nvPr>
        </p:nvSpPr>
        <p:spPr>
          <a:xfrm>
            <a:off x="1731050" y="1241275"/>
            <a:ext cx="6613200" cy="530400"/>
          </a:xfrm>
          <a:prstGeom prst="rect">
            <a:avLst/>
          </a:prstGeom>
        </p:spPr>
        <p:txBody>
          <a:bodyPr spcFirstLastPara="1" wrap="square" lIns="91425" tIns="91425" rIns="91425" bIns="91425" anchor="b" anchorCtr="0">
            <a:noAutofit/>
          </a:bodyPr>
          <a:lstStyle/>
          <a:p>
            <a:pPr marL="0" lvl="0" indent="0" algn="just"/>
            <a:r>
              <a:rPr lang="en-US" dirty="0"/>
              <a:t>The aim of this </a:t>
            </a:r>
            <a:r>
              <a:rPr lang="en-US" dirty="0" smtClean="0"/>
              <a:t>work</a:t>
            </a:r>
            <a:endParaRPr dirty="0"/>
          </a:p>
        </p:txBody>
      </p:sp>
      <p:sp>
        <p:nvSpPr>
          <p:cNvPr id="341" name="Google Shape;341;p37"/>
          <p:cNvSpPr txBox="1">
            <a:spLocks noGrp="1"/>
          </p:cNvSpPr>
          <p:nvPr>
            <p:ph type="subTitle" idx="5"/>
          </p:nvPr>
        </p:nvSpPr>
        <p:spPr>
          <a:xfrm>
            <a:off x="1731050" y="2395400"/>
            <a:ext cx="6613200" cy="527700"/>
          </a:xfrm>
          <a:prstGeom prst="rect">
            <a:avLst/>
          </a:prstGeom>
        </p:spPr>
        <p:txBody>
          <a:bodyPr spcFirstLastPara="1" wrap="square" lIns="91425" tIns="91425" rIns="91425" bIns="91425" anchor="b" anchorCtr="0">
            <a:noAutofit/>
          </a:bodyPr>
          <a:lstStyle/>
          <a:p>
            <a:pPr marL="0" lvl="0" indent="0" algn="just"/>
            <a:r>
              <a:rPr lang="en-US" b="1" dirty="0"/>
              <a:t>The objectives </a:t>
            </a:r>
            <a:r>
              <a:rPr lang="en-US" dirty="0"/>
              <a:t>of the work</a:t>
            </a:r>
            <a:endParaRPr dirty="0"/>
          </a:p>
        </p:txBody>
      </p:sp>
      <p:sp>
        <p:nvSpPr>
          <p:cNvPr id="342" name="Google Shape;342;p37"/>
          <p:cNvSpPr txBox="1">
            <a:spLocks noGrp="1"/>
          </p:cNvSpPr>
          <p:nvPr>
            <p:ph type="subTitle" idx="6"/>
          </p:nvPr>
        </p:nvSpPr>
        <p:spPr>
          <a:xfrm>
            <a:off x="1731050" y="3546826"/>
            <a:ext cx="6613200" cy="527700"/>
          </a:xfrm>
          <a:prstGeom prst="rect">
            <a:avLst/>
          </a:prstGeom>
        </p:spPr>
        <p:txBody>
          <a:bodyPr spcFirstLastPara="1" wrap="square" lIns="91425" tIns="91425" rIns="91425" bIns="91425" anchor="b" anchorCtr="0">
            <a:noAutofit/>
          </a:bodyPr>
          <a:lstStyle/>
          <a:p>
            <a:pPr marL="0" lvl="0" indent="0" algn="just"/>
            <a:r>
              <a:rPr lang="en-US" b="1" dirty="0"/>
              <a:t>The research methods</a:t>
            </a:r>
            <a:endParaRPr dirty="0"/>
          </a:p>
        </p:txBody>
      </p:sp>
      <p:grpSp>
        <p:nvGrpSpPr>
          <p:cNvPr id="343" name="Google Shape;343;p37"/>
          <p:cNvGrpSpPr/>
          <p:nvPr/>
        </p:nvGrpSpPr>
        <p:grpSpPr>
          <a:xfrm>
            <a:off x="1103963" y="3625800"/>
            <a:ext cx="345000" cy="343975"/>
            <a:chOff x="1799738" y="3074500"/>
            <a:chExt cx="345000" cy="343975"/>
          </a:xfrm>
        </p:grpSpPr>
        <p:sp>
          <p:nvSpPr>
            <p:cNvPr id="344" name="Google Shape;344;p37"/>
            <p:cNvSpPr/>
            <p:nvPr/>
          </p:nvSpPr>
          <p:spPr>
            <a:xfrm>
              <a:off x="1799738" y="3272100"/>
              <a:ext cx="345000" cy="146375"/>
            </a:xfrm>
            <a:custGeom>
              <a:avLst/>
              <a:gdLst/>
              <a:ahLst/>
              <a:cxnLst/>
              <a:rect l="l" t="t" r="r" b="b"/>
              <a:pathLst>
                <a:path w="13800" h="5855" extrusionOk="0">
                  <a:moveTo>
                    <a:pt x="5424" y="595"/>
                  </a:moveTo>
                  <a:cubicBezTo>
                    <a:pt x="6070" y="595"/>
                    <a:pt x="6582" y="1149"/>
                    <a:pt x="6582" y="1795"/>
                  </a:cubicBezTo>
                  <a:lnTo>
                    <a:pt x="6582" y="2779"/>
                  </a:lnTo>
                  <a:cubicBezTo>
                    <a:pt x="6193" y="2523"/>
                    <a:pt x="5772" y="2389"/>
                    <a:pt x="5301" y="2389"/>
                  </a:cubicBezTo>
                  <a:lnTo>
                    <a:pt x="1067" y="2389"/>
                  </a:lnTo>
                  <a:lnTo>
                    <a:pt x="1067" y="1795"/>
                  </a:lnTo>
                  <a:cubicBezTo>
                    <a:pt x="1067" y="1497"/>
                    <a:pt x="1282" y="1241"/>
                    <a:pt x="1579" y="1241"/>
                  </a:cubicBezTo>
                  <a:cubicBezTo>
                    <a:pt x="2656" y="1241"/>
                    <a:pt x="3763" y="1067"/>
                    <a:pt x="4788" y="729"/>
                  </a:cubicBezTo>
                  <a:lnTo>
                    <a:pt x="4870" y="729"/>
                  </a:lnTo>
                  <a:cubicBezTo>
                    <a:pt x="5085" y="636"/>
                    <a:pt x="5219" y="595"/>
                    <a:pt x="5424" y="595"/>
                  </a:cubicBezTo>
                  <a:close/>
                  <a:moveTo>
                    <a:pt x="8417" y="595"/>
                  </a:moveTo>
                  <a:cubicBezTo>
                    <a:pt x="8591" y="595"/>
                    <a:pt x="8714" y="636"/>
                    <a:pt x="8930" y="729"/>
                  </a:cubicBezTo>
                  <a:lnTo>
                    <a:pt x="9012" y="729"/>
                  </a:lnTo>
                  <a:cubicBezTo>
                    <a:pt x="10037" y="1067"/>
                    <a:pt x="11113" y="1241"/>
                    <a:pt x="12220" y="1241"/>
                  </a:cubicBezTo>
                  <a:cubicBezTo>
                    <a:pt x="12518" y="1241"/>
                    <a:pt x="12733" y="1497"/>
                    <a:pt x="12733" y="1579"/>
                  </a:cubicBezTo>
                  <a:lnTo>
                    <a:pt x="12733" y="2389"/>
                  </a:lnTo>
                  <a:lnTo>
                    <a:pt x="8458" y="2389"/>
                  </a:lnTo>
                  <a:cubicBezTo>
                    <a:pt x="8038" y="2389"/>
                    <a:pt x="7566" y="2523"/>
                    <a:pt x="7177" y="2779"/>
                  </a:cubicBezTo>
                  <a:lnTo>
                    <a:pt x="7177" y="1795"/>
                  </a:lnTo>
                  <a:cubicBezTo>
                    <a:pt x="7177" y="1149"/>
                    <a:pt x="7730" y="595"/>
                    <a:pt x="8417" y="595"/>
                  </a:cubicBezTo>
                  <a:close/>
                  <a:moveTo>
                    <a:pt x="13205" y="2984"/>
                  </a:moveTo>
                  <a:lnTo>
                    <a:pt x="13205" y="4142"/>
                  </a:lnTo>
                  <a:lnTo>
                    <a:pt x="8243" y="4142"/>
                  </a:lnTo>
                  <a:cubicBezTo>
                    <a:pt x="7946" y="4142"/>
                    <a:pt x="7689" y="4358"/>
                    <a:pt x="7648" y="4655"/>
                  </a:cubicBezTo>
                  <a:cubicBezTo>
                    <a:pt x="7566" y="4993"/>
                    <a:pt x="7269" y="5290"/>
                    <a:pt x="6879" y="5290"/>
                  </a:cubicBezTo>
                  <a:cubicBezTo>
                    <a:pt x="6541" y="5290"/>
                    <a:pt x="6193" y="4993"/>
                    <a:pt x="6152" y="4655"/>
                  </a:cubicBezTo>
                  <a:cubicBezTo>
                    <a:pt x="6070" y="4358"/>
                    <a:pt x="5813" y="4142"/>
                    <a:pt x="5516" y="4142"/>
                  </a:cubicBezTo>
                  <a:lnTo>
                    <a:pt x="605" y="4142"/>
                  </a:lnTo>
                  <a:lnTo>
                    <a:pt x="605" y="2984"/>
                  </a:lnTo>
                  <a:lnTo>
                    <a:pt x="5301" y="2984"/>
                  </a:lnTo>
                  <a:cubicBezTo>
                    <a:pt x="5813" y="2984"/>
                    <a:pt x="6326" y="3199"/>
                    <a:pt x="6664" y="3548"/>
                  </a:cubicBezTo>
                  <a:cubicBezTo>
                    <a:pt x="6731" y="3609"/>
                    <a:pt x="6818" y="3640"/>
                    <a:pt x="6899" y="3640"/>
                  </a:cubicBezTo>
                  <a:cubicBezTo>
                    <a:pt x="6979" y="3640"/>
                    <a:pt x="7054" y="3609"/>
                    <a:pt x="7095" y="3548"/>
                  </a:cubicBezTo>
                  <a:cubicBezTo>
                    <a:pt x="7474" y="3199"/>
                    <a:pt x="7987" y="2984"/>
                    <a:pt x="8499" y="2984"/>
                  </a:cubicBezTo>
                  <a:close/>
                  <a:moveTo>
                    <a:pt x="5383" y="1"/>
                  </a:moveTo>
                  <a:cubicBezTo>
                    <a:pt x="5085" y="1"/>
                    <a:pt x="4870" y="83"/>
                    <a:pt x="4655" y="124"/>
                  </a:cubicBezTo>
                  <a:cubicBezTo>
                    <a:pt x="4614" y="165"/>
                    <a:pt x="4614" y="165"/>
                    <a:pt x="4573" y="165"/>
                  </a:cubicBezTo>
                  <a:cubicBezTo>
                    <a:pt x="3589" y="513"/>
                    <a:pt x="2605" y="636"/>
                    <a:pt x="1579" y="636"/>
                  </a:cubicBezTo>
                  <a:cubicBezTo>
                    <a:pt x="985" y="636"/>
                    <a:pt x="472" y="1149"/>
                    <a:pt x="472" y="1795"/>
                  </a:cubicBezTo>
                  <a:lnTo>
                    <a:pt x="472" y="2389"/>
                  </a:lnTo>
                  <a:lnTo>
                    <a:pt x="298" y="2389"/>
                  </a:lnTo>
                  <a:cubicBezTo>
                    <a:pt x="134" y="2389"/>
                    <a:pt x="1" y="2564"/>
                    <a:pt x="1" y="2687"/>
                  </a:cubicBezTo>
                  <a:lnTo>
                    <a:pt x="1" y="4440"/>
                  </a:lnTo>
                  <a:cubicBezTo>
                    <a:pt x="1" y="4614"/>
                    <a:pt x="134" y="4737"/>
                    <a:pt x="298" y="4737"/>
                  </a:cubicBezTo>
                  <a:lnTo>
                    <a:pt x="5516" y="4737"/>
                  </a:lnTo>
                  <a:cubicBezTo>
                    <a:pt x="5557" y="4737"/>
                    <a:pt x="5557" y="4737"/>
                    <a:pt x="5557" y="4778"/>
                  </a:cubicBezTo>
                  <a:cubicBezTo>
                    <a:pt x="5680" y="5424"/>
                    <a:pt x="6244" y="5854"/>
                    <a:pt x="6879" y="5854"/>
                  </a:cubicBezTo>
                  <a:cubicBezTo>
                    <a:pt x="7566" y="5854"/>
                    <a:pt x="8120" y="5424"/>
                    <a:pt x="8243" y="4778"/>
                  </a:cubicBezTo>
                  <a:lnTo>
                    <a:pt x="8243" y="4737"/>
                  </a:lnTo>
                  <a:lnTo>
                    <a:pt x="13502" y="4737"/>
                  </a:lnTo>
                  <a:cubicBezTo>
                    <a:pt x="13625" y="4737"/>
                    <a:pt x="13799" y="4614"/>
                    <a:pt x="13799" y="4440"/>
                  </a:cubicBezTo>
                  <a:lnTo>
                    <a:pt x="13799" y="2687"/>
                  </a:lnTo>
                  <a:cubicBezTo>
                    <a:pt x="13799" y="2564"/>
                    <a:pt x="13625" y="2389"/>
                    <a:pt x="13502" y="2389"/>
                  </a:cubicBezTo>
                  <a:lnTo>
                    <a:pt x="13287" y="2389"/>
                  </a:lnTo>
                  <a:lnTo>
                    <a:pt x="13287" y="1579"/>
                  </a:lnTo>
                  <a:cubicBezTo>
                    <a:pt x="13287" y="1364"/>
                    <a:pt x="13205" y="1190"/>
                    <a:pt x="13030" y="1026"/>
                  </a:cubicBezTo>
                  <a:cubicBezTo>
                    <a:pt x="12815" y="811"/>
                    <a:pt x="12477" y="636"/>
                    <a:pt x="12179" y="636"/>
                  </a:cubicBezTo>
                  <a:cubicBezTo>
                    <a:pt x="11154" y="636"/>
                    <a:pt x="10170" y="513"/>
                    <a:pt x="9186" y="165"/>
                  </a:cubicBezTo>
                  <a:cubicBezTo>
                    <a:pt x="9145" y="165"/>
                    <a:pt x="9145" y="165"/>
                    <a:pt x="9104" y="124"/>
                  </a:cubicBezTo>
                  <a:cubicBezTo>
                    <a:pt x="8889" y="83"/>
                    <a:pt x="8673" y="1"/>
                    <a:pt x="8376" y="1"/>
                  </a:cubicBezTo>
                  <a:cubicBezTo>
                    <a:pt x="7782" y="1"/>
                    <a:pt x="7218" y="339"/>
                    <a:pt x="6879" y="811"/>
                  </a:cubicBezTo>
                  <a:cubicBezTo>
                    <a:pt x="6582" y="339"/>
                    <a:pt x="6028" y="1"/>
                    <a:pt x="5383" y="1"/>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45" name="Google Shape;345;p37"/>
            <p:cNvSpPr/>
            <p:nvPr/>
          </p:nvSpPr>
          <p:spPr>
            <a:xfrm>
              <a:off x="2062438" y="3124750"/>
              <a:ext cx="37450" cy="14875"/>
            </a:xfrm>
            <a:custGeom>
              <a:avLst/>
              <a:gdLst/>
              <a:ahLst/>
              <a:cxnLst/>
              <a:rect l="l" t="t" r="r" b="b"/>
              <a:pathLst>
                <a:path w="1498" h="595" extrusionOk="0">
                  <a:moveTo>
                    <a:pt x="349" y="0"/>
                  </a:moveTo>
                  <a:cubicBezTo>
                    <a:pt x="134" y="0"/>
                    <a:pt x="0" y="164"/>
                    <a:pt x="41" y="338"/>
                  </a:cubicBezTo>
                  <a:cubicBezTo>
                    <a:pt x="41" y="472"/>
                    <a:pt x="175" y="595"/>
                    <a:pt x="349" y="595"/>
                  </a:cubicBezTo>
                  <a:lnTo>
                    <a:pt x="1200" y="595"/>
                  </a:lnTo>
                  <a:cubicBezTo>
                    <a:pt x="1374" y="595"/>
                    <a:pt x="1497" y="420"/>
                    <a:pt x="1497" y="256"/>
                  </a:cubicBezTo>
                  <a:cubicBezTo>
                    <a:pt x="1497" y="123"/>
                    <a:pt x="1323" y="0"/>
                    <a:pt x="120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46" name="Google Shape;346;p37"/>
            <p:cNvSpPr/>
            <p:nvPr/>
          </p:nvSpPr>
          <p:spPr>
            <a:xfrm>
              <a:off x="2050638" y="3074725"/>
              <a:ext cx="39750" cy="26450"/>
            </a:xfrm>
            <a:custGeom>
              <a:avLst/>
              <a:gdLst/>
              <a:ahLst/>
              <a:cxnLst/>
              <a:rect l="l" t="t" r="r" b="b"/>
              <a:pathLst>
                <a:path w="1590" h="1058" extrusionOk="0">
                  <a:moveTo>
                    <a:pt x="1229" y="0"/>
                  </a:moveTo>
                  <a:cubicBezTo>
                    <a:pt x="1190" y="0"/>
                    <a:pt x="1152" y="10"/>
                    <a:pt x="1118" y="33"/>
                  </a:cubicBezTo>
                  <a:lnTo>
                    <a:pt x="216" y="504"/>
                  </a:lnTo>
                  <a:cubicBezTo>
                    <a:pt x="93" y="586"/>
                    <a:pt x="1" y="761"/>
                    <a:pt x="93" y="884"/>
                  </a:cubicBezTo>
                  <a:cubicBezTo>
                    <a:pt x="134" y="1017"/>
                    <a:pt x="257" y="1058"/>
                    <a:pt x="349" y="1058"/>
                  </a:cubicBezTo>
                  <a:cubicBezTo>
                    <a:pt x="390" y="1058"/>
                    <a:pt x="431" y="1058"/>
                    <a:pt x="513" y="1017"/>
                  </a:cubicBezTo>
                  <a:lnTo>
                    <a:pt x="1375" y="545"/>
                  </a:lnTo>
                  <a:cubicBezTo>
                    <a:pt x="1498" y="504"/>
                    <a:pt x="1590" y="289"/>
                    <a:pt x="1498" y="166"/>
                  </a:cubicBezTo>
                  <a:cubicBezTo>
                    <a:pt x="1438" y="70"/>
                    <a:pt x="1331" y="0"/>
                    <a:pt x="1229"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47" name="Google Shape;347;p37"/>
            <p:cNvSpPr/>
            <p:nvPr/>
          </p:nvSpPr>
          <p:spPr>
            <a:xfrm>
              <a:off x="2050638" y="3163175"/>
              <a:ext cx="39750" cy="25650"/>
            </a:xfrm>
            <a:custGeom>
              <a:avLst/>
              <a:gdLst/>
              <a:ahLst/>
              <a:cxnLst/>
              <a:rect l="l" t="t" r="r" b="b"/>
              <a:pathLst>
                <a:path w="1590" h="1026" extrusionOk="0">
                  <a:moveTo>
                    <a:pt x="338" y="1"/>
                  </a:moveTo>
                  <a:cubicBezTo>
                    <a:pt x="243" y="1"/>
                    <a:pt x="148" y="55"/>
                    <a:pt x="93" y="165"/>
                  </a:cubicBezTo>
                  <a:cubicBezTo>
                    <a:pt x="1" y="298"/>
                    <a:pt x="93" y="472"/>
                    <a:pt x="216" y="554"/>
                  </a:cubicBezTo>
                  <a:lnTo>
                    <a:pt x="1118" y="985"/>
                  </a:lnTo>
                  <a:cubicBezTo>
                    <a:pt x="1159" y="1026"/>
                    <a:pt x="1200" y="1026"/>
                    <a:pt x="1241" y="1026"/>
                  </a:cubicBezTo>
                  <a:cubicBezTo>
                    <a:pt x="1334" y="1026"/>
                    <a:pt x="1457" y="985"/>
                    <a:pt x="1498" y="852"/>
                  </a:cubicBezTo>
                  <a:cubicBezTo>
                    <a:pt x="1590" y="729"/>
                    <a:pt x="1498" y="554"/>
                    <a:pt x="1375" y="472"/>
                  </a:cubicBezTo>
                  <a:lnTo>
                    <a:pt x="472" y="42"/>
                  </a:lnTo>
                  <a:cubicBezTo>
                    <a:pt x="431" y="14"/>
                    <a:pt x="385" y="1"/>
                    <a:pt x="338" y="1"/>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48" name="Google Shape;348;p37"/>
            <p:cNvSpPr/>
            <p:nvPr/>
          </p:nvSpPr>
          <p:spPr>
            <a:xfrm>
              <a:off x="1843563" y="3124750"/>
              <a:ext cx="37450" cy="14875"/>
            </a:xfrm>
            <a:custGeom>
              <a:avLst/>
              <a:gdLst/>
              <a:ahLst/>
              <a:cxnLst/>
              <a:rect l="l" t="t" r="r" b="b"/>
              <a:pathLst>
                <a:path w="1498" h="595" extrusionOk="0">
                  <a:moveTo>
                    <a:pt x="339" y="0"/>
                  </a:moveTo>
                  <a:cubicBezTo>
                    <a:pt x="134" y="0"/>
                    <a:pt x="1" y="164"/>
                    <a:pt x="42" y="338"/>
                  </a:cubicBezTo>
                  <a:cubicBezTo>
                    <a:pt x="42" y="472"/>
                    <a:pt x="175" y="595"/>
                    <a:pt x="339" y="595"/>
                  </a:cubicBezTo>
                  <a:lnTo>
                    <a:pt x="1200" y="595"/>
                  </a:lnTo>
                  <a:cubicBezTo>
                    <a:pt x="1364" y="595"/>
                    <a:pt x="1497" y="420"/>
                    <a:pt x="1497" y="256"/>
                  </a:cubicBezTo>
                  <a:cubicBezTo>
                    <a:pt x="1497" y="123"/>
                    <a:pt x="1364" y="0"/>
                    <a:pt x="120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49" name="Google Shape;349;p37"/>
            <p:cNvSpPr/>
            <p:nvPr/>
          </p:nvSpPr>
          <p:spPr>
            <a:xfrm>
              <a:off x="1854338" y="3074725"/>
              <a:ext cx="38450" cy="26450"/>
            </a:xfrm>
            <a:custGeom>
              <a:avLst/>
              <a:gdLst/>
              <a:ahLst/>
              <a:cxnLst/>
              <a:rect l="l" t="t" r="r" b="b"/>
              <a:pathLst>
                <a:path w="1538" h="1058" extrusionOk="0">
                  <a:moveTo>
                    <a:pt x="355" y="0"/>
                  </a:moveTo>
                  <a:cubicBezTo>
                    <a:pt x="249" y="0"/>
                    <a:pt x="142" y="70"/>
                    <a:pt x="82" y="166"/>
                  </a:cubicBezTo>
                  <a:cubicBezTo>
                    <a:pt x="0" y="289"/>
                    <a:pt x="41" y="504"/>
                    <a:pt x="215" y="545"/>
                  </a:cubicBezTo>
                  <a:lnTo>
                    <a:pt x="1066" y="1017"/>
                  </a:lnTo>
                  <a:cubicBezTo>
                    <a:pt x="1107" y="1058"/>
                    <a:pt x="1148" y="1058"/>
                    <a:pt x="1189" y="1058"/>
                  </a:cubicBezTo>
                  <a:cubicBezTo>
                    <a:pt x="1323" y="1058"/>
                    <a:pt x="1405" y="1017"/>
                    <a:pt x="1497" y="884"/>
                  </a:cubicBezTo>
                  <a:cubicBezTo>
                    <a:pt x="1538" y="761"/>
                    <a:pt x="1497" y="586"/>
                    <a:pt x="1364" y="504"/>
                  </a:cubicBezTo>
                  <a:lnTo>
                    <a:pt x="472" y="33"/>
                  </a:lnTo>
                  <a:cubicBezTo>
                    <a:pt x="435" y="10"/>
                    <a:pt x="395" y="0"/>
                    <a:pt x="355"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0" name="Google Shape;350;p37"/>
            <p:cNvSpPr/>
            <p:nvPr/>
          </p:nvSpPr>
          <p:spPr>
            <a:xfrm>
              <a:off x="1854338" y="3163175"/>
              <a:ext cx="38450" cy="25650"/>
            </a:xfrm>
            <a:custGeom>
              <a:avLst/>
              <a:gdLst/>
              <a:ahLst/>
              <a:cxnLst/>
              <a:rect l="l" t="t" r="r" b="b"/>
              <a:pathLst>
                <a:path w="1538" h="1026" extrusionOk="0">
                  <a:moveTo>
                    <a:pt x="1235" y="1"/>
                  </a:moveTo>
                  <a:cubicBezTo>
                    <a:pt x="1181" y="1"/>
                    <a:pt x="1124" y="14"/>
                    <a:pt x="1066" y="42"/>
                  </a:cubicBezTo>
                  <a:lnTo>
                    <a:pt x="215" y="472"/>
                  </a:lnTo>
                  <a:cubicBezTo>
                    <a:pt x="41" y="554"/>
                    <a:pt x="0" y="729"/>
                    <a:pt x="82" y="852"/>
                  </a:cubicBezTo>
                  <a:cubicBezTo>
                    <a:pt x="123" y="985"/>
                    <a:pt x="215" y="1026"/>
                    <a:pt x="338" y="1026"/>
                  </a:cubicBezTo>
                  <a:cubicBezTo>
                    <a:pt x="379" y="1026"/>
                    <a:pt x="421" y="1026"/>
                    <a:pt x="472" y="985"/>
                  </a:cubicBezTo>
                  <a:lnTo>
                    <a:pt x="1364" y="554"/>
                  </a:lnTo>
                  <a:cubicBezTo>
                    <a:pt x="1497" y="472"/>
                    <a:pt x="1538" y="298"/>
                    <a:pt x="1497" y="165"/>
                  </a:cubicBezTo>
                  <a:cubicBezTo>
                    <a:pt x="1435" y="55"/>
                    <a:pt x="1342" y="1"/>
                    <a:pt x="1235" y="1"/>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1" name="Google Shape;351;p37"/>
            <p:cNvSpPr/>
            <p:nvPr/>
          </p:nvSpPr>
          <p:spPr>
            <a:xfrm>
              <a:off x="1916088" y="3074500"/>
              <a:ext cx="113300" cy="174100"/>
            </a:xfrm>
            <a:custGeom>
              <a:avLst/>
              <a:gdLst/>
              <a:ahLst/>
              <a:cxnLst/>
              <a:rect l="l" t="t" r="r" b="b"/>
              <a:pathLst>
                <a:path w="4532" h="6964" extrusionOk="0">
                  <a:moveTo>
                    <a:pt x="2225" y="595"/>
                  </a:moveTo>
                  <a:cubicBezTo>
                    <a:pt x="3169" y="595"/>
                    <a:pt x="3937" y="1364"/>
                    <a:pt x="3937" y="2307"/>
                  </a:cubicBezTo>
                  <a:cubicBezTo>
                    <a:pt x="3937" y="2687"/>
                    <a:pt x="3804" y="3035"/>
                    <a:pt x="3548" y="3333"/>
                  </a:cubicBezTo>
                  <a:cubicBezTo>
                    <a:pt x="3210" y="3763"/>
                    <a:pt x="2994" y="4276"/>
                    <a:pt x="2871" y="4870"/>
                  </a:cubicBezTo>
                  <a:lnTo>
                    <a:pt x="1631" y="4870"/>
                  </a:lnTo>
                  <a:cubicBezTo>
                    <a:pt x="1498" y="4317"/>
                    <a:pt x="1282" y="3804"/>
                    <a:pt x="903" y="3333"/>
                  </a:cubicBezTo>
                  <a:cubicBezTo>
                    <a:pt x="688" y="3035"/>
                    <a:pt x="565" y="2687"/>
                    <a:pt x="565" y="2307"/>
                  </a:cubicBezTo>
                  <a:cubicBezTo>
                    <a:pt x="565" y="1364"/>
                    <a:pt x="1333" y="595"/>
                    <a:pt x="2225" y="595"/>
                  </a:cubicBezTo>
                  <a:close/>
                  <a:moveTo>
                    <a:pt x="2820" y="5424"/>
                  </a:moveTo>
                  <a:lnTo>
                    <a:pt x="2820" y="5813"/>
                  </a:lnTo>
                  <a:cubicBezTo>
                    <a:pt x="2820" y="6111"/>
                    <a:pt x="2564" y="6367"/>
                    <a:pt x="2266" y="6367"/>
                  </a:cubicBezTo>
                  <a:cubicBezTo>
                    <a:pt x="1928" y="6367"/>
                    <a:pt x="1672" y="6111"/>
                    <a:pt x="1672" y="5813"/>
                  </a:cubicBezTo>
                  <a:lnTo>
                    <a:pt x="1672" y="5424"/>
                  </a:lnTo>
                  <a:close/>
                  <a:moveTo>
                    <a:pt x="2225" y="1"/>
                  </a:moveTo>
                  <a:cubicBezTo>
                    <a:pt x="1631" y="1"/>
                    <a:pt x="1077" y="257"/>
                    <a:pt x="647" y="688"/>
                  </a:cubicBezTo>
                  <a:cubicBezTo>
                    <a:pt x="216" y="1108"/>
                    <a:pt x="1" y="1713"/>
                    <a:pt x="1" y="2307"/>
                  </a:cubicBezTo>
                  <a:cubicBezTo>
                    <a:pt x="1" y="2820"/>
                    <a:pt x="134" y="3292"/>
                    <a:pt x="472" y="3671"/>
                  </a:cubicBezTo>
                  <a:cubicBezTo>
                    <a:pt x="770" y="4101"/>
                    <a:pt x="985" y="4614"/>
                    <a:pt x="1077" y="5086"/>
                  </a:cubicBezTo>
                  <a:lnTo>
                    <a:pt x="1077" y="5168"/>
                  </a:lnTo>
                  <a:lnTo>
                    <a:pt x="1077" y="5762"/>
                  </a:lnTo>
                  <a:cubicBezTo>
                    <a:pt x="1077" y="6425"/>
                    <a:pt x="1593" y="6964"/>
                    <a:pt x="2237" y="6964"/>
                  </a:cubicBezTo>
                  <a:cubicBezTo>
                    <a:pt x="2260" y="6964"/>
                    <a:pt x="2284" y="6963"/>
                    <a:pt x="2307" y="6962"/>
                  </a:cubicBezTo>
                  <a:cubicBezTo>
                    <a:pt x="2953" y="6921"/>
                    <a:pt x="3425" y="6408"/>
                    <a:pt x="3425" y="5813"/>
                  </a:cubicBezTo>
                  <a:lnTo>
                    <a:pt x="3425" y="5168"/>
                  </a:lnTo>
                  <a:lnTo>
                    <a:pt x="3425" y="5127"/>
                  </a:lnTo>
                  <a:cubicBezTo>
                    <a:pt x="3507" y="4614"/>
                    <a:pt x="3722" y="4101"/>
                    <a:pt x="4019" y="3712"/>
                  </a:cubicBezTo>
                  <a:cubicBezTo>
                    <a:pt x="4358" y="3292"/>
                    <a:pt x="4532" y="2820"/>
                    <a:pt x="4532" y="2307"/>
                  </a:cubicBezTo>
                  <a:cubicBezTo>
                    <a:pt x="4532" y="1713"/>
                    <a:pt x="4276" y="1108"/>
                    <a:pt x="3845" y="688"/>
                  </a:cubicBezTo>
                  <a:cubicBezTo>
                    <a:pt x="3425" y="257"/>
                    <a:pt x="2871" y="1"/>
                    <a:pt x="2266" y="1"/>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grpSp>
      <p:grpSp>
        <p:nvGrpSpPr>
          <p:cNvPr id="352" name="Google Shape;352;p37"/>
          <p:cNvGrpSpPr/>
          <p:nvPr/>
        </p:nvGrpSpPr>
        <p:grpSpPr>
          <a:xfrm>
            <a:off x="1129588" y="2479569"/>
            <a:ext cx="293750" cy="345000"/>
            <a:chOff x="5596113" y="2520150"/>
            <a:chExt cx="293750" cy="345000"/>
          </a:xfrm>
        </p:grpSpPr>
        <p:sp>
          <p:nvSpPr>
            <p:cNvPr id="353" name="Google Shape;353;p37"/>
            <p:cNvSpPr/>
            <p:nvPr/>
          </p:nvSpPr>
          <p:spPr>
            <a:xfrm>
              <a:off x="5768088" y="2747750"/>
              <a:ext cx="70500" cy="70500"/>
            </a:xfrm>
            <a:custGeom>
              <a:avLst/>
              <a:gdLst/>
              <a:ahLst/>
              <a:cxnLst/>
              <a:rect l="l" t="t" r="r" b="b"/>
              <a:pathLst>
                <a:path w="2820" h="2820" extrusionOk="0">
                  <a:moveTo>
                    <a:pt x="2389" y="0"/>
                  </a:moveTo>
                  <a:lnTo>
                    <a:pt x="1" y="2389"/>
                  </a:lnTo>
                  <a:lnTo>
                    <a:pt x="421" y="2819"/>
                  </a:lnTo>
                  <a:lnTo>
                    <a:pt x="2820" y="431"/>
                  </a:lnTo>
                  <a:lnTo>
                    <a:pt x="2389" y="0"/>
                  </a:ln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4" name="Google Shape;354;p37"/>
            <p:cNvSpPr/>
            <p:nvPr/>
          </p:nvSpPr>
          <p:spPr>
            <a:xfrm>
              <a:off x="5596113" y="2565000"/>
              <a:ext cx="244525" cy="300150"/>
            </a:xfrm>
            <a:custGeom>
              <a:avLst/>
              <a:gdLst/>
              <a:ahLst/>
              <a:cxnLst/>
              <a:rect l="l" t="t" r="r" b="b"/>
              <a:pathLst>
                <a:path w="9781" h="12006" extrusionOk="0">
                  <a:moveTo>
                    <a:pt x="9186" y="10211"/>
                  </a:moveTo>
                  <a:lnTo>
                    <a:pt x="9186" y="10816"/>
                  </a:lnTo>
                  <a:lnTo>
                    <a:pt x="9186" y="11411"/>
                  </a:lnTo>
                  <a:lnTo>
                    <a:pt x="1241" y="11411"/>
                  </a:lnTo>
                  <a:cubicBezTo>
                    <a:pt x="893" y="11411"/>
                    <a:pt x="637" y="11154"/>
                    <a:pt x="637" y="10857"/>
                  </a:cubicBezTo>
                  <a:cubicBezTo>
                    <a:pt x="596" y="10509"/>
                    <a:pt x="893" y="10211"/>
                    <a:pt x="1190" y="10211"/>
                  </a:cubicBezTo>
                  <a:close/>
                  <a:moveTo>
                    <a:pt x="1149" y="1"/>
                  </a:moveTo>
                  <a:cubicBezTo>
                    <a:pt x="514" y="1"/>
                    <a:pt x="1" y="514"/>
                    <a:pt x="1" y="1200"/>
                  </a:cubicBezTo>
                  <a:lnTo>
                    <a:pt x="1" y="10816"/>
                  </a:lnTo>
                  <a:cubicBezTo>
                    <a:pt x="1" y="11452"/>
                    <a:pt x="555" y="12005"/>
                    <a:pt x="1190" y="12005"/>
                  </a:cubicBezTo>
                  <a:lnTo>
                    <a:pt x="9484" y="12005"/>
                  </a:lnTo>
                  <a:cubicBezTo>
                    <a:pt x="9648" y="12005"/>
                    <a:pt x="9781" y="11882"/>
                    <a:pt x="9781" y="11708"/>
                  </a:cubicBezTo>
                  <a:lnTo>
                    <a:pt x="9781" y="10816"/>
                  </a:lnTo>
                  <a:lnTo>
                    <a:pt x="9781" y="9914"/>
                  </a:lnTo>
                  <a:lnTo>
                    <a:pt x="9781" y="3804"/>
                  </a:lnTo>
                  <a:lnTo>
                    <a:pt x="9186" y="3804"/>
                  </a:lnTo>
                  <a:lnTo>
                    <a:pt x="9186" y="9658"/>
                  </a:lnTo>
                  <a:lnTo>
                    <a:pt x="1190" y="9658"/>
                  </a:lnTo>
                  <a:cubicBezTo>
                    <a:pt x="985" y="9658"/>
                    <a:pt x="770" y="9699"/>
                    <a:pt x="596" y="9791"/>
                  </a:cubicBezTo>
                  <a:lnTo>
                    <a:pt x="596" y="1200"/>
                  </a:lnTo>
                  <a:cubicBezTo>
                    <a:pt x="596" y="862"/>
                    <a:pt x="852" y="606"/>
                    <a:pt x="1149" y="606"/>
                  </a:cubicBezTo>
                  <a:lnTo>
                    <a:pt x="6275" y="606"/>
                  </a:lnTo>
                  <a:lnTo>
                    <a:pt x="6275" y="1"/>
                  </a:ln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5" name="Google Shape;355;p37"/>
            <p:cNvSpPr/>
            <p:nvPr/>
          </p:nvSpPr>
          <p:spPr>
            <a:xfrm>
              <a:off x="5661213" y="2619600"/>
              <a:ext cx="100500" cy="14900"/>
            </a:xfrm>
            <a:custGeom>
              <a:avLst/>
              <a:gdLst/>
              <a:ahLst/>
              <a:cxnLst/>
              <a:rect l="l" t="t" r="r" b="b"/>
              <a:pathLst>
                <a:path w="4020" h="596" extrusionOk="0">
                  <a:moveTo>
                    <a:pt x="339" y="0"/>
                  </a:moveTo>
                  <a:cubicBezTo>
                    <a:pt x="175" y="0"/>
                    <a:pt x="1" y="175"/>
                    <a:pt x="42" y="339"/>
                  </a:cubicBezTo>
                  <a:cubicBezTo>
                    <a:pt x="42" y="513"/>
                    <a:pt x="216" y="595"/>
                    <a:pt x="339" y="595"/>
                  </a:cubicBezTo>
                  <a:lnTo>
                    <a:pt x="3712" y="595"/>
                  </a:lnTo>
                  <a:cubicBezTo>
                    <a:pt x="3886" y="595"/>
                    <a:pt x="4019" y="431"/>
                    <a:pt x="3968" y="257"/>
                  </a:cubicBezTo>
                  <a:cubicBezTo>
                    <a:pt x="3968" y="124"/>
                    <a:pt x="3845" y="0"/>
                    <a:pt x="3671"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6" name="Google Shape;356;p37"/>
            <p:cNvSpPr/>
            <p:nvPr/>
          </p:nvSpPr>
          <p:spPr>
            <a:xfrm>
              <a:off x="5688888" y="2663425"/>
              <a:ext cx="60000" cy="14900"/>
            </a:xfrm>
            <a:custGeom>
              <a:avLst/>
              <a:gdLst/>
              <a:ahLst/>
              <a:cxnLst/>
              <a:rect l="l" t="t" r="r" b="b"/>
              <a:pathLst>
                <a:path w="2400" h="596" extrusionOk="0">
                  <a:moveTo>
                    <a:pt x="298" y="0"/>
                  </a:moveTo>
                  <a:cubicBezTo>
                    <a:pt x="134" y="0"/>
                    <a:pt x="1" y="165"/>
                    <a:pt x="42" y="339"/>
                  </a:cubicBezTo>
                  <a:cubicBezTo>
                    <a:pt x="42" y="472"/>
                    <a:pt x="175" y="595"/>
                    <a:pt x="350" y="595"/>
                  </a:cubicBezTo>
                  <a:lnTo>
                    <a:pt x="2051" y="595"/>
                  </a:lnTo>
                  <a:cubicBezTo>
                    <a:pt x="2267" y="595"/>
                    <a:pt x="2400" y="421"/>
                    <a:pt x="2349" y="257"/>
                  </a:cubicBezTo>
                  <a:cubicBezTo>
                    <a:pt x="2349" y="82"/>
                    <a:pt x="2226" y="0"/>
                    <a:pt x="2051"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7" name="Google Shape;357;p37"/>
            <p:cNvSpPr/>
            <p:nvPr/>
          </p:nvSpPr>
          <p:spPr>
            <a:xfrm>
              <a:off x="5732713" y="2520150"/>
              <a:ext cx="157150" cy="158175"/>
            </a:xfrm>
            <a:custGeom>
              <a:avLst/>
              <a:gdLst/>
              <a:ahLst/>
              <a:cxnLst/>
              <a:rect l="l" t="t" r="r" b="b"/>
              <a:pathLst>
                <a:path w="6286" h="6327" extrusionOk="0">
                  <a:moveTo>
                    <a:pt x="3158" y="606"/>
                  </a:moveTo>
                  <a:cubicBezTo>
                    <a:pt x="3507" y="606"/>
                    <a:pt x="3722" y="821"/>
                    <a:pt x="3845" y="1026"/>
                  </a:cubicBezTo>
                  <a:cubicBezTo>
                    <a:pt x="3907" y="1127"/>
                    <a:pt x="3998" y="1175"/>
                    <a:pt x="4092" y="1175"/>
                  </a:cubicBezTo>
                  <a:cubicBezTo>
                    <a:pt x="4122" y="1175"/>
                    <a:pt x="4153" y="1169"/>
                    <a:pt x="4184" y="1159"/>
                  </a:cubicBezTo>
                  <a:cubicBezTo>
                    <a:pt x="4252" y="1150"/>
                    <a:pt x="4318" y="1145"/>
                    <a:pt x="4381" y="1145"/>
                  </a:cubicBezTo>
                  <a:cubicBezTo>
                    <a:pt x="4603" y="1145"/>
                    <a:pt x="4793" y="1207"/>
                    <a:pt x="4952" y="1375"/>
                  </a:cubicBezTo>
                  <a:cubicBezTo>
                    <a:pt x="5168" y="1590"/>
                    <a:pt x="5260" y="1887"/>
                    <a:pt x="5168" y="2143"/>
                  </a:cubicBezTo>
                  <a:cubicBezTo>
                    <a:pt x="5127" y="2266"/>
                    <a:pt x="5168" y="2441"/>
                    <a:pt x="5301" y="2482"/>
                  </a:cubicBezTo>
                  <a:cubicBezTo>
                    <a:pt x="5557" y="2656"/>
                    <a:pt x="5721" y="2912"/>
                    <a:pt x="5721" y="3169"/>
                  </a:cubicBezTo>
                  <a:cubicBezTo>
                    <a:pt x="5721" y="3466"/>
                    <a:pt x="5557" y="3722"/>
                    <a:pt x="5301" y="3896"/>
                  </a:cubicBezTo>
                  <a:cubicBezTo>
                    <a:pt x="5168" y="3937"/>
                    <a:pt x="5127" y="4060"/>
                    <a:pt x="5168" y="4194"/>
                  </a:cubicBezTo>
                  <a:cubicBezTo>
                    <a:pt x="5260" y="4491"/>
                    <a:pt x="5168" y="4788"/>
                    <a:pt x="4952" y="5004"/>
                  </a:cubicBezTo>
                  <a:cubicBezTo>
                    <a:pt x="4802" y="5132"/>
                    <a:pt x="4596" y="5210"/>
                    <a:pt x="4396" y="5210"/>
                  </a:cubicBezTo>
                  <a:cubicBezTo>
                    <a:pt x="4323" y="5210"/>
                    <a:pt x="4252" y="5200"/>
                    <a:pt x="4184" y="5178"/>
                  </a:cubicBezTo>
                  <a:cubicBezTo>
                    <a:pt x="4061" y="5178"/>
                    <a:pt x="3927" y="5219"/>
                    <a:pt x="3845" y="5342"/>
                  </a:cubicBezTo>
                  <a:cubicBezTo>
                    <a:pt x="3722" y="5598"/>
                    <a:pt x="3466" y="5731"/>
                    <a:pt x="3158" y="5731"/>
                  </a:cubicBezTo>
                  <a:cubicBezTo>
                    <a:pt x="2861" y="5731"/>
                    <a:pt x="2605" y="5598"/>
                    <a:pt x="2482" y="5342"/>
                  </a:cubicBezTo>
                  <a:cubicBezTo>
                    <a:pt x="2390" y="5219"/>
                    <a:pt x="2308" y="5178"/>
                    <a:pt x="2226" y="5178"/>
                  </a:cubicBezTo>
                  <a:lnTo>
                    <a:pt x="2133" y="5178"/>
                  </a:lnTo>
                  <a:cubicBezTo>
                    <a:pt x="2054" y="5200"/>
                    <a:pt x="1978" y="5210"/>
                    <a:pt x="1905" y="5210"/>
                  </a:cubicBezTo>
                  <a:cubicBezTo>
                    <a:pt x="1703" y="5210"/>
                    <a:pt x="1523" y="5132"/>
                    <a:pt x="1364" y="5004"/>
                  </a:cubicBezTo>
                  <a:cubicBezTo>
                    <a:pt x="1159" y="4788"/>
                    <a:pt x="1067" y="4491"/>
                    <a:pt x="1159" y="4194"/>
                  </a:cubicBezTo>
                  <a:cubicBezTo>
                    <a:pt x="1200" y="4060"/>
                    <a:pt x="1108" y="3937"/>
                    <a:pt x="1026" y="3896"/>
                  </a:cubicBezTo>
                  <a:cubicBezTo>
                    <a:pt x="770" y="3722"/>
                    <a:pt x="596" y="3466"/>
                    <a:pt x="596" y="3169"/>
                  </a:cubicBezTo>
                  <a:cubicBezTo>
                    <a:pt x="596" y="2912"/>
                    <a:pt x="770" y="2656"/>
                    <a:pt x="1026" y="2482"/>
                  </a:cubicBezTo>
                  <a:cubicBezTo>
                    <a:pt x="1108" y="2441"/>
                    <a:pt x="1200" y="2266"/>
                    <a:pt x="1159" y="2143"/>
                  </a:cubicBezTo>
                  <a:cubicBezTo>
                    <a:pt x="1067" y="1887"/>
                    <a:pt x="1159" y="1590"/>
                    <a:pt x="1364" y="1375"/>
                  </a:cubicBezTo>
                  <a:cubicBezTo>
                    <a:pt x="1532" y="1207"/>
                    <a:pt x="1724" y="1145"/>
                    <a:pt x="1941" y="1145"/>
                  </a:cubicBezTo>
                  <a:cubicBezTo>
                    <a:pt x="2003" y="1145"/>
                    <a:pt x="2067" y="1150"/>
                    <a:pt x="2133" y="1159"/>
                  </a:cubicBezTo>
                  <a:cubicBezTo>
                    <a:pt x="2166" y="1169"/>
                    <a:pt x="2198" y="1175"/>
                    <a:pt x="2230" y="1175"/>
                  </a:cubicBezTo>
                  <a:cubicBezTo>
                    <a:pt x="2325" y="1175"/>
                    <a:pt x="2412" y="1127"/>
                    <a:pt x="2482" y="1026"/>
                  </a:cubicBezTo>
                  <a:cubicBezTo>
                    <a:pt x="2605" y="770"/>
                    <a:pt x="2902" y="606"/>
                    <a:pt x="3158" y="606"/>
                  </a:cubicBezTo>
                  <a:close/>
                  <a:moveTo>
                    <a:pt x="3210" y="1"/>
                  </a:moveTo>
                  <a:cubicBezTo>
                    <a:pt x="2779" y="1"/>
                    <a:pt x="2349" y="216"/>
                    <a:pt x="2051" y="565"/>
                  </a:cubicBezTo>
                  <a:cubicBezTo>
                    <a:pt x="1998" y="558"/>
                    <a:pt x="1944" y="554"/>
                    <a:pt x="1889" y="554"/>
                  </a:cubicBezTo>
                  <a:cubicBezTo>
                    <a:pt x="1554" y="554"/>
                    <a:pt x="1200" y="688"/>
                    <a:pt x="944" y="944"/>
                  </a:cubicBezTo>
                  <a:cubicBezTo>
                    <a:pt x="647" y="1282"/>
                    <a:pt x="473" y="1672"/>
                    <a:pt x="555" y="2102"/>
                  </a:cubicBezTo>
                  <a:cubicBezTo>
                    <a:pt x="216" y="2359"/>
                    <a:pt x="1" y="2738"/>
                    <a:pt x="1" y="3169"/>
                  </a:cubicBezTo>
                  <a:cubicBezTo>
                    <a:pt x="1" y="3589"/>
                    <a:pt x="216" y="4019"/>
                    <a:pt x="555" y="4276"/>
                  </a:cubicBezTo>
                  <a:cubicBezTo>
                    <a:pt x="473" y="4706"/>
                    <a:pt x="647" y="5086"/>
                    <a:pt x="944" y="5383"/>
                  </a:cubicBezTo>
                  <a:cubicBezTo>
                    <a:pt x="1211" y="5659"/>
                    <a:pt x="1586" y="5820"/>
                    <a:pt x="1964" y="5820"/>
                  </a:cubicBezTo>
                  <a:cubicBezTo>
                    <a:pt x="2007" y="5820"/>
                    <a:pt x="2050" y="5818"/>
                    <a:pt x="2092" y="5813"/>
                  </a:cubicBezTo>
                  <a:cubicBezTo>
                    <a:pt x="2349" y="6111"/>
                    <a:pt x="2738" y="6326"/>
                    <a:pt x="3158" y="6326"/>
                  </a:cubicBezTo>
                  <a:cubicBezTo>
                    <a:pt x="3589" y="6326"/>
                    <a:pt x="3979" y="6111"/>
                    <a:pt x="4235" y="5813"/>
                  </a:cubicBezTo>
                  <a:cubicBezTo>
                    <a:pt x="4278" y="5818"/>
                    <a:pt x="4320" y="5820"/>
                    <a:pt x="4363" y="5820"/>
                  </a:cubicBezTo>
                  <a:cubicBezTo>
                    <a:pt x="4741" y="5820"/>
                    <a:pt x="5116" y="5659"/>
                    <a:pt x="5383" y="5383"/>
                  </a:cubicBezTo>
                  <a:cubicBezTo>
                    <a:pt x="5680" y="5086"/>
                    <a:pt x="5814" y="4706"/>
                    <a:pt x="5773" y="4276"/>
                  </a:cubicBezTo>
                  <a:cubicBezTo>
                    <a:pt x="6111" y="4019"/>
                    <a:pt x="6285" y="3589"/>
                    <a:pt x="6285" y="3169"/>
                  </a:cubicBezTo>
                  <a:cubicBezTo>
                    <a:pt x="6285" y="2738"/>
                    <a:pt x="6111" y="2359"/>
                    <a:pt x="5773" y="2102"/>
                  </a:cubicBezTo>
                  <a:cubicBezTo>
                    <a:pt x="5814" y="1672"/>
                    <a:pt x="5680" y="1282"/>
                    <a:pt x="5383" y="944"/>
                  </a:cubicBezTo>
                  <a:cubicBezTo>
                    <a:pt x="5127" y="688"/>
                    <a:pt x="4773" y="554"/>
                    <a:pt x="4412" y="554"/>
                  </a:cubicBezTo>
                  <a:cubicBezTo>
                    <a:pt x="4353" y="554"/>
                    <a:pt x="4294" y="558"/>
                    <a:pt x="4235" y="565"/>
                  </a:cubicBezTo>
                  <a:cubicBezTo>
                    <a:pt x="3979" y="216"/>
                    <a:pt x="3589" y="1"/>
                    <a:pt x="3210" y="1"/>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8" name="Google Shape;358;p37"/>
            <p:cNvSpPr/>
            <p:nvPr/>
          </p:nvSpPr>
          <p:spPr>
            <a:xfrm>
              <a:off x="5787313" y="2575525"/>
              <a:ext cx="48975" cy="48450"/>
            </a:xfrm>
            <a:custGeom>
              <a:avLst/>
              <a:gdLst/>
              <a:ahLst/>
              <a:cxnLst/>
              <a:rect l="l" t="t" r="r" b="b"/>
              <a:pathLst>
                <a:path w="1959" h="1938" extrusionOk="0">
                  <a:moveTo>
                    <a:pt x="1620" y="0"/>
                  </a:moveTo>
                  <a:cubicBezTo>
                    <a:pt x="1546" y="0"/>
                    <a:pt x="1472" y="31"/>
                    <a:pt x="1405" y="93"/>
                  </a:cubicBezTo>
                  <a:lnTo>
                    <a:pt x="124" y="1425"/>
                  </a:lnTo>
                  <a:cubicBezTo>
                    <a:pt x="1" y="1548"/>
                    <a:pt x="1" y="1722"/>
                    <a:pt x="124" y="1845"/>
                  </a:cubicBezTo>
                  <a:cubicBezTo>
                    <a:pt x="165" y="1887"/>
                    <a:pt x="257" y="1938"/>
                    <a:pt x="339" y="1938"/>
                  </a:cubicBezTo>
                  <a:cubicBezTo>
                    <a:pt x="380" y="1938"/>
                    <a:pt x="462" y="1887"/>
                    <a:pt x="513" y="1845"/>
                  </a:cubicBezTo>
                  <a:lnTo>
                    <a:pt x="1836" y="523"/>
                  </a:lnTo>
                  <a:cubicBezTo>
                    <a:pt x="1959" y="400"/>
                    <a:pt x="1959" y="226"/>
                    <a:pt x="1836" y="93"/>
                  </a:cubicBezTo>
                  <a:cubicBezTo>
                    <a:pt x="1769" y="31"/>
                    <a:pt x="1695" y="0"/>
                    <a:pt x="162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59" name="Google Shape;359;p37"/>
            <p:cNvSpPr/>
            <p:nvPr/>
          </p:nvSpPr>
          <p:spPr>
            <a:xfrm>
              <a:off x="5780913" y="2570400"/>
              <a:ext cx="17950" cy="15150"/>
            </a:xfrm>
            <a:custGeom>
              <a:avLst/>
              <a:gdLst/>
              <a:ahLst/>
              <a:cxnLst/>
              <a:rect l="l" t="t" r="r" b="b"/>
              <a:pathLst>
                <a:path w="718" h="606" extrusionOk="0">
                  <a:moveTo>
                    <a:pt x="339" y="0"/>
                  </a:moveTo>
                  <a:cubicBezTo>
                    <a:pt x="257" y="0"/>
                    <a:pt x="164" y="41"/>
                    <a:pt x="123" y="133"/>
                  </a:cubicBezTo>
                  <a:cubicBezTo>
                    <a:pt x="0" y="390"/>
                    <a:pt x="123" y="605"/>
                    <a:pt x="339" y="605"/>
                  </a:cubicBezTo>
                  <a:cubicBezTo>
                    <a:pt x="554" y="605"/>
                    <a:pt x="718" y="390"/>
                    <a:pt x="636" y="174"/>
                  </a:cubicBezTo>
                  <a:cubicBezTo>
                    <a:pt x="595" y="92"/>
                    <a:pt x="462" y="0"/>
                    <a:pt x="38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0" name="Google Shape;360;p37"/>
            <p:cNvSpPr/>
            <p:nvPr/>
          </p:nvSpPr>
          <p:spPr>
            <a:xfrm>
              <a:off x="5824488" y="2614225"/>
              <a:ext cx="18200" cy="14875"/>
            </a:xfrm>
            <a:custGeom>
              <a:avLst/>
              <a:gdLst/>
              <a:ahLst/>
              <a:cxnLst/>
              <a:rect l="l" t="t" r="r" b="b"/>
              <a:pathLst>
                <a:path w="728" h="595" extrusionOk="0">
                  <a:moveTo>
                    <a:pt x="349" y="0"/>
                  </a:moveTo>
                  <a:cubicBezTo>
                    <a:pt x="256" y="0"/>
                    <a:pt x="174" y="41"/>
                    <a:pt x="92" y="133"/>
                  </a:cubicBezTo>
                  <a:cubicBezTo>
                    <a:pt x="0" y="390"/>
                    <a:pt x="133" y="595"/>
                    <a:pt x="349" y="595"/>
                  </a:cubicBezTo>
                  <a:cubicBezTo>
                    <a:pt x="564" y="595"/>
                    <a:pt x="728" y="390"/>
                    <a:pt x="646" y="174"/>
                  </a:cubicBezTo>
                  <a:cubicBezTo>
                    <a:pt x="605" y="41"/>
                    <a:pt x="472" y="0"/>
                    <a:pt x="39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grpSp>
      <p:grpSp>
        <p:nvGrpSpPr>
          <p:cNvPr id="361" name="Google Shape;361;p37"/>
          <p:cNvGrpSpPr/>
          <p:nvPr/>
        </p:nvGrpSpPr>
        <p:grpSpPr>
          <a:xfrm>
            <a:off x="1104613" y="1334613"/>
            <a:ext cx="343700" cy="343725"/>
            <a:chOff x="5493613" y="1976825"/>
            <a:chExt cx="343700" cy="343725"/>
          </a:xfrm>
        </p:grpSpPr>
        <p:sp>
          <p:nvSpPr>
            <p:cNvPr id="362" name="Google Shape;362;p37"/>
            <p:cNvSpPr/>
            <p:nvPr/>
          </p:nvSpPr>
          <p:spPr>
            <a:xfrm>
              <a:off x="5493613" y="1976825"/>
              <a:ext cx="343700" cy="255050"/>
            </a:xfrm>
            <a:custGeom>
              <a:avLst/>
              <a:gdLst/>
              <a:ahLst/>
              <a:cxnLst/>
              <a:rect l="l" t="t" r="r" b="b"/>
              <a:pathLst>
                <a:path w="13748" h="10202" extrusionOk="0">
                  <a:moveTo>
                    <a:pt x="298" y="1"/>
                  </a:moveTo>
                  <a:cubicBezTo>
                    <a:pt x="123" y="1"/>
                    <a:pt x="0" y="124"/>
                    <a:pt x="0" y="257"/>
                  </a:cubicBezTo>
                  <a:lnTo>
                    <a:pt x="0" y="8202"/>
                  </a:lnTo>
                  <a:lnTo>
                    <a:pt x="0" y="9945"/>
                  </a:lnTo>
                  <a:cubicBezTo>
                    <a:pt x="0" y="10078"/>
                    <a:pt x="123" y="10201"/>
                    <a:pt x="298" y="10201"/>
                  </a:cubicBezTo>
                  <a:lnTo>
                    <a:pt x="4265" y="10201"/>
                  </a:lnTo>
                  <a:lnTo>
                    <a:pt x="4265" y="9647"/>
                  </a:lnTo>
                  <a:lnTo>
                    <a:pt x="595" y="9647"/>
                  </a:lnTo>
                  <a:lnTo>
                    <a:pt x="595" y="8499"/>
                  </a:lnTo>
                  <a:lnTo>
                    <a:pt x="4614" y="8499"/>
                  </a:lnTo>
                  <a:lnTo>
                    <a:pt x="4614" y="7894"/>
                  </a:lnTo>
                  <a:lnTo>
                    <a:pt x="595" y="7894"/>
                  </a:lnTo>
                  <a:lnTo>
                    <a:pt x="595" y="554"/>
                  </a:lnTo>
                  <a:lnTo>
                    <a:pt x="5126" y="554"/>
                  </a:lnTo>
                  <a:cubicBezTo>
                    <a:pt x="5680" y="554"/>
                    <a:pt x="6233" y="811"/>
                    <a:pt x="6572" y="1231"/>
                  </a:cubicBezTo>
                  <a:lnTo>
                    <a:pt x="6572" y="6869"/>
                  </a:lnTo>
                  <a:lnTo>
                    <a:pt x="7176" y="6869"/>
                  </a:lnTo>
                  <a:lnTo>
                    <a:pt x="7176" y="1231"/>
                  </a:lnTo>
                  <a:cubicBezTo>
                    <a:pt x="7515" y="811"/>
                    <a:pt x="8068" y="554"/>
                    <a:pt x="8622" y="554"/>
                  </a:cubicBezTo>
                  <a:lnTo>
                    <a:pt x="13153" y="554"/>
                  </a:lnTo>
                  <a:lnTo>
                    <a:pt x="13153" y="7894"/>
                  </a:lnTo>
                  <a:lnTo>
                    <a:pt x="9134" y="7894"/>
                  </a:lnTo>
                  <a:lnTo>
                    <a:pt x="9134" y="8499"/>
                  </a:lnTo>
                  <a:lnTo>
                    <a:pt x="13153" y="8499"/>
                  </a:lnTo>
                  <a:lnTo>
                    <a:pt x="13153" y="9647"/>
                  </a:lnTo>
                  <a:lnTo>
                    <a:pt x="9442" y="9647"/>
                  </a:lnTo>
                  <a:lnTo>
                    <a:pt x="9442" y="10201"/>
                  </a:lnTo>
                  <a:lnTo>
                    <a:pt x="13450" y="10201"/>
                  </a:lnTo>
                  <a:cubicBezTo>
                    <a:pt x="13625" y="10201"/>
                    <a:pt x="13748" y="10078"/>
                    <a:pt x="13748" y="9945"/>
                  </a:cubicBezTo>
                  <a:lnTo>
                    <a:pt x="13748" y="8202"/>
                  </a:lnTo>
                  <a:lnTo>
                    <a:pt x="13748" y="257"/>
                  </a:lnTo>
                  <a:cubicBezTo>
                    <a:pt x="13748" y="124"/>
                    <a:pt x="13625" y="1"/>
                    <a:pt x="13450" y="1"/>
                  </a:cubicBezTo>
                  <a:lnTo>
                    <a:pt x="8622" y="1"/>
                  </a:lnTo>
                  <a:cubicBezTo>
                    <a:pt x="7986" y="1"/>
                    <a:pt x="7340" y="257"/>
                    <a:pt x="6879" y="677"/>
                  </a:cubicBezTo>
                  <a:cubicBezTo>
                    <a:pt x="6408" y="257"/>
                    <a:pt x="5762" y="1"/>
                    <a:pt x="5126" y="1"/>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3" name="Google Shape;363;p37"/>
            <p:cNvSpPr/>
            <p:nvPr/>
          </p:nvSpPr>
          <p:spPr>
            <a:xfrm>
              <a:off x="5701713" y="2026800"/>
              <a:ext cx="92025" cy="15150"/>
            </a:xfrm>
            <a:custGeom>
              <a:avLst/>
              <a:gdLst/>
              <a:ahLst/>
              <a:cxnLst/>
              <a:rect l="l" t="t" r="r" b="b"/>
              <a:pathLst>
                <a:path w="3681" h="606" extrusionOk="0">
                  <a:moveTo>
                    <a:pt x="298" y="1"/>
                  </a:moveTo>
                  <a:cubicBezTo>
                    <a:pt x="134" y="1"/>
                    <a:pt x="1" y="175"/>
                    <a:pt x="1" y="349"/>
                  </a:cubicBezTo>
                  <a:cubicBezTo>
                    <a:pt x="42" y="513"/>
                    <a:pt x="175" y="606"/>
                    <a:pt x="298" y="606"/>
                  </a:cubicBezTo>
                  <a:lnTo>
                    <a:pt x="3373" y="606"/>
                  </a:lnTo>
                  <a:cubicBezTo>
                    <a:pt x="3548" y="606"/>
                    <a:pt x="3681" y="472"/>
                    <a:pt x="3681" y="257"/>
                  </a:cubicBezTo>
                  <a:cubicBezTo>
                    <a:pt x="3630" y="134"/>
                    <a:pt x="3507" y="1"/>
                    <a:pt x="3373" y="1"/>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4" name="Google Shape;364;p37"/>
            <p:cNvSpPr/>
            <p:nvPr/>
          </p:nvSpPr>
          <p:spPr>
            <a:xfrm>
              <a:off x="5537438" y="2026800"/>
              <a:ext cx="92800" cy="15150"/>
            </a:xfrm>
            <a:custGeom>
              <a:avLst/>
              <a:gdLst/>
              <a:ahLst/>
              <a:cxnLst/>
              <a:rect l="l" t="t" r="r" b="b"/>
              <a:pathLst>
                <a:path w="3712" h="606" extrusionOk="0">
                  <a:moveTo>
                    <a:pt x="298" y="1"/>
                  </a:moveTo>
                  <a:cubicBezTo>
                    <a:pt x="123" y="1"/>
                    <a:pt x="0" y="175"/>
                    <a:pt x="41" y="349"/>
                  </a:cubicBezTo>
                  <a:cubicBezTo>
                    <a:pt x="41" y="513"/>
                    <a:pt x="164" y="606"/>
                    <a:pt x="339" y="606"/>
                  </a:cubicBezTo>
                  <a:lnTo>
                    <a:pt x="3373" y="606"/>
                  </a:lnTo>
                  <a:cubicBezTo>
                    <a:pt x="3537" y="606"/>
                    <a:pt x="3711" y="472"/>
                    <a:pt x="3670" y="257"/>
                  </a:cubicBezTo>
                  <a:cubicBezTo>
                    <a:pt x="3629" y="134"/>
                    <a:pt x="3496" y="1"/>
                    <a:pt x="3373" y="1"/>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5" name="Google Shape;365;p37"/>
            <p:cNvSpPr/>
            <p:nvPr/>
          </p:nvSpPr>
          <p:spPr>
            <a:xfrm>
              <a:off x="5537438" y="2076025"/>
              <a:ext cx="92800" cy="14875"/>
            </a:xfrm>
            <a:custGeom>
              <a:avLst/>
              <a:gdLst/>
              <a:ahLst/>
              <a:cxnLst/>
              <a:rect l="l" t="t" r="r" b="b"/>
              <a:pathLst>
                <a:path w="3712" h="595" extrusionOk="0">
                  <a:moveTo>
                    <a:pt x="298" y="0"/>
                  </a:moveTo>
                  <a:cubicBezTo>
                    <a:pt x="123" y="0"/>
                    <a:pt x="0" y="174"/>
                    <a:pt x="41" y="338"/>
                  </a:cubicBezTo>
                  <a:cubicBezTo>
                    <a:pt x="41" y="513"/>
                    <a:pt x="164" y="595"/>
                    <a:pt x="339" y="595"/>
                  </a:cubicBezTo>
                  <a:lnTo>
                    <a:pt x="3373" y="595"/>
                  </a:lnTo>
                  <a:cubicBezTo>
                    <a:pt x="3537" y="595"/>
                    <a:pt x="3711" y="431"/>
                    <a:pt x="3670" y="256"/>
                  </a:cubicBezTo>
                  <a:cubicBezTo>
                    <a:pt x="3629" y="133"/>
                    <a:pt x="3496" y="0"/>
                    <a:pt x="3373" y="0"/>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6" name="Google Shape;366;p37"/>
            <p:cNvSpPr/>
            <p:nvPr/>
          </p:nvSpPr>
          <p:spPr>
            <a:xfrm>
              <a:off x="5537438" y="2125225"/>
              <a:ext cx="48975" cy="14900"/>
            </a:xfrm>
            <a:custGeom>
              <a:avLst/>
              <a:gdLst/>
              <a:ahLst/>
              <a:cxnLst/>
              <a:rect l="l" t="t" r="r" b="b"/>
              <a:pathLst>
                <a:path w="1959" h="596" extrusionOk="0">
                  <a:moveTo>
                    <a:pt x="298" y="0"/>
                  </a:moveTo>
                  <a:cubicBezTo>
                    <a:pt x="123" y="0"/>
                    <a:pt x="0" y="123"/>
                    <a:pt x="41" y="339"/>
                  </a:cubicBezTo>
                  <a:cubicBezTo>
                    <a:pt x="41" y="472"/>
                    <a:pt x="164" y="595"/>
                    <a:pt x="339" y="595"/>
                  </a:cubicBezTo>
                  <a:lnTo>
                    <a:pt x="1620" y="595"/>
                  </a:lnTo>
                  <a:cubicBezTo>
                    <a:pt x="1794" y="595"/>
                    <a:pt x="1958" y="421"/>
                    <a:pt x="1917" y="216"/>
                  </a:cubicBezTo>
                  <a:cubicBezTo>
                    <a:pt x="1876" y="82"/>
                    <a:pt x="1743" y="0"/>
                    <a:pt x="1620"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7" name="Google Shape;367;p37"/>
            <p:cNvSpPr/>
            <p:nvPr/>
          </p:nvSpPr>
          <p:spPr>
            <a:xfrm>
              <a:off x="5701713" y="2076025"/>
              <a:ext cx="92025" cy="14875"/>
            </a:xfrm>
            <a:custGeom>
              <a:avLst/>
              <a:gdLst/>
              <a:ahLst/>
              <a:cxnLst/>
              <a:rect l="l" t="t" r="r" b="b"/>
              <a:pathLst>
                <a:path w="3681" h="595" extrusionOk="0">
                  <a:moveTo>
                    <a:pt x="298" y="0"/>
                  </a:moveTo>
                  <a:cubicBezTo>
                    <a:pt x="134" y="0"/>
                    <a:pt x="1" y="174"/>
                    <a:pt x="1" y="338"/>
                  </a:cubicBezTo>
                  <a:cubicBezTo>
                    <a:pt x="42" y="513"/>
                    <a:pt x="175" y="595"/>
                    <a:pt x="298" y="595"/>
                  </a:cubicBezTo>
                  <a:lnTo>
                    <a:pt x="3373" y="595"/>
                  </a:lnTo>
                  <a:cubicBezTo>
                    <a:pt x="3548" y="595"/>
                    <a:pt x="3681" y="431"/>
                    <a:pt x="3681" y="256"/>
                  </a:cubicBezTo>
                  <a:cubicBezTo>
                    <a:pt x="3630" y="133"/>
                    <a:pt x="3507" y="0"/>
                    <a:pt x="3373" y="0"/>
                  </a:cubicBezTo>
                  <a:close/>
                </a:path>
              </a:pathLst>
            </a:custGeom>
            <a:solidFill>
              <a:srgbClr val="33333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8" name="Google Shape;368;p37"/>
            <p:cNvSpPr/>
            <p:nvPr/>
          </p:nvSpPr>
          <p:spPr>
            <a:xfrm>
              <a:off x="5745538" y="2125225"/>
              <a:ext cx="48200" cy="14900"/>
            </a:xfrm>
            <a:custGeom>
              <a:avLst/>
              <a:gdLst/>
              <a:ahLst/>
              <a:cxnLst/>
              <a:rect l="l" t="t" r="r" b="b"/>
              <a:pathLst>
                <a:path w="1928" h="596" extrusionOk="0">
                  <a:moveTo>
                    <a:pt x="298" y="0"/>
                  </a:moveTo>
                  <a:cubicBezTo>
                    <a:pt x="134" y="0"/>
                    <a:pt x="1" y="123"/>
                    <a:pt x="1" y="339"/>
                  </a:cubicBezTo>
                  <a:cubicBezTo>
                    <a:pt x="42" y="472"/>
                    <a:pt x="175" y="595"/>
                    <a:pt x="298" y="595"/>
                  </a:cubicBezTo>
                  <a:lnTo>
                    <a:pt x="1620" y="595"/>
                  </a:lnTo>
                  <a:cubicBezTo>
                    <a:pt x="1795" y="595"/>
                    <a:pt x="1928" y="421"/>
                    <a:pt x="1928" y="216"/>
                  </a:cubicBezTo>
                  <a:cubicBezTo>
                    <a:pt x="1877" y="82"/>
                    <a:pt x="1754" y="0"/>
                    <a:pt x="1620" y="0"/>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369" name="Google Shape;369;p37"/>
            <p:cNvSpPr/>
            <p:nvPr/>
          </p:nvSpPr>
          <p:spPr>
            <a:xfrm>
              <a:off x="5592788" y="2141125"/>
              <a:ext cx="180450" cy="179425"/>
            </a:xfrm>
            <a:custGeom>
              <a:avLst/>
              <a:gdLst/>
              <a:ahLst/>
              <a:cxnLst/>
              <a:rect l="l" t="t" r="r" b="b"/>
              <a:pathLst>
                <a:path w="7218" h="7177" extrusionOk="0">
                  <a:moveTo>
                    <a:pt x="2912" y="605"/>
                  </a:moveTo>
                  <a:cubicBezTo>
                    <a:pt x="4194" y="605"/>
                    <a:pt x="5260" y="1630"/>
                    <a:pt x="5260" y="2952"/>
                  </a:cubicBezTo>
                  <a:cubicBezTo>
                    <a:pt x="5260" y="4234"/>
                    <a:pt x="4194" y="5259"/>
                    <a:pt x="2912" y="5259"/>
                  </a:cubicBezTo>
                  <a:cubicBezTo>
                    <a:pt x="1631" y="5259"/>
                    <a:pt x="606" y="4234"/>
                    <a:pt x="606" y="2952"/>
                  </a:cubicBezTo>
                  <a:cubicBezTo>
                    <a:pt x="606" y="1630"/>
                    <a:pt x="1631" y="605"/>
                    <a:pt x="2912" y="605"/>
                  </a:cubicBezTo>
                  <a:close/>
                  <a:moveTo>
                    <a:pt x="2912" y="0"/>
                  </a:moveTo>
                  <a:cubicBezTo>
                    <a:pt x="1282" y="0"/>
                    <a:pt x="1" y="1322"/>
                    <a:pt x="1" y="2952"/>
                  </a:cubicBezTo>
                  <a:cubicBezTo>
                    <a:pt x="1" y="4531"/>
                    <a:pt x="1282" y="5854"/>
                    <a:pt x="2912" y="5854"/>
                  </a:cubicBezTo>
                  <a:cubicBezTo>
                    <a:pt x="3589" y="5854"/>
                    <a:pt x="4276" y="5597"/>
                    <a:pt x="4747" y="5167"/>
                  </a:cubicBezTo>
                  <a:lnTo>
                    <a:pt x="6664" y="7094"/>
                  </a:lnTo>
                  <a:cubicBezTo>
                    <a:pt x="6705" y="7176"/>
                    <a:pt x="6797" y="7176"/>
                    <a:pt x="6879" y="7176"/>
                  </a:cubicBezTo>
                  <a:cubicBezTo>
                    <a:pt x="6961" y="7176"/>
                    <a:pt x="7013" y="7176"/>
                    <a:pt x="7095" y="7094"/>
                  </a:cubicBezTo>
                  <a:cubicBezTo>
                    <a:pt x="7218" y="7012"/>
                    <a:pt x="7218" y="6797"/>
                    <a:pt x="7095" y="6663"/>
                  </a:cubicBezTo>
                  <a:lnTo>
                    <a:pt x="5167" y="4787"/>
                  </a:lnTo>
                  <a:cubicBezTo>
                    <a:pt x="5598" y="4275"/>
                    <a:pt x="5813" y="3629"/>
                    <a:pt x="5813" y="2952"/>
                  </a:cubicBezTo>
                  <a:cubicBezTo>
                    <a:pt x="5813" y="1322"/>
                    <a:pt x="4532" y="0"/>
                    <a:pt x="2912" y="0"/>
                  </a:cubicBezTo>
                  <a:close/>
                </a:path>
              </a:pathLst>
            </a:custGeom>
            <a:solidFill>
              <a:srgbClr val="B2B2B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grpSp>
      <p:sp>
        <p:nvSpPr>
          <p:cNvPr id="37" name="Google Shape;29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aim of the work, materials and methods</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smtClean="0"/>
              <a:t>Ancient </a:t>
            </a:r>
            <a:r>
              <a:rPr lang="en-US" dirty="0"/>
              <a:t>Greek</a:t>
            </a:r>
            <a:endParaRPr dirty="0"/>
          </a:p>
        </p:txBody>
      </p:sp>
      <p:sp>
        <p:nvSpPr>
          <p:cNvPr id="596" name="Google Shape;596;p48"/>
          <p:cNvSpPr txBox="1">
            <a:spLocks noGrp="1"/>
          </p:cNvSpPr>
          <p:nvPr>
            <p:ph type="body" idx="1"/>
          </p:nvPr>
        </p:nvSpPr>
        <p:spPr>
          <a:xfrm>
            <a:off x="720000" y="1215750"/>
            <a:ext cx="4194900" cy="263997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The concept of "medicine", which gave rise to the word "</a:t>
            </a:r>
            <a:r>
              <a:rPr lang="en-US" i="1" dirty="0"/>
              <a:t>pharmacy</a:t>
            </a:r>
            <a:r>
              <a:rPr lang="en-US" dirty="0"/>
              <a:t>", which is known to us today, and the name of the scientific discipline of pharmacology, has an ancient Greek origin. It originated from the ancient Greek term "</a:t>
            </a:r>
            <a:r>
              <a:rPr lang="en-US" i="1" dirty="0" err="1"/>
              <a:t>pharmakon</a:t>
            </a:r>
            <a:r>
              <a:rPr lang="en-US" dirty="0"/>
              <a:t>", which simultaneously referred to both a poison and a medicinal substance. This concept emerged in the 5th-4th centuries </a:t>
            </a:r>
            <a:r>
              <a:rPr lang="en-US" dirty="0" smtClean="0"/>
              <a:t>BC.</a:t>
            </a:r>
          </a:p>
          <a:p>
            <a:pPr marL="139700" lvl="0" indent="0" algn="just">
              <a:buSzPts val="1400"/>
              <a:buNone/>
            </a:pPr>
            <a:endParaRPr dirty="0"/>
          </a:p>
        </p:txBody>
      </p:sp>
      <p:pic>
        <p:nvPicPr>
          <p:cNvPr id="2" name="Рисунок 1"/>
          <p:cNvPicPr>
            <a:picLocks noChangeAspect="1"/>
          </p:cNvPicPr>
          <p:nvPr/>
        </p:nvPicPr>
        <p:blipFill>
          <a:blip r:embed="rId3"/>
          <a:stretch>
            <a:fillRect/>
          </a:stretch>
        </p:blipFill>
        <p:spPr>
          <a:xfrm>
            <a:off x="6069467" y="731375"/>
            <a:ext cx="2197280" cy="34947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smtClean="0"/>
              <a:t>Ancient Egypt</a:t>
            </a:r>
            <a:endParaRPr dirty="0"/>
          </a:p>
        </p:txBody>
      </p:sp>
      <p:sp>
        <p:nvSpPr>
          <p:cNvPr id="596" name="Google Shape;596;p48"/>
          <p:cNvSpPr txBox="1">
            <a:spLocks noGrp="1"/>
          </p:cNvSpPr>
          <p:nvPr>
            <p:ph type="body" idx="1"/>
          </p:nvPr>
        </p:nvSpPr>
        <p:spPr>
          <a:xfrm>
            <a:off x="335280" y="1215750"/>
            <a:ext cx="5951220" cy="356199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There is another interesting theory about the origin of this idea. In Ancient Egypt, the healing arts were under the protection of the god Thoth, who the Egyptians called "</a:t>
            </a:r>
            <a:r>
              <a:rPr lang="en-US" i="1" dirty="0"/>
              <a:t>Phar-ma-</a:t>
            </a:r>
            <a:r>
              <a:rPr lang="en-US" i="1" dirty="0" err="1"/>
              <a:t>k</a:t>
            </a:r>
            <a:r>
              <a:rPr lang="en-US" dirty="0" err="1"/>
              <a:t>i</a:t>
            </a:r>
            <a:r>
              <a:rPr lang="en-US" dirty="0"/>
              <a:t>". Translated, this means "protector", "healer" and "foreboding". It's possible that the Greeks borrowed the ancient Egyptian word for medicinal treatment, which already existed. The etymology of this word is fascinating: it refers to a figure who knows how different substances can help fight diseases. They are said to have secret knowledge, not only related to their profession in the field of medicine but also to an intuitive understanding of the patient's needs. First of all, doctors have to understand the fine line between a poison and a healing substance. In ancient times, everything related to drug was called "</a:t>
            </a:r>
            <a:r>
              <a:rPr lang="en-US" dirty="0" err="1"/>
              <a:t>medicamentum</a:t>
            </a:r>
            <a:r>
              <a:rPr lang="en-US" dirty="0"/>
              <a:t>" in Latin. Today, we use this term when talking about drug treatments, that is, treatments involving taking various </a:t>
            </a:r>
            <a:r>
              <a:rPr lang="en-US" dirty="0" smtClean="0"/>
              <a:t>medications.</a:t>
            </a:r>
            <a:endParaRPr dirty="0"/>
          </a:p>
        </p:txBody>
      </p:sp>
      <p:pic>
        <p:nvPicPr>
          <p:cNvPr id="2" name="Рисунок 1"/>
          <p:cNvPicPr>
            <a:picLocks noChangeAspect="1"/>
          </p:cNvPicPr>
          <p:nvPr/>
        </p:nvPicPr>
        <p:blipFill>
          <a:blip r:embed="rId3"/>
          <a:stretch>
            <a:fillRect/>
          </a:stretch>
        </p:blipFill>
        <p:spPr>
          <a:xfrm>
            <a:off x="6732270" y="445025"/>
            <a:ext cx="2095500" cy="4171950"/>
          </a:xfrm>
          <a:prstGeom prst="rect">
            <a:avLst/>
          </a:prstGeom>
        </p:spPr>
      </p:pic>
    </p:spTree>
    <p:extLst>
      <p:ext uri="{BB962C8B-B14F-4D97-AF65-F5344CB8AC3E}">
        <p14:creationId xmlns:p14="http://schemas.microsoft.com/office/powerpoint/2010/main" val="404357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smtClean="0"/>
              <a:t>Ancient China</a:t>
            </a:r>
            <a:endParaRPr dirty="0"/>
          </a:p>
        </p:txBody>
      </p:sp>
      <p:sp>
        <p:nvSpPr>
          <p:cNvPr id="596" name="Google Shape;596;p48"/>
          <p:cNvSpPr txBox="1">
            <a:spLocks noGrp="1"/>
          </p:cNvSpPr>
          <p:nvPr>
            <p:ph type="body" idx="1"/>
          </p:nvPr>
        </p:nvSpPr>
        <p:spPr>
          <a:xfrm>
            <a:off x="342900" y="949050"/>
            <a:ext cx="8321040" cy="356199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Eastern cultures are known for their imaginative thinking and unique philosophy. This is why the term "medicine" has a completely different meaning in these cultures compared to Western and even Ancient Egyptian traditions. In ancient China, the word for "medicine" originated from the hieroglyph of "music". This is not a coincidence. The Ancient Chinese used music not only to cure diseases but also to purify the soul and mind, calm down and normalize biorhythms. They treated music long before they discovered that herbs could also heal diseases. The hieroglyph "music" was combined with a smaller upper part that denoted the concept of "herbs". Together, they began to represent "medicine</a:t>
            </a:r>
            <a:r>
              <a:rPr lang="en-US" dirty="0" smtClean="0"/>
              <a:t>".. </a:t>
            </a:r>
            <a:r>
              <a:rPr lang="en-US" dirty="0"/>
              <a:t>So, the combination of music and grass gave rise to a new concept: medicine. In ancient India, the idea of drug was integrated into the general medical system, Ayurveda, which means "knowledge about life and long-term </a:t>
            </a:r>
            <a:r>
              <a:rPr lang="en-US" dirty="0" smtClean="0"/>
              <a:t>health“.</a:t>
            </a:r>
            <a:endParaRPr dirty="0"/>
          </a:p>
        </p:txBody>
      </p:sp>
      <p:pic>
        <p:nvPicPr>
          <p:cNvPr id="2" name="Рисунок 1"/>
          <p:cNvPicPr>
            <a:picLocks noChangeAspect="1"/>
          </p:cNvPicPr>
          <p:nvPr/>
        </p:nvPicPr>
        <p:blipFill>
          <a:blip r:embed="rId3"/>
          <a:stretch>
            <a:fillRect/>
          </a:stretch>
        </p:blipFill>
        <p:spPr>
          <a:xfrm>
            <a:off x="2857500" y="3584850"/>
            <a:ext cx="3322320" cy="1277815"/>
          </a:xfrm>
          <a:prstGeom prst="rect">
            <a:avLst/>
          </a:prstGeom>
        </p:spPr>
      </p:pic>
    </p:spTree>
    <p:extLst>
      <p:ext uri="{BB962C8B-B14F-4D97-AF65-F5344CB8AC3E}">
        <p14:creationId xmlns:p14="http://schemas.microsoft.com/office/powerpoint/2010/main" val="372302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Middle Ages and Renaissance</a:t>
            </a:r>
            <a:endParaRPr dirty="0"/>
          </a:p>
        </p:txBody>
      </p:sp>
      <p:sp>
        <p:nvSpPr>
          <p:cNvPr id="596" name="Google Shape;596;p48"/>
          <p:cNvSpPr txBox="1">
            <a:spLocks noGrp="1"/>
          </p:cNvSpPr>
          <p:nvPr>
            <p:ph type="body" idx="1"/>
          </p:nvPr>
        </p:nvSpPr>
        <p:spPr>
          <a:xfrm>
            <a:off x="335279" y="1215750"/>
            <a:ext cx="5513727" cy="344769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In the Middle Ages and Renaissance, with the advent and development of alchemy, iatrochemistry, and </a:t>
            </a:r>
            <a:r>
              <a:rPr lang="en-US" dirty="0" err="1"/>
              <a:t>iatrophysics</a:t>
            </a:r>
            <a:r>
              <a:rPr lang="en-US" dirty="0"/>
              <a:t>, a concept known as "</a:t>
            </a:r>
            <a:r>
              <a:rPr lang="en-US" i="1" dirty="0"/>
              <a:t>panacea</a:t>
            </a:r>
            <a:r>
              <a:rPr lang="en-US" dirty="0"/>
              <a:t>" emerged. This term denotes a kind of mythical, universal medicine capable of treating all diseases without exception. </a:t>
            </a:r>
            <a:r>
              <a:rPr lang="en-US" dirty="0" err="1"/>
              <a:t>Iatrochemists</a:t>
            </a:r>
            <a:r>
              <a:rPr lang="en-US" dirty="0"/>
              <a:t> searched for this drug and its formula, as the word "</a:t>
            </a:r>
            <a:r>
              <a:rPr lang="en-US" i="1" dirty="0"/>
              <a:t>panacea</a:t>
            </a:r>
            <a:r>
              <a:rPr lang="en-US" dirty="0"/>
              <a:t>" comes from ancient Greek mythology and is formed on the basis of the name of the goddess Panacea. The goddess, considered to be capable of healing with a single touch, was the daughter of the healing god Asclepius and the goddess </a:t>
            </a:r>
            <a:r>
              <a:rPr lang="en-US" dirty="0" err="1"/>
              <a:t>Epione</a:t>
            </a:r>
            <a:r>
              <a:rPr lang="en-US" dirty="0"/>
              <a:t> who had the power to relieve pain. Obviously, "</a:t>
            </a:r>
            <a:r>
              <a:rPr lang="en-US" i="1" dirty="0"/>
              <a:t>panacea</a:t>
            </a:r>
            <a:r>
              <a:rPr lang="en-US" dirty="0"/>
              <a:t>" is the Latinized name of the ancient Greek goddess. This name stood for "</a:t>
            </a:r>
            <a:r>
              <a:rPr lang="en-US" i="1" dirty="0"/>
              <a:t>pan</a:t>
            </a:r>
            <a:r>
              <a:rPr lang="en-US" dirty="0"/>
              <a:t>" – "everything" and "</a:t>
            </a:r>
            <a:r>
              <a:rPr lang="en-US" i="1" dirty="0" err="1"/>
              <a:t>akos</a:t>
            </a:r>
            <a:r>
              <a:rPr lang="en-US" dirty="0"/>
              <a:t>" – "treat" </a:t>
            </a:r>
            <a:endParaRPr dirty="0"/>
          </a:p>
        </p:txBody>
      </p:sp>
      <p:pic>
        <p:nvPicPr>
          <p:cNvPr id="3" name="Рисунок 2"/>
          <p:cNvPicPr>
            <a:picLocks noChangeAspect="1"/>
          </p:cNvPicPr>
          <p:nvPr/>
        </p:nvPicPr>
        <p:blipFill>
          <a:blip r:embed="rId3"/>
          <a:stretch>
            <a:fillRect/>
          </a:stretch>
        </p:blipFill>
        <p:spPr>
          <a:xfrm>
            <a:off x="6179910" y="941492"/>
            <a:ext cx="2449042" cy="3721948"/>
          </a:xfrm>
          <a:prstGeom prst="rect">
            <a:avLst/>
          </a:prstGeom>
        </p:spPr>
      </p:pic>
    </p:spTree>
    <p:extLst>
      <p:ext uri="{BB962C8B-B14F-4D97-AF65-F5344CB8AC3E}">
        <p14:creationId xmlns:p14="http://schemas.microsoft.com/office/powerpoint/2010/main" val="3709830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Middle Ages and Renaissance</a:t>
            </a:r>
            <a:endParaRPr dirty="0"/>
          </a:p>
        </p:txBody>
      </p:sp>
      <p:sp>
        <p:nvSpPr>
          <p:cNvPr id="596" name="Google Shape;596;p48"/>
          <p:cNvSpPr txBox="1">
            <a:spLocks noGrp="1"/>
          </p:cNvSpPr>
          <p:nvPr>
            <p:ph type="body" idx="1"/>
          </p:nvPr>
        </p:nvSpPr>
        <p:spPr>
          <a:xfrm>
            <a:off x="335280" y="1215750"/>
            <a:ext cx="8321040" cy="356199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The traditions of alchemy and, in particular, medieval pharmacy were heavily influenced by these ideas. It is also important to note that in the Middle Ages, the roles of a doctor and a pharmacist were distinct. The pharmacists actually had secret knowledge and held absolute authority in society. Pharmacies were established in large numbers in all medieval towns. Over time, alchemy's role was replaced by what is known as iatrochemistry. According to this theory, all processes in human and animal bodies take place chemically, using "enzymes" as catalysts. Human illness is seen as a result of a chemical imbalance. Therefore, treatment involves the administration of necessary chemicals to the body. The word "</a:t>
            </a:r>
            <a:r>
              <a:rPr lang="en-US" i="1" dirty="0"/>
              <a:t>placebo</a:t>
            </a:r>
            <a:r>
              <a:rPr lang="en-US" dirty="0"/>
              <a:t>" has an interesting origin that has been widely used in modern medicine (since the 19th century). A placebo is a dummy drug with no medicinal properties that is given to patients in two situations: as an experiment or test of the effectiveness of a drug. The term comes from the Latin word "</a:t>
            </a:r>
            <a:r>
              <a:rPr lang="en-US" i="1" dirty="0"/>
              <a:t>placebo</a:t>
            </a:r>
            <a:r>
              <a:rPr lang="en-US" dirty="0"/>
              <a:t>", which means "I will be pleased" or "I will enjoy" </a:t>
            </a:r>
            <a:endParaRPr dirty="0"/>
          </a:p>
        </p:txBody>
      </p:sp>
    </p:spTree>
    <p:extLst>
      <p:ext uri="{BB962C8B-B14F-4D97-AF65-F5344CB8AC3E}">
        <p14:creationId xmlns:p14="http://schemas.microsoft.com/office/powerpoint/2010/main" val="237553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smtClean="0"/>
              <a:t>The Slavic languages</a:t>
            </a:r>
            <a:endParaRPr dirty="0"/>
          </a:p>
        </p:txBody>
      </p:sp>
      <p:sp>
        <p:nvSpPr>
          <p:cNvPr id="596" name="Google Shape;596;p48"/>
          <p:cNvSpPr txBox="1">
            <a:spLocks noGrp="1"/>
          </p:cNvSpPr>
          <p:nvPr>
            <p:ph type="body" idx="1"/>
          </p:nvPr>
        </p:nvSpPr>
        <p:spPr>
          <a:xfrm>
            <a:off x="2902145" y="1017725"/>
            <a:ext cx="5836920" cy="3345180"/>
          </a:xfrm>
          <a:prstGeom prst="rect">
            <a:avLst/>
          </a:prstGeom>
        </p:spPr>
        <p:txBody>
          <a:bodyPr spcFirstLastPara="1" wrap="square" lIns="91425" tIns="91425" rIns="91425" bIns="91425" anchor="t" anchorCtr="0">
            <a:noAutofit/>
          </a:bodyPr>
          <a:lstStyle/>
          <a:p>
            <a:pPr marL="139700" lvl="0" indent="0" algn="just">
              <a:buSzPts val="1400"/>
              <a:buNone/>
            </a:pPr>
            <a:r>
              <a:rPr lang="en-US" dirty="0"/>
              <a:t>As for the Slavic languages, the word "</a:t>
            </a:r>
            <a:r>
              <a:rPr lang="en-US" i="1" dirty="0" err="1"/>
              <a:t>lekarstvo</a:t>
            </a:r>
            <a:r>
              <a:rPr lang="en-US" dirty="0"/>
              <a:t>" (medicine) in Russian comes from the verb "</a:t>
            </a:r>
            <a:r>
              <a:rPr lang="en-US" i="1" dirty="0" err="1"/>
              <a:t>lechit</a:t>
            </a:r>
            <a:r>
              <a:rPr lang="en-US" dirty="0"/>
              <a:t>’" (treat), that is the term for medicine has its direct meaning. In other Slavic languages, drug is designated by the word "</a:t>
            </a:r>
            <a:r>
              <a:rPr lang="en-US" i="1" dirty="0" err="1"/>
              <a:t>lek</a:t>
            </a:r>
            <a:r>
              <a:rPr lang="en-US" dirty="0"/>
              <a:t>". This name is actually common in the Slavic worldview. It is very interesting that in Old Slavic, the doctor was called a "</a:t>
            </a:r>
            <a:r>
              <a:rPr lang="en-US" i="1" dirty="0" err="1"/>
              <a:t>tselevnik</a:t>
            </a:r>
            <a:r>
              <a:rPr lang="en-US" dirty="0"/>
              <a:t>" (healer). This is because "healer" means "the one who cures", "restores", or "gives a chance to live</a:t>
            </a:r>
            <a:r>
              <a:rPr lang="en-US" dirty="0" smtClean="0"/>
              <a:t>".</a:t>
            </a:r>
            <a:endParaRPr lang="en-US" dirty="0"/>
          </a:p>
          <a:p>
            <a:pPr marL="139700" lvl="0" indent="0" algn="just">
              <a:buSzPts val="1400"/>
              <a:buNone/>
            </a:pPr>
            <a:r>
              <a:rPr lang="en-US" dirty="0"/>
              <a:t>Hence, healing properties are often synonymous with medicinal properties in these languages. It is important to note that, towards the middle of the 19th century, when medicine began to develop rapidly and spread worldwide as a science, these cultural values were formally lost. Most people in each nation still have a respect for their ancient traditions, and an understanding of why medicine is named the way it is, but for the most part, developments in drug and technology have erased national differences in terminologies</a:t>
            </a:r>
            <a:r>
              <a:rPr lang="en-US" dirty="0" smtClean="0"/>
              <a:t>.</a:t>
            </a:r>
            <a:endParaRPr lang="en-US" dirty="0"/>
          </a:p>
        </p:txBody>
      </p:sp>
      <p:pic>
        <p:nvPicPr>
          <p:cNvPr id="2" name="Рисунок 1"/>
          <p:cNvPicPr>
            <a:picLocks noChangeAspect="1"/>
          </p:cNvPicPr>
          <p:nvPr/>
        </p:nvPicPr>
        <p:blipFill>
          <a:blip r:embed="rId3"/>
          <a:stretch>
            <a:fillRect/>
          </a:stretch>
        </p:blipFill>
        <p:spPr>
          <a:xfrm>
            <a:off x="264453" y="1250135"/>
            <a:ext cx="2637692" cy="2880360"/>
          </a:xfrm>
          <a:prstGeom prst="rect">
            <a:avLst/>
          </a:prstGeom>
        </p:spPr>
      </p:pic>
    </p:spTree>
    <p:extLst>
      <p:ext uri="{BB962C8B-B14F-4D97-AF65-F5344CB8AC3E}">
        <p14:creationId xmlns:p14="http://schemas.microsoft.com/office/powerpoint/2010/main" val="1600398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1355</Words>
  <Application>Microsoft Office PowerPoint</Application>
  <PresentationFormat>Экран (16:9)</PresentationFormat>
  <Paragraphs>29</Paragraphs>
  <Slides>11</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Hanken Grotesk</vt:lpstr>
      <vt:lpstr>Arial</vt:lpstr>
      <vt:lpstr>Figtree Black</vt:lpstr>
      <vt:lpstr>Elegant Black &amp; White Thesis Defense by Slidesgo</vt:lpstr>
      <vt:lpstr>The formation of the concept of "medicine" in linguistic cultures</vt:lpstr>
      <vt:lpstr>Introduction</vt:lpstr>
      <vt:lpstr>The aim of the work, materials and methods</vt:lpstr>
      <vt:lpstr>Ancient Greek</vt:lpstr>
      <vt:lpstr>Ancient Egypt</vt:lpstr>
      <vt:lpstr>Ancient China</vt:lpstr>
      <vt:lpstr>Middle Ages and Renaissance</vt:lpstr>
      <vt:lpstr>Middle Ages and Renaissance</vt:lpstr>
      <vt:lpstr>The Slavic languages</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of the concept of "medicine" in linguistic cultures</dc:title>
  <cp:lastModifiedBy>Асан Бейтуллаев</cp:lastModifiedBy>
  <cp:revision>21</cp:revision>
  <dcterms:modified xsi:type="dcterms:W3CDTF">2024-04-03T20:42:57Z</dcterms:modified>
</cp:coreProperties>
</file>