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285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48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6892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811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3932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846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387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052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90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96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72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60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16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33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86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5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ED932-FAD4-41FA-980E-BEE712B3B09E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133DB2C-4DE5-45A8-BBB5-13BEC1EE17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8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348155"/>
            <a:ext cx="8915399" cy="27197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РЕАЛИЗАЦИЯ СОЦИАЛЬНО ОБУСЛОВЛЕННЫХ СПОСОБОВ РЕЧЕВОЙ ЭКОНОМИИ</a:t>
            </a:r>
            <a:br>
              <a:rPr lang="ru-RU" sz="3600" b="1" dirty="0"/>
            </a:br>
            <a:r>
              <a:rPr lang="ru-RU" sz="3600" b="1" dirty="0"/>
              <a:t> (НА ПРИМЕРЕ РУРСКОГО РЕГИОЛЕКТА)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2" y="4787319"/>
            <a:ext cx="8915399" cy="1126283"/>
          </a:xfrm>
        </p:spPr>
        <p:txBody>
          <a:bodyPr>
            <a:normAutofit/>
          </a:bodyPr>
          <a:lstStyle/>
          <a:p>
            <a:pPr algn="r"/>
            <a:r>
              <a:rPr lang="ru-RU" sz="2800" b="1" i="1" dirty="0"/>
              <a:t>А. В. </a:t>
            </a:r>
            <a:r>
              <a:rPr lang="ru-RU" sz="2800" b="1" i="1" dirty="0" err="1"/>
              <a:t>Пономарёва</a:t>
            </a:r>
            <a:endParaRPr lang="en-US" sz="2800" b="1" i="1" dirty="0"/>
          </a:p>
          <a:p>
            <a:pPr algn="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91753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0832" y="624110"/>
            <a:ext cx="9253780" cy="5401552"/>
          </a:xfrm>
        </p:spPr>
        <p:txBody>
          <a:bodyPr>
            <a:normAutofit/>
          </a:bodyPr>
          <a:lstStyle/>
          <a:p>
            <a:pPr algn="ctr"/>
            <a:br>
              <a:rPr lang="ru-RU" dirty="0"/>
            </a:br>
            <a:r>
              <a:rPr lang="ru-RU" dirty="0"/>
              <a:t>В возрастном аспекте основная тенденция – увеличение показателя частотности проявления исследуемых произносительных особенностей параллельно с увеличением возраста информантов.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336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0832" y="624110"/>
            <a:ext cx="9253780" cy="5401552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dirty="0"/>
              <a:t>Наиболее близкое к стандарту произношение наблюдалось у представителей младших возрастных групп (13–25 и 26–40 лет).</a:t>
            </a:r>
            <a:br>
              <a:rPr lang="ru-RU" dirty="0"/>
            </a:br>
            <a:r>
              <a:rPr lang="ru-RU" dirty="0"/>
              <a:t>Речь старших групп информантов (41–60 и 61–80 лет) характеризовалась высокой частотностью проявления исследуемых фонетических черт.</a:t>
            </a:r>
            <a:br>
              <a:rPr lang="ru-RU" dirty="0"/>
            </a:b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852327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0832" y="624110"/>
            <a:ext cx="9253780" cy="5401552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b="1" dirty="0"/>
              <a:t>выводы</a:t>
            </a:r>
            <a:br>
              <a:rPr lang="ru-RU" b="1" dirty="0"/>
            </a:br>
            <a:br>
              <a:rPr lang="ru-RU" u="sng" dirty="0"/>
            </a:br>
            <a:r>
              <a:rPr lang="ru-RU" dirty="0"/>
              <a:t>Анализ частотности реализации наиболее типичных для </a:t>
            </a:r>
            <a:r>
              <a:rPr lang="ru-RU" dirty="0" err="1"/>
              <a:t>рурского</a:t>
            </a:r>
            <a:r>
              <a:rPr lang="ru-RU" dirty="0"/>
              <a:t> </a:t>
            </a:r>
            <a:r>
              <a:rPr lang="ru-RU" dirty="0" err="1"/>
              <a:t>региолекта</a:t>
            </a:r>
            <a:r>
              <a:rPr lang="ru-RU" dirty="0"/>
              <a:t> способов языковой экономии показал, что исследуемые фонетические явления в большей степени проявляются в речи мужчин старшего возраста.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4443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061582"/>
          </a:xfrm>
        </p:spPr>
        <p:txBody>
          <a:bodyPr/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       </a:t>
            </a:r>
            <a:r>
              <a:rPr lang="ru-RU" sz="48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64537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2246" y="624110"/>
            <a:ext cx="9652366" cy="55187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Цель и задачи исследования</a:t>
            </a:r>
            <a:r>
              <a:rPr lang="ru-RU" dirty="0"/>
              <a:t>. </a:t>
            </a:r>
            <a:br>
              <a:rPr lang="ru-RU" dirty="0"/>
            </a:br>
            <a:r>
              <a:rPr lang="ru-RU" dirty="0"/>
              <a:t>         </a:t>
            </a:r>
            <a:br>
              <a:rPr lang="ru-RU" dirty="0"/>
            </a:br>
            <a:r>
              <a:rPr lang="ru-RU" dirty="0"/>
              <a:t>В работе представлен анализ социолингвистической вариативности ряда средств языковой экономии в области вокализма и консонантизма, которые проявляются в неофициальной коммуникации жителей Рурской области с учетом таких социолингвистических факторов, как пол и возраст. </a:t>
            </a:r>
          </a:p>
        </p:txBody>
      </p:sp>
    </p:spTree>
    <p:extLst>
      <p:ext uri="{BB962C8B-B14F-4D97-AF65-F5344CB8AC3E}">
        <p14:creationId xmlns:p14="http://schemas.microsoft.com/office/powerpoint/2010/main" val="373791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2616" y="600664"/>
            <a:ext cx="9441350" cy="5448444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          Для языковой ситуации в Рурской области характерно использование различных форм существования немецкого языка. </a:t>
            </a:r>
            <a:br>
              <a:rPr lang="ru-RU" dirty="0"/>
            </a:br>
            <a:br>
              <a:rPr lang="ru-RU" dirty="0"/>
            </a:br>
            <a:r>
              <a:rPr lang="ru-RU" dirty="0"/>
              <a:t>       Рурский </a:t>
            </a:r>
            <a:r>
              <a:rPr lang="ru-RU" dirty="0" err="1"/>
              <a:t>региолект</a:t>
            </a:r>
            <a:r>
              <a:rPr lang="ru-RU" dirty="0"/>
              <a:t> играет особенно важную роль в повседневно-бытовой коммуникативной сфере. </a:t>
            </a:r>
          </a:p>
        </p:txBody>
      </p:sp>
    </p:spTree>
    <p:extLst>
      <p:ext uri="{BB962C8B-B14F-4D97-AF65-F5344CB8AC3E}">
        <p14:creationId xmlns:p14="http://schemas.microsoft.com/office/powerpoint/2010/main" val="422494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171" y="647556"/>
            <a:ext cx="8911687" cy="56008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       Рурский </a:t>
            </a:r>
            <a:r>
              <a:rPr lang="ru-RU" dirty="0" err="1"/>
              <a:t>региолект</a:t>
            </a:r>
            <a:r>
              <a:rPr lang="ru-RU" dirty="0"/>
              <a:t> демонстрирует отличия от литературного языка на всех языковых уровнях: фонетическом, морфологическом, синтаксическом и лексико-семантическом. </a:t>
            </a:r>
            <a:br>
              <a:rPr lang="ru-RU" dirty="0"/>
            </a:br>
            <a:r>
              <a:rPr lang="ru-RU" dirty="0"/>
              <a:t>      </a:t>
            </a:r>
            <a:r>
              <a:rPr lang="ru-RU" u="sng" dirty="0"/>
              <a:t>Консонантизм</a:t>
            </a:r>
            <a:r>
              <a:rPr lang="ru-RU" dirty="0"/>
              <a:t> и </a:t>
            </a:r>
            <a:r>
              <a:rPr lang="ru-RU" u="sng" dirty="0"/>
              <a:t>вокализм</a:t>
            </a:r>
            <a:r>
              <a:rPr lang="ru-RU" dirty="0"/>
              <a:t> </a:t>
            </a:r>
            <a:r>
              <a:rPr lang="ru-RU" dirty="0" err="1"/>
              <a:t>рурского</a:t>
            </a:r>
            <a:r>
              <a:rPr lang="ru-RU" dirty="0"/>
              <a:t> </a:t>
            </a:r>
            <a:r>
              <a:rPr lang="ru-RU" dirty="0" err="1"/>
              <a:t>региолекта</a:t>
            </a:r>
            <a:r>
              <a:rPr lang="ru-RU" dirty="0"/>
              <a:t> не проявляют значительных отличий от нижненемецких диалектов, поскольку данная языковая вариация базируется на нижненемецком диалектном субстрате.</a:t>
            </a:r>
            <a:br>
              <a:rPr lang="ru-RU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6118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9797" y="721491"/>
            <a:ext cx="9429626" cy="5120198"/>
          </a:xfrm>
        </p:spPr>
        <p:txBody>
          <a:bodyPr>
            <a:normAutofit/>
          </a:bodyPr>
          <a:lstStyle/>
          <a:p>
            <a:r>
              <a:rPr lang="ru-RU" dirty="0"/>
              <a:t>Экономия речевых ресурсов:</a:t>
            </a:r>
            <a:br>
              <a:rPr lang="ru-RU" dirty="0"/>
            </a:br>
            <a:br>
              <a:rPr lang="ru-RU" dirty="0"/>
            </a:br>
            <a:r>
              <a:rPr lang="ru-RU" dirty="0"/>
              <a:t>- апокопа и синкопа безударного [ə] (</a:t>
            </a:r>
            <a:r>
              <a:rPr lang="ru-RU" dirty="0" err="1"/>
              <a:t>ich</a:t>
            </a:r>
            <a:r>
              <a:rPr lang="ru-RU" dirty="0"/>
              <a:t> </a:t>
            </a:r>
            <a:r>
              <a:rPr lang="ru-RU" dirty="0" err="1"/>
              <a:t>gucke</a:t>
            </a:r>
            <a:r>
              <a:rPr lang="ru-RU" dirty="0"/>
              <a:t> [</a:t>
            </a:r>
            <a:r>
              <a:rPr lang="ru-RU" dirty="0" err="1"/>
              <a:t>ɪç</a:t>
            </a:r>
            <a:r>
              <a:rPr lang="ru-RU" dirty="0"/>
              <a:t> '</a:t>
            </a:r>
            <a:r>
              <a:rPr lang="ru-RU" dirty="0" err="1"/>
              <a:t>kʊk</a:t>
            </a:r>
            <a:r>
              <a:rPr lang="ru-RU" dirty="0"/>
              <a:t>], </a:t>
            </a:r>
            <a:r>
              <a:rPr lang="ru-RU" dirty="0" err="1"/>
              <a:t>ich</a:t>
            </a:r>
            <a:r>
              <a:rPr lang="ru-RU" dirty="0"/>
              <a:t> </a:t>
            </a:r>
            <a:r>
              <a:rPr lang="ru-RU" dirty="0" err="1"/>
              <a:t>habe</a:t>
            </a:r>
            <a:r>
              <a:rPr lang="ru-RU" dirty="0"/>
              <a:t> [</a:t>
            </a:r>
            <a:r>
              <a:rPr lang="ru-RU" dirty="0" err="1"/>
              <a:t>ɪç</a:t>
            </a:r>
            <a:r>
              <a:rPr lang="ru-RU" dirty="0"/>
              <a:t> '</a:t>
            </a:r>
            <a:r>
              <a:rPr lang="ru-RU" dirty="0" err="1"/>
              <a:t>hap</a:t>
            </a:r>
            <a:r>
              <a:rPr lang="ru-RU" dirty="0"/>
              <a:t>], </a:t>
            </a:r>
            <a:r>
              <a:rPr lang="ru-RU" dirty="0" err="1"/>
              <a:t>sehen</a:t>
            </a:r>
            <a:r>
              <a:rPr lang="ru-RU" dirty="0"/>
              <a:t> [</a:t>
            </a:r>
            <a:r>
              <a:rPr lang="ru-RU" dirty="0" err="1"/>
              <a:t>zen</a:t>
            </a:r>
            <a:r>
              <a:rPr lang="ru-RU" dirty="0"/>
              <a:t>])</a:t>
            </a:r>
            <a:br>
              <a:rPr lang="ru-RU" dirty="0"/>
            </a:br>
            <a:r>
              <a:rPr lang="ru-RU" dirty="0"/>
              <a:t>- выпадение согласных [</a:t>
            </a:r>
            <a:r>
              <a:rPr lang="de-DE" dirty="0"/>
              <a:t>t</a:t>
            </a:r>
            <a:r>
              <a:rPr lang="ru-RU" dirty="0"/>
              <a:t>], [</a:t>
            </a:r>
            <a:r>
              <a:rPr lang="de-DE" dirty="0"/>
              <a:t>l</a:t>
            </a:r>
            <a:r>
              <a:rPr lang="ru-RU" dirty="0"/>
              <a:t>], [</a:t>
            </a:r>
            <a:r>
              <a:rPr lang="de-DE" dirty="0"/>
              <a:t>x</a:t>
            </a:r>
            <a:r>
              <a:rPr lang="ru-RU" dirty="0"/>
              <a:t>] (</a:t>
            </a:r>
            <a:r>
              <a:rPr lang="de-DE" dirty="0"/>
              <a:t>ist</a:t>
            </a:r>
            <a:r>
              <a:rPr lang="ru-RU" dirty="0"/>
              <a:t> [ɪ</a:t>
            </a:r>
            <a:r>
              <a:rPr lang="de-DE" dirty="0"/>
              <a:t>s</a:t>
            </a:r>
            <a:r>
              <a:rPr lang="ru-RU" dirty="0"/>
              <a:t>], </a:t>
            </a:r>
            <a:r>
              <a:rPr lang="de-DE" dirty="0"/>
              <a:t>noch</a:t>
            </a:r>
            <a:r>
              <a:rPr lang="ru-RU" dirty="0"/>
              <a:t> [</a:t>
            </a:r>
            <a:r>
              <a:rPr lang="de-DE" dirty="0"/>
              <a:t>n</a:t>
            </a:r>
            <a:r>
              <a:rPr lang="ru-RU" dirty="0"/>
              <a:t>ɔ], </a:t>
            </a:r>
            <a:r>
              <a:rPr lang="de-DE" dirty="0"/>
              <a:t>einmal</a:t>
            </a:r>
            <a:r>
              <a:rPr lang="ru-RU" dirty="0"/>
              <a:t> ['</a:t>
            </a:r>
            <a:r>
              <a:rPr lang="de-DE" dirty="0"/>
              <a:t>a</a:t>
            </a:r>
            <a:r>
              <a:rPr lang="ru-RU" dirty="0"/>
              <a:t>̮</a:t>
            </a:r>
            <a:r>
              <a:rPr lang="de-DE" dirty="0" err="1"/>
              <a:t>enma</a:t>
            </a:r>
            <a:r>
              <a:rPr lang="ru-RU" dirty="0"/>
              <a:t>], </a:t>
            </a:r>
            <a:r>
              <a:rPr lang="de-DE" dirty="0"/>
              <a:t>n</a:t>
            </a:r>
            <a:r>
              <a:rPr lang="ru-RU" dirty="0"/>
              <a:t>ä</a:t>
            </a:r>
            <a:r>
              <a:rPr lang="de-DE" dirty="0" err="1"/>
              <a:t>mlich</a:t>
            </a:r>
            <a:r>
              <a:rPr lang="ru-RU" dirty="0"/>
              <a:t> ['</a:t>
            </a:r>
            <a:r>
              <a:rPr lang="de-DE" dirty="0"/>
              <a:t>n</a:t>
            </a:r>
            <a:r>
              <a:rPr lang="ru-RU" dirty="0"/>
              <a:t>ɛ</a:t>
            </a:r>
            <a:r>
              <a:rPr lang="de-DE" dirty="0"/>
              <a:t>m</a:t>
            </a:r>
            <a:r>
              <a:rPr lang="ru-RU" dirty="0" err="1"/>
              <a:t>ɪç</a:t>
            </a:r>
            <a:r>
              <a:rPr lang="ru-RU" dirty="0"/>
              <a:t>])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9635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9108" y="624110"/>
            <a:ext cx="9265503" cy="5249152"/>
          </a:xfrm>
        </p:spPr>
        <p:txBody>
          <a:bodyPr>
            <a:normAutofit/>
          </a:bodyPr>
          <a:lstStyle/>
          <a:p>
            <a:r>
              <a:rPr lang="ru-RU" b="1" dirty="0"/>
              <a:t> </a:t>
            </a:r>
            <a:r>
              <a:rPr lang="ru-RU" dirty="0"/>
              <a:t>- сокращение финального слога -</a:t>
            </a:r>
            <a:r>
              <a:rPr lang="ru-RU" dirty="0" err="1"/>
              <a:t>ben</a:t>
            </a:r>
            <a:r>
              <a:rPr lang="ru-RU" dirty="0"/>
              <a:t> (</a:t>
            </a:r>
            <a:r>
              <a:rPr lang="ru-RU" dirty="0" err="1"/>
              <a:t>glauben</a:t>
            </a:r>
            <a:r>
              <a:rPr lang="ru-RU" dirty="0"/>
              <a:t> [</a:t>
            </a:r>
            <a:r>
              <a:rPr lang="ru-RU" dirty="0" err="1"/>
              <a:t>gla̮om</a:t>
            </a:r>
            <a:r>
              <a:rPr lang="ru-RU" dirty="0"/>
              <a:t>], </a:t>
            </a:r>
            <a:r>
              <a:rPr lang="ru-RU" dirty="0" err="1"/>
              <a:t>Leben</a:t>
            </a:r>
            <a:r>
              <a:rPr lang="ru-RU" dirty="0"/>
              <a:t> [</a:t>
            </a:r>
            <a:r>
              <a:rPr lang="ru-RU" dirty="0" err="1"/>
              <a:t>le</a:t>
            </a:r>
            <a:r>
              <a:rPr lang="ru-RU" dirty="0"/>
              <a:t>: m])</a:t>
            </a:r>
            <a:br>
              <a:rPr lang="ru-RU" dirty="0"/>
            </a:br>
            <a:br>
              <a:rPr lang="ru-RU" dirty="0"/>
            </a:br>
            <a:r>
              <a:rPr lang="de-DE" dirty="0"/>
              <a:t>- </a:t>
            </a:r>
            <a:r>
              <a:rPr lang="ru-RU" dirty="0" err="1"/>
              <a:t>энклиза</a:t>
            </a:r>
            <a:r>
              <a:rPr lang="de-DE" dirty="0"/>
              <a:t> (nun kannst du es doch nicht mehr abwarten [</a:t>
            </a:r>
            <a:r>
              <a:rPr lang="de-DE" dirty="0" err="1"/>
              <a:t>nʊ</a:t>
            </a:r>
            <a:r>
              <a:rPr lang="de-DE" dirty="0"/>
              <a:t> 'k</a:t>
            </a:r>
            <a:r>
              <a:rPr lang="ru-RU" dirty="0"/>
              <a:t>а</a:t>
            </a:r>
            <a:r>
              <a:rPr lang="de-DE" dirty="0" err="1"/>
              <a:t>nzət</a:t>
            </a:r>
            <a:r>
              <a:rPr lang="de-DE" dirty="0"/>
              <a:t> </a:t>
            </a:r>
            <a:r>
              <a:rPr lang="de-DE" dirty="0" err="1"/>
              <a:t>dɔ</a:t>
            </a:r>
            <a:r>
              <a:rPr lang="de-DE" dirty="0"/>
              <a:t> '</a:t>
            </a:r>
            <a:r>
              <a:rPr lang="de-DE" dirty="0" err="1"/>
              <a:t>nɪmɛ</a:t>
            </a:r>
            <a:r>
              <a:rPr lang="de-DE" dirty="0"/>
              <a:t>: '</a:t>
            </a:r>
            <a:r>
              <a:rPr lang="ru-RU" dirty="0"/>
              <a:t>а</a:t>
            </a:r>
            <a:r>
              <a:rPr lang="de-DE" dirty="0" err="1"/>
              <a:t>pwa</a:t>
            </a:r>
            <a:r>
              <a:rPr lang="de-DE" dirty="0"/>
              <a:t>: </a:t>
            </a:r>
            <a:r>
              <a:rPr lang="de-DE" dirty="0" err="1"/>
              <a:t>tn</a:t>
            </a:r>
            <a:r>
              <a:rPr lang="de-DE" dirty="0"/>
              <a:t>])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7159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6032" y="624110"/>
            <a:ext cx="9558580" cy="5518782"/>
          </a:xfrm>
        </p:spPr>
        <p:txBody>
          <a:bodyPr>
            <a:normAutofit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Целевая группа исследования составила 27 человек (13 мужчин и 14 женщин) в возрасте от 13 до 80 лет. </a:t>
            </a:r>
            <a:br>
              <a:rPr lang="ru-RU" dirty="0"/>
            </a:br>
            <a:r>
              <a:rPr lang="ru-RU" b="1" dirty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673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8145" y="901512"/>
            <a:ext cx="9488242" cy="5718075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sz="4000" b="1" dirty="0"/>
              <a:t>Результаты </a:t>
            </a:r>
            <a:r>
              <a:rPr lang="ru-RU" sz="4000" b="1" dirty="0" err="1"/>
              <a:t>стратификационного</a:t>
            </a:r>
            <a:r>
              <a:rPr lang="ru-RU" sz="4000" b="1" dirty="0"/>
              <a:t> анализа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Женщины в целом чаще придерживались произносительной нормы, чем мужчины.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Апокопа и синкопа безударного [ə] проявлялись независимо от пола информантов. </a:t>
            </a:r>
          </a:p>
        </p:txBody>
      </p:sp>
    </p:spTree>
    <p:extLst>
      <p:ext uri="{BB962C8B-B14F-4D97-AF65-F5344CB8AC3E}">
        <p14:creationId xmlns:p14="http://schemas.microsoft.com/office/powerpoint/2010/main" val="879158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8130" y="624109"/>
            <a:ext cx="9566482" cy="5589121"/>
          </a:xfrm>
        </p:spPr>
        <p:txBody>
          <a:bodyPr>
            <a:normAutofit/>
          </a:bodyPr>
          <a:lstStyle/>
          <a:p>
            <a:pPr algn="ctr"/>
            <a:br>
              <a:rPr lang="ru-RU" dirty="0"/>
            </a:br>
            <a:r>
              <a:rPr lang="ru-RU" dirty="0" err="1"/>
              <a:t>Энклиза</a:t>
            </a:r>
            <a:r>
              <a:rPr lang="ru-RU" dirty="0"/>
              <a:t> – 73% мужчин и 72% женщин. </a:t>
            </a:r>
            <a:br>
              <a:rPr lang="ru-RU" dirty="0"/>
            </a:br>
            <a:br>
              <a:rPr lang="ru-RU" dirty="0"/>
            </a:br>
            <a:r>
              <a:rPr lang="ru-RU" dirty="0"/>
              <a:t>Сокращение конечного слога –</a:t>
            </a:r>
            <a:r>
              <a:rPr lang="ru-RU" dirty="0" err="1"/>
              <a:t>ben</a:t>
            </a:r>
            <a:r>
              <a:rPr lang="ru-RU" dirty="0"/>
              <a:t> – 76% мужчин и 70% женщин.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Выпадение [t], [l], [x] в </a:t>
            </a:r>
            <a:r>
              <a:rPr lang="ru-RU" dirty="0" err="1"/>
              <a:t>ауслауте</a:t>
            </a:r>
            <a:r>
              <a:rPr lang="ru-RU" dirty="0"/>
              <a:t> –  66% мужчин и 62% женщин.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43155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</TotalTime>
  <Words>76</Words>
  <Application>Microsoft Office PowerPoint</Application>
  <PresentationFormat>Широкоэкранный</PresentationFormat>
  <Paragraphs>14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Легкий дым</vt:lpstr>
      <vt:lpstr>РЕАЛИЗАЦИЯ СОЦИАЛЬНО ОБУСЛОВЛЕННЫХ СПОСОБОВ РЕЧЕВОЙ ЭКОНОМИИ  (НА ПРИМЕРЕ РУРСКОГО РЕГИОЛЕКТА)</vt:lpstr>
      <vt:lpstr>Цель и задачи исследования.            В работе представлен анализ социолингвистической вариативности ряда средств языковой экономии в области вокализма и консонантизма, которые проявляются в неофициальной коммуникации жителей Рурской области с учетом таких социолингвистических факторов, как пол и возраст. </vt:lpstr>
      <vt:lpstr>          Для языковой ситуации в Рурской области характерно использование различных форм существования немецкого языка.          Рурский региолект играет особенно важную роль в повседневно-бытовой коммуникативной сфере. </vt:lpstr>
      <vt:lpstr>        Рурский региолект демонстрирует отличия от литературного языка на всех языковых уровнях: фонетическом, морфологическом, синтаксическом и лексико-семантическом.        Консонантизм и вокализм рурского региолекта не проявляют значительных отличий от нижненемецких диалектов, поскольку данная языковая вариация базируется на нижненемецком диалектном субстрате. </vt:lpstr>
      <vt:lpstr>Экономия речевых ресурсов:  - апокопа и синкопа безударного [ə] (ich gucke [ɪç 'kʊk], ich habe [ɪç 'hap], sehen [zen]) - выпадение согласных [t], [l], [x] (ist [ɪs], noch [nɔ], einmal ['a̮enma], nämlich ['nɛmɪç]) </vt:lpstr>
      <vt:lpstr> - сокращение финального слога -ben (glauben [gla̮om], Leben [le: m])  - энклиза (nun kannst du es doch nicht mehr abwarten [nʊ 'kаnzət dɔ 'nɪmɛ: 'аpwa: tn])</vt:lpstr>
      <vt:lpstr>   Целевая группа исследования составила 27 человек (13 мужчин и 14 женщин) в возрасте от 13 до 80 лет.    </vt:lpstr>
      <vt:lpstr> Результаты стратификационного анализа  Женщины в целом чаще придерживались произносительной нормы, чем мужчины.  Апокопа и синкопа безударного [ə] проявлялись независимо от пола информантов. </vt:lpstr>
      <vt:lpstr> Энклиза – 73% мужчин и 72% женщин.   Сокращение конечного слога –ben – 76% мужчин и 70% женщин.  Выпадение [t], [l], [x] в ауслауте –  66% мужчин и 62% женщин.  </vt:lpstr>
      <vt:lpstr> В возрастном аспекте основная тенденция – увеличение показателя частотности проявления исследуемых произносительных особенностей параллельно с увеличением возраста информантов.  </vt:lpstr>
      <vt:lpstr> Наиболее близкое к стандарту произношение наблюдалось у представителей младших возрастных групп (13–25 и 26–40 лет). Речь старших групп информантов (41–60 и 61–80 лет) характеризовалась высокой частотностью проявления исследуемых фонетических черт. </vt:lpstr>
      <vt:lpstr> выводы  Анализ частотности реализации наиболее типичных для рурского региолекта способов языковой экономии показал, что исследуемые фонетические явления в большей степени проявляются в речи мужчин старшего возраста.  </vt:lpstr>
      <vt:lpstr>          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МЕДИЙНАЯ РОЛЬ ЭТНОСОЦИОЛЕКТА «КАНАКИШ»</dc:title>
  <dc:creator>home</dc:creator>
  <cp:lastModifiedBy>Пользователь</cp:lastModifiedBy>
  <cp:revision>10</cp:revision>
  <dcterms:created xsi:type="dcterms:W3CDTF">2020-04-05T16:58:04Z</dcterms:created>
  <dcterms:modified xsi:type="dcterms:W3CDTF">2022-05-31T16:05:17Z</dcterms:modified>
</cp:coreProperties>
</file>