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3" r:id="rId7"/>
    <p:sldId id="267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58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8C4C4-6866-42E9-AAFE-725E7D1ACE36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1A261-B169-45F2-B6B9-C4F51E6E73F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41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Доклад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A261-B169-45F2-B6B9-C4F51E6E73F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96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9AF195-CCEE-40D1-8282-AAE961BD4580}" type="datetimeFigureOut">
              <a:rPr lang="ru-RU" smtClean="0"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CEC78E-10BF-4293-9D43-63B96A3CD752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1907" y="4941168"/>
            <a:ext cx="6338565" cy="1425544"/>
          </a:xfrm>
        </p:spPr>
        <p:txBody>
          <a:bodyPr>
            <a:normAutofit lnSpcReduction="10000"/>
          </a:bodyPr>
          <a:lstStyle/>
          <a:p>
            <a:r>
              <a:rPr lang="ru-RU" sz="16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</a:t>
            </a:r>
            <a:r>
              <a:rPr lang="uk-UA" sz="16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 Перепечкина, </a:t>
            </a:r>
            <a:endParaRPr lang="ru-RU" sz="1600" b="1" i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кандидат </a:t>
            </a:r>
            <a:r>
              <a:rPr lang="ru-RU" sz="1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филологических наук, доцент кафедры немецкой филологии, Институт </a:t>
            </a:r>
            <a:r>
              <a:rPr lang="ru-RU" sz="16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филологии </a:t>
            </a:r>
            <a:r>
              <a:rPr lang="ru-RU" sz="1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(сп), Крымский</a:t>
            </a:r>
            <a:r>
              <a:rPr lang="en-US" sz="1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16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</a:t>
            </a:r>
          </a:p>
          <a:p>
            <a:r>
              <a:rPr lang="ru-RU" sz="16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имени В. И. Вернадского, Симферополь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175351" cy="1793167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Межрегиональная научная конференция</a:t>
            </a:r>
            <a:r>
              <a:rPr lang="ru-RU" sz="200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 err="1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Социофонетика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фоностилистика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от теории к практике» </a:t>
            </a:r>
            <a:b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ru-RU" sz="200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  июня 202</a:t>
            </a:r>
            <a:r>
              <a:rPr lang="en-US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г., г. </a:t>
            </a:r>
            <a: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Симферополь</a:t>
            </a:r>
            <a:br>
              <a:rPr lang="ru-RU" sz="2000" dirty="0" smtClean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08920"/>
            <a:ext cx="7524328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НЕМЕЦКИЕ ФУТБОЛЬНЫЕ ГИМНЫ: СОЦИОЛИНГВИСТИЧЕСКИЙ И ЛИНГВОКУЛЬТУРОЛОГИЧЕСКИЙ АСПЕКТЫ</a:t>
            </a: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8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48680"/>
            <a:ext cx="8064896" cy="64940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sz="20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 </a:t>
            </a:r>
            <a:r>
              <a:rPr lang="ru-RU" sz="2000" b="1" spc="3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  <a:endParaRPr lang="ru-RU" sz="2000" spc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/>
              <a:t> </a:t>
            </a:r>
            <a:endParaRPr lang="ru-RU" dirty="0"/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«В современном языкознании активно разрабатывается проблема соотношения нормативности и варьирования с учетом </a:t>
            </a:r>
            <a:r>
              <a:rPr lang="ru-RU" i="1" dirty="0">
                <a:solidFill>
                  <a:schemeClr val="accent1"/>
                </a:solidFill>
              </a:rPr>
              <a:t>всего спектра факторов </a:t>
            </a:r>
            <a:r>
              <a:rPr lang="ru-RU" dirty="0">
                <a:solidFill>
                  <a:schemeClr val="accent1"/>
                </a:solidFill>
              </a:rPr>
              <a:t>(курсив наш), которые регулируют употребление языка</a:t>
            </a:r>
            <a:r>
              <a:rPr lang="ru-RU" dirty="0" smtClean="0">
                <a:solidFill>
                  <a:schemeClr val="accent1"/>
                </a:solidFill>
              </a:rPr>
              <a:t>»</a:t>
            </a:r>
          </a:p>
          <a:p>
            <a:pPr algn="just"/>
            <a:endParaRPr lang="ru-RU" dirty="0" smtClean="0"/>
          </a:p>
          <a:p>
            <a:pPr algn="r"/>
            <a:r>
              <a:rPr lang="ru-RU" dirty="0"/>
              <a:t>П</a:t>
            </a:r>
            <a:r>
              <a:rPr lang="ru-RU" dirty="0" smtClean="0"/>
              <a:t>роф</a:t>
            </a:r>
            <a:r>
              <a:rPr lang="ru-RU" dirty="0"/>
              <a:t>. Петренко А.Д., </a:t>
            </a:r>
            <a:endParaRPr lang="ru-RU" dirty="0" smtClean="0"/>
          </a:p>
          <a:p>
            <a:pPr algn="r"/>
            <a:r>
              <a:rPr lang="ru-RU" dirty="0" smtClean="0"/>
              <a:t>«</a:t>
            </a:r>
            <a:r>
              <a:rPr lang="ru-RU" dirty="0"/>
              <a:t>Социолингвистические проблемы вариативности языка как целостной структуры</a:t>
            </a:r>
            <a:r>
              <a:rPr lang="ru-RU" dirty="0" smtClean="0"/>
              <a:t>», 2015; с. 4.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Развивая </a:t>
            </a:r>
            <a:r>
              <a:rPr lang="ru-RU" dirty="0"/>
              <a:t>эту мысль, отметим, что одним из факторов, обусловливающих многообразие языковых форм, является социокультурная среда и сопутствующая ей принадлежность к тому или иному </a:t>
            </a:r>
            <a:r>
              <a:rPr lang="ru-RU" dirty="0" err="1"/>
              <a:t>лингвокультурному</a:t>
            </a:r>
            <a:r>
              <a:rPr lang="ru-RU" dirty="0"/>
              <a:t> сообществу. </a:t>
            </a:r>
            <a:r>
              <a:rPr lang="ru-RU" dirty="0" smtClean="0"/>
              <a:t>Учет этих факторов также важен, поскольку культура </a:t>
            </a:r>
            <a:r>
              <a:rPr lang="ru-RU" dirty="0"/>
              <a:t>и язык – это 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/>
              <a:t>1) формы сознания, отображающие мировоззрение человека; 2) культура и язык существуют в диалоге между собой; 3) субъект культуры и языка – это всегда индивид или социум, личность или общество» (В.Н. </a:t>
            </a:r>
            <a:r>
              <a:rPr lang="ru-RU" dirty="0" err="1"/>
              <a:t>Телия</a:t>
            </a:r>
            <a:r>
              <a:rPr lang="ru-RU" dirty="0"/>
              <a:t>, «Русская фразеология. Семантический, прагматический и </a:t>
            </a:r>
            <a:r>
              <a:rPr lang="ru-RU" dirty="0" err="1"/>
              <a:t>лингвокультурологический</a:t>
            </a:r>
            <a:r>
              <a:rPr lang="ru-RU" dirty="0"/>
              <a:t> аспекты</a:t>
            </a:r>
            <a:r>
              <a:rPr lang="ru-RU" dirty="0" smtClean="0"/>
              <a:t>», 1996; с. 225).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6335" y="476672"/>
            <a:ext cx="756084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spc="3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spc="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000" b="1" spc="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исследования: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выявление </a:t>
            </a:r>
            <a:r>
              <a:rPr lang="ru-RU" dirty="0" err="1"/>
              <a:t>социолектных</a:t>
            </a:r>
            <a:r>
              <a:rPr lang="ru-RU" dirty="0"/>
              <a:t> и </a:t>
            </a:r>
            <a:r>
              <a:rPr lang="ru-RU" dirty="0" err="1"/>
              <a:t>лингвокультурных</a:t>
            </a:r>
            <a:r>
              <a:rPr lang="ru-RU" dirty="0"/>
              <a:t> признаков немецких футбольных гимнов на основе интеграции социолингвистического и </a:t>
            </a:r>
            <a:r>
              <a:rPr lang="ru-RU" dirty="0" err="1"/>
              <a:t>лингвокультурологического</a:t>
            </a:r>
            <a:r>
              <a:rPr lang="ru-RU" dirty="0"/>
              <a:t> подходов.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>Основные задачи: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рассмотрение </a:t>
            </a:r>
            <a:r>
              <a:rPr lang="ru-RU" dirty="0"/>
              <a:t>жанровых, языковых и концептуальных особенностей гимнов футбольных клубов </a:t>
            </a:r>
            <a:r>
              <a:rPr lang="ru-RU" dirty="0" smtClean="0"/>
              <a:t>Бундеслиги (35 текстовых единиц). </a:t>
            </a:r>
            <a:endParaRPr lang="ru-RU" dirty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>Методы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исследования</a:t>
            </a:r>
            <a:r>
              <a:rPr lang="ru-RU" dirty="0" smtClean="0">
                <a:solidFill>
                  <a:schemeClr val="accent1"/>
                </a:solidFill>
              </a:rPr>
              <a:t>: </a:t>
            </a:r>
          </a:p>
          <a:p>
            <a:pPr algn="just"/>
            <a:endParaRPr lang="ru-RU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 err="1"/>
              <a:t>ж</a:t>
            </a:r>
            <a:r>
              <a:rPr lang="ru-RU" dirty="0" err="1" smtClean="0"/>
              <a:t>анроведческий</a:t>
            </a:r>
            <a:r>
              <a:rPr lang="ru-RU" dirty="0" smtClean="0"/>
              <a:t> и лингвостилистический;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 smtClean="0"/>
              <a:t>социолингвистическая и </a:t>
            </a:r>
            <a:r>
              <a:rPr lang="ru-RU" dirty="0" err="1" smtClean="0"/>
              <a:t>лингвокультуролдогическая</a:t>
            </a:r>
            <a:r>
              <a:rPr lang="ru-RU" dirty="0" smtClean="0"/>
              <a:t> интерпретация особенностей языка футбольных гимнов.</a:t>
            </a:r>
            <a:endParaRPr lang="ru-RU" dirty="0" smtClean="0"/>
          </a:p>
          <a:p>
            <a:pPr lvl="0"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92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74345"/>
            <a:ext cx="7560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Жанровая характеристика </a:t>
            </a:r>
            <a:r>
              <a:rPr lang="ru-RU" dirty="0">
                <a:solidFill>
                  <a:schemeClr val="accent1"/>
                </a:solidFill>
              </a:rPr>
              <a:t>футбольного гимна </a:t>
            </a:r>
            <a:endParaRPr lang="ru-RU" dirty="0" smtClean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  <a:p>
            <a:pPr algn="just"/>
            <a:r>
              <a:rPr lang="ru-RU" dirty="0" smtClean="0"/>
              <a:t>определяется </a:t>
            </a:r>
            <a:r>
              <a:rPr lang="ru-RU" dirty="0"/>
              <a:t>рядом </a:t>
            </a:r>
            <a:r>
              <a:rPr lang="ru-RU" u="sng" dirty="0"/>
              <a:t>тематических признаков</a:t>
            </a:r>
            <a:r>
              <a:rPr lang="ru-RU" dirty="0"/>
              <a:t>, соотносящихся с той или иной коммуникативной целью </a:t>
            </a:r>
            <a:r>
              <a:rPr lang="ru-RU" dirty="0" smtClean="0"/>
              <a:t>болельщиков</a:t>
            </a:r>
            <a:r>
              <a:rPr lang="ru-RU" dirty="0"/>
              <a:t>:</a:t>
            </a:r>
            <a:r>
              <a:rPr lang="ru-RU" dirty="0" smtClean="0"/>
              <a:t>  </a:t>
            </a:r>
            <a:endParaRPr lang="ru-RU" dirty="0"/>
          </a:p>
          <a:p>
            <a:endParaRPr lang="ru-RU" dirty="0" smtClean="0"/>
          </a:p>
          <a:p>
            <a:pPr algn="just"/>
            <a:r>
              <a:rPr lang="de-DE" dirty="0" smtClean="0"/>
              <a:t>1</a:t>
            </a:r>
            <a:r>
              <a:rPr lang="de-DE" dirty="0"/>
              <a:t>) </a:t>
            </a:r>
            <a:r>
              <a:rPr lang="ru-RU" dirty="0"/>
              <a:t>поддержка и воодушевление своей команды</a:t>
            </a:r>
            <a:r>
              <a:rPr lang="de-DE" dirty="0"/>
              <a:t>: </a:t>
            </a:r>
            <a:r>
              <a:rPr lang="de-DE" i="1" dirty="0"/>
              <a:t>«Borussia, du bist </a:t>
            </a:r>
            <a:r>
              <a:rPr lang="de-DE" b="1" i="1" dirty="0"/>
              <a:t>Leidenschaft; </a:t>
            </a:r>
            <a:r>
              <a:rPr lang="de-DE" i="1" dirty="0"/>
              <a:t>Für manche von uns sogar </a:t>
            </a:r>
            <a:r>
              <a:rPr lang="de-DE" b="1" i="1" dirty="0"/>
              <a:t>Religion;</a:t>
            </a:r>
            <a:r>
              <a:rPr lang="de-DE" i="1" dirty="0"/>
              <a:t> Borussia, du bist </a:t>
            </a:r>
            <a:r>
              <a:rPr lang="de-DE" b="1" i="1" dirty="0"/>
              <a:t>meisterlich</a:t>
            </a:r>
            <a:r>
              <a:rPr lang="de-DE" i="1" dirty="0"/>
              <a:t> – Und gerade deswegen </a:t>
            </a:r>
            <a:r>
              <a:rPr lang="de-DE" b="1" i="1" dirty="0"/>
              <a:t>lieben</a:t>
            </a:r>
            <a:r>
              <a:rPr lang="de-DE" i="1" dirty="0"/>
              <a:t> wir Dich»</a:t>
            </a:r>
            <a:r>
              <a:rPr lang="de-DE" dirty="0"/>
              <a:t> (</a:t>
            </a:r>
            <a:r>
              <a:rPr lang="ru-RU" dirty="0"/>
              <a:t>гимн </a:t>
            </a:r>
            <a:r>
              <a:rPr lang="de-DE" i="1" dirty="0"/>
              <a:t>Borussia</a:t>
            </a:r>
            <a:r>
              <a:rPr lang="de-DE" dirty="0"/>
              <a:t>; </a:t>
            </a:r>
            <a:r>
              <a:rPr lang="ru-RU" dirty="0"/>
              <a:t>ФК </a:t>
            </a:r>
            <a:r>
              <a:rPr lang="de-DE" dirty="0"/>
              <a:t>Borussia Dortmund). </a:t>
            </a:r>
            <a:r>
              <a:rPr lang="ru-RU" dirty="0"/>
              <a:t>Используются лексические единицы со значением восхваления и прославления, признательности и любви к клубу;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</a:t>
            </a:r>
            <a:r>
              <a:rPr lang="ru-RU" dirty="0"/>
              <a:t>) выражение солидарности, чувства причастности к происходящему на поле: </a:t>
            </a:r>
            <a:r>
              <a:rPr lang="ru-RU" i="1" dirty="0"/>
              <a:t>«</a:t>
            </a:r>
            <a:r>
              <a:rPr lang="de-DE" i="1" dirty="0"/>
              <a:t>Wir </a:t>
            </a:r>
            <a:r>
              <a:rPr lang="de-DE" b="1" i="1" dirty="0"/>
              <a:t>geh</a:t>
            </a:r>
            <a:r>
              <a:rPr lang="ru-RU" b="1" i="1" dirty="0"/>
              <a:t>ö</a:t>
            </a:r>
            <a:r>
              <a:rPr lang="de-DE" b="1" i="1" dirty="0" err="1"/>
              <a:t>ren</a:t>
            </a:r>
            <a:r>
              <a:rPr lang="de-DE" b="1" i="1" dirty="0"/>
              <a:t> zusammen</a:t>
            </a:r>
            <a:r>
              <a:rPr lang="ru-RU" i="1" dirty="0"/>
              <a:t>, </a:t>
            </a:r>
            <a:r>
              <a:rPr lang="de-DE" i="1" dirty="0"/>
              <a:t>Borussia</a:t>
            </a:r>
            <a:r>
              <a:rPr lang="ru-RU" i="1" dirty="0"/>
              <a:t> /…/ </a:t>
            </a:r>
            <a:r>
              <a:rPr lang="de-DE" i="1" dirty="0"/>
              <a:t>und werden immer </a:t>
            </a:r>
            <a:r>
              <a:rPr lang="de-DE" b="1" i="1" dirty="0"/>
              <a:t>zu dir stehen</a:t>
            </a:r>
            <a:r>
              <a:rPr lang="ru-RU" b="1" i="1" dirty="0"/>
              <a:t> /</a:t>
            </a:r>
            <a:r>
              <a:rPr lang="ru-RU" i="1" dirty="0"/>
              <a:t>…</a:t>
            </a:r>
            <a:r>
              <a:rPr lang="ru-RU" b="1" i="1" dirty="0"/>
              <a:t>/ </a:t>
            </a:r>
            <a:r>
              <a:rPr lang="de-DE" b="1" i="1" dirty="0"/>
              <a:t>Zusammen</a:t>
            </a:r>
            <a:r>
              <a:rPr lang="de-DE" i="1" dirty="0"/>
              <a:t> kommen wir ans Ziel /nur </a:t>
            </a:r>
            <a:r>
              <a:rPr lang="de-DE" b="1" i="1" dirty="0"/>
              <a:t>zusammen</a:t>
            </a:r>
            <a:r>
              <a:rPr lang="de-DE" i="1" dirty="0"/>
              <a:t> wir gewinnen das Spiel /Und </a:t>
            </a:r>
            <a:r>
              <a:rPr lang="de-DE" b="1" i="1" dirty="0"/>
              <a:t>gemeinsam</a:t>
            </a:r>
            <a:r>
              <a:rPr lang="de-DE" i="1" dirty="0"/>
              <a:t> erreicht man so viel/ nur </a:t>
            </a:r>
            <a:r>
              <a:rPr lang="de-DE" b="1" i="1" dirty="0"/>
              <a:t>zusammen»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ru-RU" dirty="0"/>
              <a:t>гимн</a:t>
            </a:r>
            <a:r>
              <a:rPr lang="ru-RU" i="1" dirty="0"/>
              <a:t> </a:t>
            </a:r>
            <a:r>
              <a:rPr lang="de-DE" i="1" dirty="0"/>
              <a:t>Wir gehören zusammen; </a:t>
            </a:r>
            <a:r>
              <a:rPr lang="ru-RU" dirty="0"/>
              <a:t>ФК </a:t>
            </a:r>
            <a:r>
              <a:rPr lang="de-DE" dirty="0"/>
              <a:t>Borussia). </a:t>
            </a:r>
            <a:r>
              <a:rPr lang="ru-RU" dirty="0"/>
              <a:t>Используются лексема «вместе» и глагол «принадлежать», относящимися к названию клуба;</a:t>
            </a:r>
          </a:p>
        </p:txBody>
      </p:sp>
    </p:spTree>
    <p:extLst>
      <p:ext uri="{BB962C8B-B14F-4D97-AF65-F5344CB8AC3E}">
        <p14:creationId xmlns:p14="http://schemas.microsoft.com/office/powerpoint/2010/main" val="2077112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6979" y="332656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/>
              <a:t>(</a:t>
            </a:r>
            <a:r>
              <a:rPr lang="ru-RU" sz="1600" dirty="0" smtClean="0">
                <a:solidFill>
                  <a:schemeClr val="accent1"/>
                </a:solidFill>
              </a:rPr>
              <a:t>жанровая характеристика</a:t>
            </a:r>
            <a:r>
              <a:rPr lang="ru-RU" sz="1600" dirty="0" smtClean="0"/>
              <a:t>)</a:t>
            </a:r>
          </a:p>
          <a:p>
            <a:pPr algn="just"/>
            <a:r>
              <a:rPr lang="de-DE" sz="1600" dirty="0" smtClean="0"/>
              <a:t>3</a:t>
            </a:r>
            <a:r>
              <a:rPr lang="de-DE" sz="1600" dirty="0"/>
              <a:t>) </a:t>
            </a:r>
            <a:r>
              <a:rPr lang="ru-RU" sz="1600" dirty="0"/>
              <a:t>мотивирование</a:t>
            </a:r>
            <a:r>
              <a:rPr lang="de-DE" sz="1600" dirty="0"/>
              <a:t>, </a:t>
            </a:r>
            <a:r>
              <a:rPr lang="ru-RU" sz="1600" dirty="0"/>
              <a:t>побуждение к победе</a:t>
            </a:r>
            <a:r>
              <a:rPr lang="de-DE" sz="1600" dirty="0"/>
              <a:t>: </a:t>
            </a:r>
            <a:r>
              <a:rPr lang="de-DE" sz="1600" i="1" dirty="0"/>
              <a:t>«Eintracht vom Main, nur du </a:t>
            </a:r>
            <a:r>
              <a:rPr lang="de-DE" sz="1600" b="1" i="1" dirty="0"/>
              <a:t>sollst</a:t>
            </a:r>
            <a:r>
              <a:rPr lang="de-DE" sz="1600" i="1" dirty="0"/>
              <a:t> heute </a:t>
            </a:r>
            <a:r>
              <a:rPr lang="de-DE" sz="1600" b="1" i="1" dirty="0"/>
              <a:t>siegen!</a:t>
            </a:r>
            <a:r>
              <a:rPr lang="de-DE" sz="1600" i="1" dirty="0"/>
              <a:t>/…/ </a:t>
            </a:r>
            <a:r>
              <a:rPr lang="de-DE" sz="1600" b="1" i="1" dirty="0" err="1"/>
              <a:t>Schiess</a:t>
            </a:r>
            <a:r>
              <a:rPr lang="de-DE" sz="1600" b="1" i="1" dirty="0"/>
              <a:t> </a:t>
            </a:r>
            <a:r>
              <a:rPr lang="de-DE" sz="1600" i="1" dirty="0"/>
              <a:t>noch </a:t>
            </a:r>
            <a:r>
              <a:rPr lang="de-DE" sz="1600" b="1" i="1" dirty="0"/>
              <a:t>ein Tor</a:t>
            </a:r>
            <a:r>
              <a:rPr lang="de-DE" sz="1600" i="1" dirty="0"/>
              <a:t>, </a:t>
            </a:r>
            <a:r>
              <a:rPr lang="de-DE" sz="1600" b="1" i="1" dirty="0"/>
              <a:t>dem Gegner in den Kasten rein! /</a:t>
            </a:r>
            <a:r>
              <a:rPr lang="de-DE" sz="1600" i="1" dirty="0"/>
              <a:t>…</a:t>
            </a:r>
            <a:r>
              <a:rPr lang="de-DE" sz="1600" b="1" i="1" dirty="0"/>
              <a:t>/ </a:t>
            </a:r>
            <a:r>
              <a:rPr lang="de-DE" sz="1600" dirty="0"/>
              <a:t>du </a:t>
            </a:r>
            <a:r>
              <a:rPr lang="de-DE" sz="1600" b="1" i="1" dirty="0"/>
              <a:t>schaffst es wieder</a:t>
            </a:r>
            <a:r>
              <a:rPr lang="de-DE" sz="1600" dirty="0"/>
              <a:t>!» </a:t>
            </a:r>
            <a:r>
              <a:rPr lang="ru-RU" sz="1600" dirty="0"/>
              <a:t>(</a:t>
            </a:r>
            <a:r>
              <a:rPr lang="de-DE" sz="1600" i="1" dirty="0"/>
              <a:t>Im Herzen von Europa</a:t>
            </a:r>
            <a:r>
              <a:rPr lang="ru-RU" sz="1600" i="1" dirty="0"/>
              <a:t>; </a:t>
            </a:r>
            <a:r>
              <a:rPr lang="ru-RU" sz="1600" dirty="0"/>
              <a:t>ФК </a:t>
            </a:r>
            <a:r>
              <a:rPr lang="de-DE" sz="1600" dirty="0"/>
              <a:t>Eintracht Frankfurt</a:t>
            </a:r>
            <a:r>
              <a:rPr lang="ru-RU" sz="1600" dirty="0"/>
              <a:t>)</a:t>
            </a:r>
            <a:r>
              <a:rPr lang="ru-RU" sz="1600" i="1" dirty="0"/>
              <a:t> </a:t>
            </a:r>
            <a:r>
              <a:rPr lang="ru-RU" sz="1600" dirty="0"/>
              <a:t>– модальные глаголы со значением обязательства, экспрессивные возгласы, повелительная форма глаголов;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4</a:t>
            </a:r>
            <a:r>
              <a:rPr lang="ru-RU" sz="1600" dirty="0"/>
              <a:t>) выражение радости, всеобщего воодушевления: </a:t>
            </a:r>
            <a:r>
              <a:rPr lang="ru-RU" sz="1600" i="1" dirty="0"/>
              <a:t>«</a:t>
            </a:r>
            <a:r>
              <a:rPr lang="de-DE" sz="1600" i="1" dirty="0"/>
              <a:t>Wir holen </a:t>
            </a:r>
            <a:r>
              <a:rPr lang="de-DE" sz="1600" b="1" i="1" dirty="0"/>
              <a:t>den Pokal</a:t>
            </a:r>
            <a:r>
              <a:rPr lang="ru-RU" sz="1600" b="1" i="1" dirty="0"/>
              <a:t> /</a:t>
            </a:r>
            <a:r>
              <a:rPr lang="ru-RU" sz="1600" i="1" dirty="0"/>
              <a:t>...</a:t>
            </a:r>
            <a:r>
              <a:rPr lang="ru-RU" sz="1600" b="1" i="1" dirty="0"/>
              <a:t>/ </a:t>
            </a:r>
            <a:r>
              <a:rPr lang="de-DE" sz="1600" b="1" i="1" dirty="0"/>
              <a:t>Ihr seid unsre Helden</a:t>
            </a:r>
            <a:r>
              <a:rPr lang="ru-RU" sz="1600" b="1" i="1" dirty="0"/>
              <a:t>!</a:t>
            </a:r>
            <a:r>
              <a:rPr lang="ru-RU" sz="1600" b="1" dirty="0"/>
              <a:t> </a:t>
            </a:r>
            <a:r>
              <a:rPr lang="ru-RU" sz="1600" dirty="0"/>
              <a:t>(</a:t>
            </a:r>
            <a:r>
              <a:rPr lang="de-DE" sz="1600" i="1" dirty="0"/>
              <a:t>Immer nur du</a:t>
            </a:r>
            <a:r>
              <a:rPr lang="ru-RU" sz="1600" i="1" dirty="0"/>
              <a:t>, </a:t>
            </a:r>
            <a:r>
              <a:rPr lang="de-DE" sz="1600" i="1" dirty="0"/>
              <a:t>VfL</a:t>
            </a:r>
            <a:r>
              <a:rPr lang="ru-RU" sz="1600" i="1" dirty="0"/>
              <a:t>; </a:t>
            </a:r>
            <a:r>
              <a:rPr lang="ru-RU" sz="1600" dirty="0"/>
              <a:t>ФК </a:t>
            </a:r>
            <a:r>
              <a:rPr lang="de-DE" sz="1600" dirty="0"/>
              <a:t>VfL Wolfsburg</a:t>
            </a:r>
            <a:r>
              <a:rPr lang="ru-RU" sz="1600" dirty="0"/>
              <a:t>) –</a:t>
            </a:r>
            <a:r>
              <a:rPr lang="ru-RU" sz="1600" i="1" dirty="0"/>
              <a:t> </a:t>
            </a:r>
            <a:r>
              <a:rPr lang="ru-RU" sz="1600" dirty="0"/>
              <a:t>каждый забитый гол вызывает состояние эйфории, чувство победы (лексемы «кубок», «герои» и т.п.);</a:t>
            </a:r>
          </a:p>
          <a:p>
            <a:pPr algn="just"/>
            <a:endParaRPr lang="ru-RU" sz="1600" dirty="0" smtClean="0"/>
          </a:p>
          <a:p>
            <a:pPr algn="just"/>
            <a:r>
              <a:rPr lang="de-DE" sz="1600" dirty="0" smtClean="0"/>
              <a:t>5</a:t>
            </a:r>
            <a:r>
              <a:rPr lang="de-DE" sz="1600" dirty="0"/>
              <a:t>) </a:t>
            </a:r>
            <a:r>
              <a:rPr lang="ru-RU" sz="1600" dirty="0"/>
              <a:t>выражение преклонения</a:t>
            </a:r>
            <a:r>
              <a:rPr lang="de-DE" sz="1600" dirty="0"/>
              <a:t>: </a:t>
            </a:r>
            <a:r>
              <a:rPr lang="de-DE" sz="1600" i="1" dirty="0"/>
              <a:t>«</a:t>
            </a:r>
            <a:r>
              <a:rPr lang="de-DE" sz="1600" i="1" dirty="0" err="1"/>
              <a:t>ooh</a:t>
            </a:r>
            <a:r>
              <a:rPr lang="de-DE" sz="1600" i="1" dirty="0"/>
              <a:t> </a:t>
            </a:r>
            <a:r>
              <a:rPr lang="de-DE" sz="1600" b="1" i="1" dirty="0"/>
              <a:t>Kahn</a:t>
            </a:r>
            <a:r>
              <a:rPr lang="de-DE" sz="1600" i="1" dirty="0"/>
              <a:t> und sicher </a:t>
            </a:r>
            <a:r>
              <a:rPr lang="de-DE" sz="1600" b="1" i="1" dirty="0"/>
              <a:t>Klasnic</a:t>
            </a:r>
            <a:r>
              <a:rPr lang="de-DE" sz="1600" i="1" dirty="0"/>
              <a:t>, </a:t>
            </a:r>
            <a:r>
              <a:rPr lang="de-DE" sz="1600" b="1" i="1" dirty="0"/>
              <a:t>TOOOOR!</a:t>
            </a:r>
            <a:r>
              <a:rPr lang="de-DE" sz="1600" i="1" dirty="0"/>
              <a:t> ein riesen Patzer von </a:t>
            </a:r>
            <a:r>
              <a:rPr lang="de-DE" sz="1600" b="1" i="1" dirty="0"/>
              <a:t>Olli Kahn! /</a:t>
            </a:r>
            <a:r>
              <a:rPr lang="de-DE" sz="1600" i="1" dirty="0"/>
              <a:t>…</a:t>
            </a:r>
            <a:r>
              <a:rPr lang="de-DE" sz="1600" b="1" i="1" dirty="0"/>
              <a:t>/</a:t>
            </a:r>
            <a:r>
              <a:rPr lang="de-DE" sz="1600" i="1" dirty="0"/>
              <a:t> Tor durch </a:t>
            </a:r>
            <a:r>
              <a:rPr lang="de-DE" sz="1600" b="1" i="1" dirty="0" err="1"/>
              <a:t>Micoud</a:t>
            </a:r>
            <a:r>
              <a:rPr lang="de-DE" sz="1600" b="1" i="1" dirty="0"/>
              <a:t>. / </a:t>
            </a:r>
            <a:r>
              <a:rPr lang="de-DE" sz="1600" b="1" i="1" dirty="0" err="1"/>
              <a:t>Ailton</a:t>
            </a:r>
            <a:r>
              <a:rPr lang="de-DE" sz="1600" i="1" dirty="0"/>
              <a:t> versucht den Kunstschuss! </a:t>
            </a:r>
            <a:r>
              <a:rPr lang="de-DE" sz="1600" b="1" i="1" dirty="0"/>
              <a:t>und trifft!» </a:t>
            </a:r>
            <a:r>
              <a:rPr lang="de-DE" sz="1600" dirty="0"/>
              <a:t>(</a:t>
            </a:r>
            <a:r>
              <a:rPr lang="de-DE" sz="1600" i="1" dirty="0"/>
              <a:t>Lebenslang Grün-Weiß; </a:t>
            </a:r>
            <a:r>
              <a:rPr lang="ru-RU" sz="1600" dirty="0"/>
              <a:t>ФК </a:t>
            </a:r>
            <a:r>
              <a:rPr lang="de-DE" sz="1600" dirty="0"/>
              <a:t>Werder Bremen) – </a:t>
            </a:r>
            <a:r>
              <a:rPr lang="ru-RU" sz="1600" dirty="0"/>
              <a:t>имена и фамилии игроков клуба</a:t>
            </a:r>
            <a:r>
              <a:rPr lang="de-DE" sz="1600" dirty="0"/>
              <a:t>, </a:t>
            </a:r>
            <a:r>
              <a:rPr lang="ru-RU" sz="1600" dirty="0"/>
              <a:t>эллипсисы</a:t>
            </a:r>
            <a:r>
              <a:rPr lang="de-DE" sz="1600" dirty="0"/>
              <a:t>.</a:t>
            </a:r>
            <a:endParaRPr lang="ru-RU" sz="1600" dirty="0"/>
          </a:p>
          <a:p>
            <a:pPr algn="just"/>
            <a:endParaRPr lang="ru-RU" sz="1600" dirty="0" smtClean="0"/>
          </a:p>
          <a:p>
            <a:pPr algn="just"/>
            <a:r>
              <a:rPr lang="de-DE" sz="1600" dirty="0" smtClean="0"/>
              <a:t>6</a:t>
            </a:r>
            <a:r>
              <a:rPr lang="de-DE" sz="1600" dirty="0"/>
              <a:t>) </a:t>
            </a:r>
            <a:r>
              <a:rPr lang="ru-RU" sz="1600" dirty="0"/>
              <a:t>презрение к команде противника</a:t>
            </a:r>
            <a:r>
              <a:rPr lang="de-DE" sz="1600" dirty="0"/>
              <a:t>: </a:t>
            </a:r>
            <a:r>
              <a:rPr lang="de-DE" sz="1600" i="1" dirty="0"/>
              <a:t>«Wenn du aus </a:t>
            </a:r>
            <a:r>
              <a:rPr lang="de-DE" sz="1600" b="1" i="1" dirty="0"/>
              <a:t>Dortmund</a:t>
            </a:r>
            <a:r>
              <a:rPr lang="de-DE" sz="1600" i="1" dirty="0"/>
              <a:t> kommst/ </a:t>
            </a:r>
            <a:r>
              <a:rPr lang="de-DE" sz="1600" b="1" i="1" dirty="0" err="1"/>
              <a:t>schiesst</a:t>
            </a:r>
            <a:r>
              <a:rPr lang="de-DE" sz="1600" b="1" i="1" dirty="0"/>
              <a:t> Geld </a:t>
            </a:r>
            <a:r>
              <a:rPr lang="de-DE" sz="1600" i="1" dirty="0"/>
              <a:t>hier</a:t>
            </a:r>
            <a:r>
              <a:rPr lang="de-DE" sz="1600" b="1" i="1" dirty="0"/>
              <a:t> keine Tore/ </a:t>
            </a:r>
            <a:r>
              <a:rPr lang="de-DE" sz="1600" i="1" dirty="0"/>
              <a:t>wenn du </a:t>
            </a:r>
            <a:r>
              <a:rPr lang="de-DE" sz="1600" i="1" dirty="0" err="1"/>
              <a:t>ausser</a:t>
            </a:r>
            <a:r>
              <a:rPr lang="de-DE" sz="1600" i="1" dirty="0"/>
              <a:t> </a:t>
            </a:r>
            <a:r>
              <a:rPr lang="de-DE" sz="1600" b="1" i="1" dirty="0"/>
              <a:t>Hauptstadt</a:t>
            </a:r>
            <a:r>
              <a:rPr lang="de-DE" sz="1600" i="1" dirty="0"/>
              <a:t> kommst/ </a:t>
            </a:r>
            <a:r>
              <a:rPr lang="de-DE" sz="1600" b="1" i="1" dirty="0" err="1"/>
              <a:t>scheissen</a:t>
            </a:r>
            <a:r>
              <a:rPr lang="de-DE" sz="1600" i="1" dirty="0"/>
              <a:t> wir auf dich/…/ Wenn du aus </a:t>
            </a:r>
            <a:r>
              <a:rPr lang="de-DE" sz="1600" b="1" i="1" dirty="0"/>
              <a:t>München</a:t>
            </a:r>
            <a:r>
              <a:rPr lang="de-DE" sz="1600" i="1" dirty="0"/>
              <a:t> kommst/ </a:t>
            </a:r>
            <a:r>
              <a:rPr lang="de-DE" sz="1600" b="1" i="1" dirty="0" err="1"/>
              <a:t>ziehn</a:t>
            </a:r>
            <a:r>
              <a:rPr lang="de-DE" sz="1600" i="1" dirty="0"/>
              <a:t> wir dir </a:t>
            </a:r>
            <a:r>
              <a:rPr lang="de-DE" sz="1600" b="1" i="1" dirty="0"/>
              <a:t>die Lederhosen aus»</a:t>
            </a:r>
            <a:r>
              <a:rPr lang="de-DE" sz="1600" b="1" dirty="0"/>
              <a:t> </a:t>
            </a:r>
            <a:r>
              <a:rPr lang="de-DE" sz="1600" dirty="0"/>
              <a:t>(</a:t>
            </a:r>
            <a:r>
              <a:rPr lang="de-DE" sz="1600" i="1" dirty="0"/>
              <a:t>Hamburg meine Perle;</a:t>
            </a:r>
            <a:r>
              <a:rPr lang="de-DE" sz="1600" dirty="0"/>
              <a:t> </a:t>
            </a:r>
            <a:r>
              <a:rPr lang="ru-RU" sz="1600" dirty="0"/>
              <a:t>ФК</a:t>
            </a:r>
            <a:r>
              <a:rPr lang="de-DE" sz="1600" dirty="0"/>
              <a:t> Hamburger SV) – </a:t>
            </a:r>
            <a:r>
              <a:rPr lang="ru-RU" sz="1600" dirty="0"/>
              <a:t>названия городов команд противника</a:t>
            </a:r>
            <a:r>
              <a:rPr lang="de-DE" sz="1600" dirty="0"/>
              <a:t>, </a:t>
            </a:r>
            <a:r>
              <a:rPr lang="ru-RU" sz="1600" dirty="0"/>
              <a:t>общий ироничный тон фраз</a:t>
            </a:r>
            <a:r>
              <a:rPr lang="de-DE" sz="1600" dirty="0"/>
              <a:t>, </a:t>
            </a:r>
            <a:r>
              <a:rPr lang="ru-RU" sz="1600" dirty="0"/>
              <a:t>наличие устойчивых выражений</a:t>
            </a:r>
            <a:r>
              <a:rPr lang="de-DE" sz="1600" dirty="0"/>
              <a:t>, </a:t>
            </a:r>
            <a:r>
              <a:rPr lang="ru-RU" sz="1600" dirty="0"/>
              <a:t>разговорной и нецензурной лексики</a:t>
            </a:r>
            <a:r>
              <a:rPr lang="de-DE" sz="1600" dirty="0"/>
              <a:t>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632437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Язык </a:t>
            </a:r>
            <a:r>
              <a:rPr lang="ru-RU" b="1" dirty="0">
                <a:solidFill>
                  <a:schemeClr val="accent1"/>
                </a:solidFill>
              </a:rPr>
              <a:t>футбольных песнопений является </a:t>
            </a:r>
            <a:r>
              <a:rPr lang="ru-RU" b="1" u="sng" dirty="0">
                <a:solidFill>
                  <a:schemeClr val="accent1"/>
                </a:solidFill>
              </a:rPr>
              <a:t>частью языковой субкультуры</a:t>
            </a:r>
            <a:r>
              <a:rPr lang="ru-RU" b="1" dirty="0">
                <a:solidFill>
                  <a:schemeClr val="accent1"/>
                </a:solidFill>
              </a:rPr>
              <a:t> футбольных фанатов,</a:t>
            </a:r>
            <a:r>
              <a:rPr lang="ru-RU" sz="1600" dirty="0"/>
              <a:t> для которой </a:t>
            </a:r>
            <a:r>
              <a:rPr lang="ru-RU" sz="1600" dirty="0" smtClean="0"/>
              <a:t>характерны </a:t>
            </a:r>
            <a:r>
              <a:rPr lang="ru-RU" sz="1600" dirty="0" err="1" smtClean="0"/>
              <a:t>след.</a:t>
            </a:r>
            <a:r>
              <a:rPr lang="ru-RU" sz="1600" b="1" dirty="0" err="1" smtClean="0">
                <a:solidFill>
                  <a:schemeClr val="accent1"/>
                </a:solidFill>
              </a:rPr>
              <a:t>с</a:t>
            </a:r>
            <a:r>
              <a:rPr lang="ru-RU" sz="1600" b="1" i="1" u="sng" dirty="0" err="1" smtClean="0">
                <a:solidFill>
                  <a:schemeClr val="accent1"/>
                </a:solidFill>
              </a:rPr>
              <a:t>оциолектные</a:t>
            </a:r>
            <a:r>
              <a:rPr lang="ru-RU" sz="1600" dirty="0" smtClean="0"/>
              <a:t> признаки: </a:t>
            </a:r>
          </a:p>
          <a:p>
            <a:endParaRPr lang="ru-RU" sz="1600" dirty="0"/>
          </a:p>
          <a:p>
            <a:pPr algn="just"/>
            <a:r>
              <a:rPr lang="ru-RU" sz="1600" dirty="0" smtClean="0"/>
              <a:t>1. На лексико-семантическом уровне: 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/>
              <a:t>использование </a:t>
            </a:r>
            <a:r>
              <a:rPr lang="ru-RU" sz="1600" dirty="0"/>
              <a:t>спортивной </a:t>
            </a:r>
            <a:r>
              <a:rPr lang="ru-RU" sz="1600" dirty="0" smtClean="0"/>
              <a:t>терминологии, клише </a:t>
            </a:r>
            <a:r>
              <a:rPr lang="ru-RU" sz="1600" dirty="0"/>
              <a:t>(</a:t>
            </a:r>
            <a:r>
              <a:rPr lang="de-DE" sz="1600" i="1" dirty="0">
                <a:solidFill>
                  <a:schemeClr val="accent1"/>
                </a:solidFill>
              </a:rPr>
              <a:t>Tore </a:t>
            </a:r>
            <a:r>
              <a:rPr lang="de-DE" sz="1600" i="1" dirty="0" err="1">
                <a:solidFill>
                  <a:schemeClr val="accent1"/>
                </a:solidFill>
              </a:rPr>
              <a:t>schie</a:t>
            </a:r>
            <a:r>
              <a:rPr lang="ru-RU" sz="1600" i="1" dirty="0">
                <a:solidFill>
                  <a:schemeClr val="accent1"/>
                </a:solidFill>
              </a:rPr>
              <a:t>ß</a:t>
            </a:r>
            <a:r>
              <a:rPr lang="de-DE" sz="1600" i="1" dirty="0">
                <a:solidFill>
                  <a:schemeClr val="accent1"/>
                </a:solidFill>
              </a:rPr>
              <a:t>en</a:t>
            </a:r>
            <a:r>
              <a:rPr lang="ru-RU" sz="1600" dirty="0" smtClean="0"/>
              <a:t>),</a:t>
            </a:r>
          </a:p>
          <a:p>
            <a:pPr algn="just"/>
            <a:r>
              <a:rPr lang="ru-RU" sz="1600" dirty="0" smtClean="0"/>
              <a:t> - экспрессивно </a:t>
            </a:r>
            <a:r>
              <a:rPr lang="ru-RU" sz="1600" dirty="0"/>
              <a:t>окрашенных единиц (</a:t>
            </a:r>
            <a:r>
              <a:rPr lang="de-DE" sz="1600" i="1" dirty="0" err="1">
                <a:solidFill>
                  <a:schemeClr val="accent1"/>
                </a:solidFill>
              </a:rPr>
              <a:t>schei</a:t>
            </a:r>
            <a:r>
              <a:rPr lang="ru-RU" sz="1600" i="1" dirty="0">
                <a:solidFill>
                  <a:schemeClr val="accent1"/>
                </a:solidFill>
              </a:rPr>
              <a:t>ß</a:t>
            </a:r>
            <a:r>
              <a:rPr lang="de-DE" sz="1600" i="1" dirty="0">
                <a:solidFill>
                  <a:schemeClr val="accent1"/>
                </a:solidFill>
              </a:rPr>
              <a:t>en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 err="1">
                <a:solidFill>
                  <a:schemeClr val="accent1"/>
                </a:solidFill>
              </a:rPr>
              <a:t>spitzenklasse</a:t>
            </a:r>
            <a:r>
              <a:rPr lang="ru-RU" sz="1600" dirty="0" smtClean="0"/>
              <a:t>),</a:t>
            </a:r>
          </a:p>
          <a:p>
            <a:pPr algn="just"/>
            <a:r>
              <a:rPr lang="ru-RU" sz="1600" dirty="0" smtClean="0"/>
              <a:t> - фразеологизмов </a:t>
            </a:r>
            <a:r>
              <a:rPr lang="ru-RU" sz="1600" dirty="0"/>
              <a:t>(</a:t>
            </a:r>
            <a:r>
              <a:rPr lang="de-DE" sz="1600" i="1" dirty="0">
                <a:solidFill>
                  <a:schemeClr val="accent1"/>
                </a:solidFill>
              </a:rPr>
              <a:t>den Hals </a:t>
            </a:r>
            <a:r>
              <a:rPr lang="de-DE" sz="1600" i="1" dirty="0" err="1">
                <a:solidFill>
                  <a:schemeClr val="accent1"/>
                </a:solidFill>
              </a:rPr>
              <a:t>ausbr</a:t>
            </a:r>
            <a:r>
              <a:rPr lang="ru-RU" sz="1600" i="1" dirty="0">
                <a:solidFill>
                  <a:schemeClr val="accent1"/>
                </a:solidFill>
              </a:rPr>
              <a:t>ü</a:t>
            </a:r>
            <a:r>
              <a:rPr lang="de-DE" sz="1600" i="1" dirty="0" err="1">
                <a:solidFill>
                  <a:schemeClr val="accent1"/>
                </a:solidFill>
              </a:rPr>
              <a:t>llen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auf Trab bringen</a:t>
            </a:r>
            <a:r>
              <a:rPr lang="ru-RU" sz="1600" dirty="0">
                <a:solidFill>
                  <a:schemeClr val="accent1"/>
                </a:solidFill>
              </a:rPr>
              <a:t>) </a:t>
            </a:r>
            <a:r>
              <a:rPr lang="ru-RU" sz="1600" dirty="0"/>
              <a:t>и разговорных форм (</a:t>
            </a:r>
            <a:r>
              <a:rPr lang="de-DE" sz="1600" i="1" dirty="0">
                <a:solidFill>
                  <a:schemeClr val="accent1"/>
                </a:solidFill>
              </a:rPr>
              <a:t>kuckt mal</a:t>
            </a:r>
            <a:r>
              <a:rPr lang="ru-RU" sz="1600" i="1" dirty="0" smtClean="0"/>
              <a:t>), -</a:t>
            </a:r>
            <a:r>
              <a:rPr lang="ru-RU" sz="1600" dirty="0" smtClean="0"/>
              <a:t> англицизмов </a:t>
            </a:r>
            <a:r>
              <a:rPr lang="ru-RU" sz="1600" dirty="0"/>
              <a:t>(</a:t>
            </a:r>
            <a:r>
              <a:rPr lang="de-DE" sz="1600" i="1" dirty="0" err="1">
                <a:solidFill>
                  <a:schemeClr val="accent1"/>
                </a:solidFill>
              </a:rPr>
              <a:t>Dream</a:t>
            </a:r>
            <a:r>
              <a:rPr lang="ru-RU" sz="1600" i="1" dirty="0">
                <a:solidFill>
                  <a:schemeClr val="accent1"/>
                </a:solidFill>
              </a:rPr>
              <a:t>-</a:t>
            </a:r>
            <a:r>
              <a:rPr lang="de-DE" sz="1600" i="1" dirty="0">
                <a:solidFill>
                  <a:schemeClr val="accent1"/>
                </a:solidFill>
              </a:rPr>
              <a:t>Team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 err="1">
                <a:solidFill>
                  <a:schemeClr val="accent1"/>
                </a:solidFill>
              </a:rPr>
              <a:t>glory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 err="1">
                <a:solidFill>
                  <a:schemeClr val="accent1"/>
                </a:solidFill>
              </a:rPr>
              <a:t>sweet</a:t>
            </a:r>
            <a:r>
              <a:rPr lang="de-DE" sz="1600" i="1" dirty="0">
                <a:solidFill>
                  <a:schemeClr val="accent1"/>
                </a:solidFill>
              </a:rPr>
              <a:t> Home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Fairness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Party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Fans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cool</a:t>
            </a:r>
            <a:r>
              <a:rPr lang="ru-RU" sz="1600" dirty="0"/>
              <a:t>), </a:t>
            </a:r>
            <a:endParaRPr lang="ru-RU" sz="1600" dirty="0" smtClean="0"/>
          </a:p>
          <a:p>
            <a:pPr algn="just"/>
            <a:r>
              <a:rPr lang="ru-RU" sz="1600" dirty="0" smtClean="0"/>
              <a:t>- неологизмов </a:t>
            </a:r>
            <a:r>
              <a:rPr lang="ru-RU" sz="1600" dirty="0"/>
              <a:t>(</a:t>
            </a:r>
            <a:r>
              <a:rPr lang="de-DE" sz="1600" i="1" dirty="0">
                <a:solidFill>
                  <a:srgbClr val="0070C0"/>
                </a:solidFill>
              </a:rPr>
              <a:t>Bayern</a:t>
            </a:r>
            <a:r>
              <a:rPr lang="ru-RU" sz="1600" i="1" dirty="0">
                <a:solidFill>
                  <a:srgbClr val="0070C0"/>
                </a:solidFill>
              </a:rPr>
              <a:t>-</a:t>
            </a:r>
            <a:r>
              <a:rPr lang="de-DE" sz="1600" i="1" dirty="0">
                <a:solidFill>
                  <a:srgbClr val="0070C0"/>
                </a:solidFill>
              </a:rPr>
              <a:t>Sieg</a:t>
            </a:r>
            <a:r>
              <a:rPr lang="ru-RU" sz="1600" i="1" dirty="0">
                <a:solidFill>
                  <a:srgbClr val="0070C0"/>
                </a:solidFill>
              </a:rPr>
              <a:t>, </a:t>
            </a:r>
            <a:r>
              <a:rPr lang="de-DE" sz="1600" i="1" dirty="0">
                <a:solidFill>
                  <a:srgbClr val="0070C0"/>
                </a:solidFill>
              </a:rPr>
              <a:t>Stell</a:t>
            </a:r>
            <a:r>
              <a:rPr lang="ru-RU" sz="1600" i="1" dirty="0">
                <a:solidFill>
                  <a:srgbClr val="0070C0"/>
                </a:solidFill>
              </a:rPr>
              <a:t>-</a:t>
            </a:r>
            <a:r>
              <a:rPr lang="de-DE" sz="1600" i="1" dirty="0">
                <a:solidFill>
                  <a:srgbClr val="0070C0"/>
                </a:solidFill>
              </a:rPr>
              <a:t>Dich</a:t>
            </a:r>
            <a:r>
              <a:rPr lang="ru-RU" sz="1600" i="1" dirty="0">
                <a:solidFill>
                  <a:srgbClr val="0070C0"/>
                </a:solidFill>
              </a:rPr>
              <a:t>-</a:t>
            </a:r>
            <a:r>
              <a:rPr lang="de-DE" sz="1600" i="1" dirty="0">
                <a:solidFill>
                  <a:srgbClr val="0070C0"/>
                </a:solidFill>
              </a:rPr>
              <a:t>ein</a:t>
            </a:r>
            <a:r>
              <a:rPr lang="ru-RU" sz="1600" i="1" dirty="0">
                <a:solidFill>
                  <a:srgbClr val="0070C0"/>
                </a:solidFill>
              </a:rPr>
              <a:t>, </a:t>
            </a:r>
            <a:r>
              <a:rPr lang="de-DE" sz="1600" i="1" dirty="0">
                <a:solidFill>
                  <a:srgbClr val="0070C0"/>
                </a:solidFill>
              </a:rPr>
              <a:t>Mainestrand</a:t>
            </a:r>
            <a:r>
              <a:rPr lang="ru-RU" sz="1600" dirty="0"/>
              <a:t>).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2. На </a:t>
            </a:r>
            <a:r>
              <a:rPr lang="ru-RU" sz="1600" dirty="0"/>
              <a:t>синтаксическом </a:t>
            </a:r>
            <a:r>
              <a:rPr lang="ru-RU" sz="1600" dirty="0" smtClean="0"/>
              <a:t>уровне:</a:t>
            </a:r>
          </a:p>
          <a:p>
            <a:pPr algn="just"/>
            <a:r>
              <a:rPr lang="ru-RU" sz="1600" dirty="0" smtClean="0"/>
              <a:t>- восклицательные предложения (</a:t>
            </a:r>
            <a:r>
              <a:rPr lang="de-DE" sz="1600" dirty="0" smtClean="0">
                <a:solidFill>
                  <a:srgbClr val="0070C0"/>
                </a:solidFill>
              </a:rPr>
              <a:t>„</a:t>
            </a:r>
            <a:r>
              <a:rPr lang="de-DE" sz="1600" i="1" dirty="0" err="1" smtClean="0">
                <a:solidFill>
                  <a:srgbClr val="0070C0"/>
                </a:solidFill>
              </a:rPr>
              <a:t>Ailton</a:t>
            </a:r>
            <a:r>
              <a:rPr lang="de-DE" sz="1600" i="1" dirty="0" smtClean="0">
                <a:solidFill>
                  <a:srgbClr val="0070C0"/>
                </a:solidFill>
              </a:rPr>
              <a:t> </a:t>
            </a:r>
            <a:r>
              <a:rPr lang="de-DE" sz="1600" i="1" dirty="0">
                <a:solidFill>
                  <a:srgbClr val="0070C0"/>
                </a:solidFill>
              </a:rPr>
              <a:t>versucht den Kunstschuss! und trifft! es geht ja alles! </a:t>
            </a:r>
            <a:r>
              <a:rPr lang="de-DE" sz="1600" i="1" dirty="0" smtClean="0">
                <a:solidFill>
                  <a:srgbClr val="0070C0"/>
                </a:solidFill>
              </a:rPr>
              <a:t>und </a:t>
            </a:r>
            <a:r>
              <a:rPr lang="de-DE" sz="1600" i="1" dirty="0">
                <a:solidFill>
                  <a:srgbClr val="0070C0"/>
                </a:solidFill>
              </a:rPr>
              <a:t>sie lassen ihn </a:t>
            </a:r>
            <a:r>
              <a:rPr lang="de-DE" sz="1600" i="1" dirty="0" err="1">
                <a:solidFill>
                  <a:srgbClr val="0070C0"/>
                </a:solidFill>
              </a:rPr>
              <a:t>ziehn</a:t>
            </a:r>
            <a:r>
              <a:rPr lang="de-DE" sz="1600" i="1" dirty="0">
                <a:solidFill>
                  <a:srgbClr val="0070C0"/>
                </a:solidFill>
              </a:rPr>
              <a:t>, sie lassen ihn </a:t>
            </a:r>
            <a:r>
              <a:rPr lang="de-DE" sz="1600" i="1" dirty="0" err="1">
                <a:solidFill>
                  <a:srgbClr val="0070C0"/>
                </a:solidFill>
              </a:rPr>
              <a:t>schiessen</a:t>
            </a:r>
            <a:r>
              <a:rPr lang="de-DE" sz="1600" i="1" dirty="0" smtClean="0">
                <a:solidFill>
                  <a:srgbClr val="0070C0"/>
                </a:solidFill>
              </a:rPr>
              <a:t>!“</a:t>
            </a:r>
            <a:r>
              <a:rPr lang="ru-RU" sz="1600" dirty="0" smtClean="0"/>
              <a:t>);</a:t>
            </a:r>
            <a:endParaRPr lang="ru-RU" sz="1600" dirty="0"/>
          </a:p>
          <a:p>
            <a:pPr marL="285750" indent="-285750" algn="just">
              <a:buFontTx/>
              <a:buChar char="-"/>
            </a:pPr>
            <a:r>
              <a:rPr lang="ru-RU" sz="1600" dirty="0" smtClean="0"/>
              <a:t>вопросительные предложения /риторические вопросы (</a:t>
            </a:r>
            <a:r>
              <a:rPr lang="de-DE" sz="1600" dirty="0" smtClean="0">
                <a:solidFill>
                  <a:srgbClr val="0070C0"/>
                </a:solidFill>
              </a:rPr>
              <a:t>„</a:t>
            </a:r>
            <a:r>
              <a:rPr lang="de-DE" sz="1600" i="1" dirty="0" smtClean="0">
                <a:solidFill>
                  <a:srgbClr val="0070C0"/>
                </a:solidFill>
              </a:rPr>
              <a:t>Welche Münchner Fußballmannschaft kennt man auf der ganzen Welt?“ „Wie heißt dieser Club, der hierzulande die Rekorde hält?“</a:t>
            </a:r>
            <a:r>
              <a:rPr lang="de-DE" sz="1600" i="1" dirty="0" smtClean="0"/>
              <a:t>);</a:t>
            </a:r>
          </a:p>
          <a:p>
            <a:pPr algn="just"/>
            <a:r>
              <a:rPr lang="ru-RU" sz="1600" dirty="0" smtClean="0"/>
              <a:t>- эмфатический порядок слов, инверсия (</a:t>
            </a:r>
            <a:r>
              <a:rPr lang="de-DE" sz="1600" dirty="0" smtClean="0">
                <a:solidFill>
                  <a:srgbClr val="0070C0"/>
                </a:solidFill>
              </a:rPr>
              <a:t>„</a:t>
            </a:r>
            <a:r>
              <a:rPr lang="en-US" sz="1600" i="1" dirty="0" smtClean="0">
                <a:solidFill>
                  <a:srgbClr val="0070C0"/>
                </a:solidFill>
              </a:rPr>
              <a:t>Und </a:t>
            </a:r>
            <a:r>
              <a:rPr lang="en-US" sz="1600" i="1" dirty="0" err="1" smtClean="0">
                <a:solidFill>
                  <a:srgbClr val="0070C0"/>
                </a:solidFill>
              </a:rPr>
              <a:t>gerade</a:t>
            </a:r>
            <a:r>
              <a:rPr lang="en-US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</a:rPr>
              <a:t>deswegen</a:t>
            </a:r>
            <a:r>
              <a:rPr lang="en-US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</a:rPr>
              <a:t>lieben</a:t>
            </a:r>
            <a:r>
              <a:rPr lang="en-US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</a:rPr>
              <a:t>wir</a:t>
            </a:r>
            <a:r>
              <a:rPr lang="en-US" sz="1600" i="1" dirty="0" smtClean="0">
                <a:solidFill>
                  <a:srgbClr val="0070C0"/>
                </a:solidFill>
              </a:rPr>
              <a:t> dich”</a:t>
            </a:r>
            <a:r>
              <a:rPr lang="en-US" sz="1600" dirty="0" smtClean="0"/>
              <a:t>);</a:t>
            </a:r>
            <a:endParaRPr lang="ru-RU" sz="1600" dirty="0" smtClean="0"/>
          </a:p>
          <a:p>
            <a:pPr algn="just"/>
            <a:r>
              <a:rPr lang="ru-RU" sz="1600" dirty="0" smtClean="0"/>
              <a:t>- эллипсисы</a:t>
            </a:r>
            <a:r>
              <a:rPr lang="de-DE" sz="1600" dirty="0" smtClean="0"/>
              <a:t> </a:t>
            </a:r>
            <a:r>
              <a:rPr lang="de-DE" sz="1600" dirty="0" smtClean="0">
                <a:solidFill>
                  <a:schemeClr val="accent1"/>
                </a:solidFill>
              </a:rPr>
              <a:t>(„</a:t>
            </a:r>
            <a:r>
              <a:rPr lang="de-DE" sz="1600" i="1" dirty="0" smtClean="0">
                <a:solidFill>
                  <a:schemeClr val="accent1"/>
                </a:solidFill>
              </a:rPr>
              <a:t>Mainz </a:t>
            </a:r>
            <a:r>
              <a:rPr lang="de-DE" sz="1600" i="1" dirty="0">
                <a:solidFill>
                  <a:schemeClr val="accent1"/>
                </a:solidFill>
              </a:rPr>
              <a:t>Vor </a:t>
            </a:r>
            <a:r>
              <a:rPr lang="de-DE" sz="1600" i="1" dirty="0" smtClean="0">
                <a:solidFill>
                  <a:schemeClr val="accent1"/>
                </a:solidFill>
              </a:rPr>
              <a:t>!!“ „</a:t>
            </a:r>
            <a:r>
              <a:rPr lang="de-DE" sz="1600" i="1" dirty="0" smtClean="0">
                <a:solidFill>
                  <a:schemeClr val="accent1"/>
                </a:solidFill>
                <a:latin typeface="+mj-lt"/>
              </a:rPr>
              <a:t>und trifft!“, „Zu </a:t>
            </a:r>
            <a:r>
              <a:rPr lang="de-DE" sz="1600" i="1" dirty="0">
                <a:solidFill>
                  <a:schemeClr val="accent1"/>
                </a:solidFill>
                <a:latin typeface="+mj-lt"/>
              </a:rPr>
              <a:t>jedem Spiel ins </a:t>
            </a:r>
            <a:r>
              <a:rPr lang="de-DE" sz="1600" i="1" dirty="0" smtClean="0">
                <a:solidFill>
                  <a:schemeClr val="accent1"/>
                </a:solidFill>
                <a:latin typeface="+mj-lt"/>
              </a:rPr>
              <a:t>Stadion“, „Für </a:t>
            </a:r>
            <a:r>
              <a:rPr lang="de-DE" sz="1600" i="1" dirty="0">
                <a:solidFill>
                  <a:schemeClr val="accent1"/>
                </a:solidFill>
                <a:latin typeface="+mj-lt"/>
              </a:rPr>
              <a:t>manche von uns sogar </a:t>
            </a:r>
            <a:r>
              <a:rPr lang="de-DE" sz="1600" i="1" dirty="0" smtClean="0">
                <a:solidFill>
                  <a:schemeClr val="accent1"/>
                </a:solidFill>
                <a:latin typeface="+mj-lt"/>
              </a:rPr>
              <a:t>Religion</a:t>
            </a:r>
            <a:r>
              <a:rPr lang="de-DE" sz="1600" i="1" dirty="0" smtClean="0">
                <a:latin typeface="+mj-lt"/>
              </a:rPr>
              <a:t>“)</a:t>
            </a:r>
            <a:r>
              <a:rPr lang="ru-RU" sz="1600" i="1" dirty="0" smtClean="0">
                <a:latin typeface="+mj-lt"/>
              </a:rPr>
              <a:t>.</a:t>
            </a:r>
            <a:endParaRPr lang="ru-RU" sz="1600" i="1" dirty="0">
              <a:latin typeface="+mj-lt"/>
            </a:endParaRPr>
          </a:p>
          <a:p>
            <a:pPr algn="just"/>
            <a:endParaRPr lang="ru-RU" sz="1600" i="1" dirty="0" smtClean="0"/>
          </a:p>
          <a:p>
            <a:pPr algn="just"/>
            <a:r>
              <a:rPr lang="ru-RU" sz="1600" dirty="0" smtClean="0"/>
              <a:t>3. На </a:t>
            </a:r>
            <a:r>
              <a:rPr lang="ru-RU" sz="1600" dirty="0"/>
              <a:t>фонетико-фонологическом – многочисленные случаи элизии (</a:t>
            </a:r>
            <a:r>
              <a:rPr lang="de-DE" sz="1600" i="1" dirty="0">
                <a:solidFill>
                  <a:schemeClr val="accent1"/>
                </a:solidFill>
              </a:rPr>
              <a:t>gibt</a:t>
            </a:r>
            <a:r>
              <a:rPr lang="ru-RU" sz="1600" i="1" dirty="0">
                <a:solidFill>
                  <a:schemeClr val="accent1"/>
                </a:solidFill>
              </a:rPr>
              <a:t>’</a:t>
            </a:r>
            <a:r>
              <a:rPr lang="de-DE" sz="1600" i="1" dirty="0">
                <a:solidFill>
                  <a:schemeClr val="accent1"/>
                </a:solidFill>
              </a:rPr>
              <a:t>s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findet</a:t>
            </a:r>
            <a:r>
              <a:rPr lang="ru-RU" sz="1600" i="1" dirty="0">
                <a:solidFill>
                  <a:schemeClr val="accent1"/>
                </a:solidFill>
              </a:rPr>
              <a:t>’</a:t>
            </a:r>
            <a:r>
              <a:rPr lang="de-DE" sz="1600" i="1" dirty="0">
                <a:solidFill>
                  <a:schemeClr val="accent1"/>
                </a:solidFill>
              </a:rPr>
              <a:t>s</a:t>
            </a:r>
            <a:r>
              <a:rPr lang="ru-RU" sz="1600" i="1" dirty="0">
                <a:solidFill>
                  <a:schemeClr val="accent1"/>
                </a:solidFill>
              </a:rPr>
              <a:t>, ’</a:t>
            </a:r>
            <a:r>
              <a:rPr lang="de-DE" sz="1600" i="1" dirty="0">
                <a:solidFill>
                  <a:schemeClr val="accent1"/>
                </a:solidFill>
              </a:rPr>
              <a:t>ne Macht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sehn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 err="1">
                <a:solidFill>
                  <a:schemeClr val="accent1"/>
                </a:solidFill>
              </a:rPr>
              <a:t>verstehn</a:t>
            </a:r>
            <a:r>
              <a:rPr lang="ru-RU" sz="1600" dirty="0"/>
              <a:t>). </a:t>
            </a:r>
            <a:endParaRPr lang="ru-RU" sz="1600" dirty="0" smtClean="0"/>
          </a:p>
          <a:p>
            <a:pPr algn="just"/>
            <a:endParaRPr lang="ru-RU" sz="1600" dirty="0"/>
          </a:p>
          <a:p>
            <a:pPr algn="just"/>
            <a:r>
              <a:rPr lang="en-US" sz="1600" dirty="0" smtClean="0"/>
              <a:t>NB</a:t>
            </a:r>
            <a:r>
              <a:rPr lang="ru-RU" sz="1600" dirty="0" smtClean="0"/>
              <a:t>. Существуют </a:t>
            </a:r>
            <a:r>
              <a:rPr lang="ru-RU" sz="1600" dirty="0"/>
              <a:t>также гимны, написанные на диалекте, к примеру, кёльнском (</a:t>
            </a:r>
            <a:r>
              <a:rPr lang="de-DE" sz="1600" i="1" dirty="0">
                <a:solidFill>
                  <a:schemeClr val="accent1"/>
                </a:solidFill>
              </a:rPr>
              <a:t>Unser H</a:t>
            </a:r>
            <a:r>
              <a:rPr lang="ru-RU" sz="1600" i="1" dirty="0">
                <a:solidFill>
                  <a:schemeClr val="accent1"/>
                </a:solidFill>
              </a:rPr>
              <a:t>ä</a:t>
            </a:r>
            <a:r>
              <a:rPr lang="de-DE" sz="1600" i="1" dirty="0" err="1">
                <a:solidFill>
                  <a:schemeClr val="accent1"/>
                </a:solidFill>
              </a:rPr>
              <a:t>tz</a:t>
            </a:r>
            <a:r>
              <a:rPr lang="de-DE" sz="1600" i="1" dirty="0">
                <a:solidFill>
                  <a:schemeClr val="accent1"/>
                </a:solidFill>
              </a:rPr>
              <a:t> </a:t>
            </a:r>
            <a:r>
              <a:rPr lang="de-DE" sz="1600" i="1" dirty="0" err="1">
                <a:solidFill>
                  <a:schemeClr val="accent1"/>
                </a:solidFill>
              </a:rPr>
              <a:t>schl</a:t>
            </a:r>
            <a:r>
              <a:rPr lang="ru-RU" sz="1600" i="1" dirty="0">
                <a:solidFill>
                  <a:schemeClr val="accent1"/>
                </a:solidFill>
              </a:rPr>
              <a:t>ä</a:t>
            </a:r>
            <a:r>
              <a:rPr lang="de-DE" sz="1600" i="1" dirty="0">
                <a:solidFill>
                  <a:schemeClr val="accent1"/>
                </a:solidFill>
              </a:rPr>
              <a:t>t f</a:t>
            </a:r>
            <a:r>
              <a:rPr lang="ru-RU" sz="1600" i="1" dirty="0">
                <a:solidFill>
                  <a:schemeClr val="accent1"/>
                </a:solidFill>
              </a:rPr>
              <a:t>ö</a:t>
            </a:r>
            <a:r>
              <a:rPr lang="de-DE" sz="1600" i="1" dirty="0">
                <a:solidFill>
                  <a:schemeClr val="accent1"/>
                </a:solidFill>
              </a:rPr>
              <a:t>r d</a:t>
            </a:r>
            <a:r>
              <a:rPr lang="ru-RU" sz="1600" i="1" dirty="0">
                <a:solidFill>
                  <a:schemeClr val="accent1"/>
                </a:solidFill>
              </a:rPr>
              <a:t>ä </a:t>
            </a:r>
            <a:r>
              <a:rPr lang="de-DE" sz="1600" i="1" dirty="0">
                <a:solidFill>
                  <a:schemeClr val="accent1"/>
                </a:solidFill>
              </a:rPr>
              <a:t>FC K</a:t>
            </a:r>
            <a:r>
              <a:rPr lang="ru-RU" sz="1600" i="1" dirty="0">
                <a:solidFill>
                  <a:schemeClr val="accent1"/>
                </a:solidFill>
              </a:rPr>
              <a:t>ö</a:t>
            </a:r>
            <a:r>
              <a:rPr lang="de-DE" sz="1600" i="1" dirty="0" err="1">
                <a:solidFill>
                  <a:schemeClr val="accent1"/>
                </a:solidFill>
              </a:rPr>
              <a:t>lle</a:t>
            </a:r>
            <a:r>
              <a:rPr lang="ru-RU" sz="1600" dirty="0"/>
              <a:t>; ФК Кёльн), что свидетельствует о взаимодействии социального и территориального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4202095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В </a:t>
            </a:r>
            <a:r>
              <a:rPr lang="ru-RU" sz="1600" dirty="0"/>
              <a:t>футбольных гимнах </a:t>
            </a:r>
            <a:r>
              <a:rPr lang="ru-RU" sz="1600" dirty="0" smtClean="0"/>
              <a:t>отражаются </a:t>
            </a:r>
            <a:r>
              <a:rPr lang="ru-RU" sz="1600" dirty="0"/>
              <a:t>ценностные ориентиры болельщиков, поэтому гимн рассматривается в неразрывной связи с его </a:t>
            </a:r>
            <a:r>
              <a:rPr lang="ru-RU" sz="1600" u="sng" dirty="0" err="1"/>
              <a:t>лингвокультурологическим</a:t>
            </a:r>
            <a:r>
              <a:rPr lang="ru-RU" sz="1600" dirty="0"/>
              <a:t> фоном. Наибольший объём </a:t>
            </a:r>
            <a:r>
              <a:rPr lang="ru-RU" sz="1600" b="1" i="1" dirty="0" err="1">
                <a:solidFill>
                  <a:schemeClr val="accent1"/>
                </a:solidFill>
              </a:rPr>
              <a:t>лингвокультурологической</a:t>
            </a:r>
            <a:r>
              <a:rPr lang="ru-RU" sz="1600" b="1" i="1" dirty="0">
                <a:solidFill>
                  <a:schemeClr val="accent1"/>
                </a:solidFill>
              </a:rPr>
              <a:t> информации </a:t>
            </a:r>
            <a:r>
              <a:rPr lang="ru-RU" sz="1600" dirty="0" smtClean="0">
                <a:solidFill>
                  <a:schemeClr val="tx2"/>
                </a:solidFill>
              </a:rPr>
              <a:t>в гимнах </a:t>
            </a:r>
            <a:r>
              <a:rPr lang="ru-RU" sz="1600" dirty="0" smtClean="0"/>
              <a:t>содержат </a:t>
            </a:r>
            <a:r>
              <a:rPr lang="ru-RU" sz="1600" b="1" i="1" dirty="0" smtClean="0"/>
              <a:t>слова-реалии</a:t>
            </a:r>
            <a:r>
              <a:rPr lang="ru-RU" sz="1600" dirty="0"/>
              <a:t>, среди которых </a:t>
            </a:r>
            <a:r>
              <a:rPr lang="ru-RU" sz="1600" dirty="0" smtClean="0"/>
              <a:t>преобладают: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600" dirty="0" smtClean="0"/>
              <a:t>географические </a:t>
            </a:r>
            <a:r>
              <a:rPr lang="ru-RU" sz="1600" dirty="0"/>
              <a:t>(названия областей, городов, рек</a:t>
            </a:r>
            <a:r>
              <a:rPr lang="ru-RU" sz="1600" dirty="0" smtClean="0"/>
              <a:t>),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600" dirty="0" smtClean="0"/>
              <a:t>связанные </a:t>
            </a:r>
            <a:r>
              <a:rPr lang="ru-RU" sz="1600" dirty="0"/>
              <a:t>с футбольной культурой, многие из которых стали именами прецедентными (имена игроков, названия клубов, стадионов и т.п.). </a:t>
            </a:r>
            <a:endParaRPr lang="ru-RU" sz="1600" dirty="0" smtClean="0"/>
          </a:p>
          <a:p>
            <a:pPr algn="just">
              <a:lnSpc>
                <a:spcPct val="150000"/>
              </a:lnSpc>
            </a:pP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Будучи </a:t>
            </a:r>
            <a:r>
              <a:rPr lang="ru-RU" sz="1600" dirty="0"/>
              <a:t>в определённой степени национальным (региональным) символом, футбольный гимн отражает </a:t>
            </a:r>
            <a:r>
              <a:rPr lang="ru-RU" sz="1600" u="sng" dirty="0" err="1"/>
              <a:t>концептосферу</a:t>
            </a:r>
            <a:r>
              <a:rPr lang="ru-RU" sz="1600" dirty="0"/>
              <a:t> страны, региона или – в нашем случае – социальной группы футбольных болельщиков. </a:t>
            </a:r>
            <a:endParaRPr lang="ru-RU" sz="1600" dirty="0" smtClean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В </a:t>
            </a:r>
            <a:r>
              <a:rPr lang="ru-RU" sz="1600" dirty="0"/>
              <a:t>качестве основных </a:t>
            </a:r>
            <a:r>
              <a:rPr lang="ru-RU" sz="1600" b="1" i="1" dirty="0"/>
              <a:t>концептов</a:t>
            </a:r>
            <a:r>
              <a:rPr lang="ru-RU" sz="1600" dirty="0"/>
              <a:t> </a:t>
            </a:r>
            <a:r>
              <a:rPr lang="ru-RU" sz="1600" dirty="0" smtClean="0"/>
              <a:t>выделены </a:t>
            </a:r>
            <a:r>
              <a:rPr lang="ru-RU" sz="1600" dirty="0"/>
              <a:t>«</a:t>
            </a:r>
            <a:r>
              <a:rPr lang="ru-RU" sz="1600" b="1" dirty="0">
                <a:solidFill>
                  <a:schemeClr val="accent1"/>
                </a:solidFill>
              </a:rPr>
              <a:t>единство</a:t>
            </a:r>
            <a:r>
              <a:rPr lang="ru-RU" sz="1600" dirty="0"/>
              <a:t>», «</a:t>
            </a:r>
            <a:r>
              <a:rPr lang="ru-RU" sz="1600" b="1" dirty="0">
                <a:solidFill>
                  <a:schemeClr val="accent1"/>
                </a:solidFill>
              </a:rPr>
              <a:t>гордость</a:t>
            </a:r>
            <a:r>
              <a:rPr lang="ru-RU" sz="1600" dirty="0"/>
              <a:t>» и «</a:t>
            </a:r>
            <a:r>
              <a:rPr lang="ru-RU" sz="1600" b="1" dirty="0">
                <a:solidFill>
                  <a:schemeClr val="accent1"/>
                </a:solidFill>
              </a:rPr>
              <a:t>любовь</a:t>
            </a:r>
            <a:r>
              <a:rPr lang="ru-RU" sz="1600" dirty="0"/>
              <a:t>», которые реализуются в большом разнообразии лексических единиц (</a:t>
            </a:r>
            <a:r>
              <a:rPr lang="de-DE" sz="1600" i="1" dirty="0">
                <a:solidFill>
                  <a:schemeClr val="accent1"/>
                </a:solidFill>
              </a:rPr>
              <a:t>wir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unser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zusammen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gemeinsam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zueinander stehen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gehen Hand in Hand</a:t>
            </a:r>
            <a:r>
              <a:rPr lang="ru-RU" sz="1600" i="1" dirty="0">
                <a:solidFill>
                  <a:schemeClr val="accent1"/>
                </a:solidFill>
              </a:rPr>
              <a:t>; </a:t>
            </a:r>
            <a:r>
              <a:rPr lang="de-DE" sz="1600" i="1" dirty="0">
                <a:solidFill>
                  <a:schemeClr val="accent1"/>
                </a:solidFill>
              </a:rPr>
              <a:t>lieben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stolz</a:t>
            </a:r>
            <a:r>
              <a:rPr lang="ru-RU" sz="1600" i="1" dirty="0">
                <a:solidFill>
                  <a:schemeClr val="accent1"/>
                </a:solidFill>
              </a:rPr>
              <a:t>; </a:t>
            </a:r>
            <a:r>
              <a:rPr lang="de-DE" sz="1600" i="1" dirty="0">
                <a:solidFill>
                  <a:schemeClr val="accent1"/>
                </a:solidFill>
              </a:rPr>
              <a:t>Borussia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Borussia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Borussia</a:t>
            </a:r>
            <a:r>
              <a:rPr lang="ru-RU" sz="1600" i="1" dirty="0">
                <a:solidFill>
                  <a:schemeClr val="accent1"/>
                </a:solidFill>
              </a:rPr>
              <a:t>; </a:t>
            </a:r>
            <a:r>
              <a:rPr lang="de-DE" sz="1600" i="1" dirty="0" err="1">
                <a:solidFill>
                  <a:schemeClr val="accent1"/>
                </a:solidFill>
              </a:rPr>
              <a:t>ohh</a:t>
            </a:r>
            <a:r>
              <a:rPr lang="de-DE" sz="1600" i="1" dirty="0">
                <a:solidFill>
                  <a:schemeClr val="accent1"/>
                </a:solidFill>
              </a:rPr>
              <a:t> Hamburg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meine Perle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du bist mein zu Haus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du bist mein Leben</a:t>
            </a:r>
            <a:r>
              <a:rPr lang="ru-RU" sz="1600" i="1" dirty="0">
                <a:solidFill>
                  <a:schemeClr val="accent1"/>
                </a:solidFill>
              </a:rPr>
              <a:t>; </a:t>
            </a:r>
            <a:r>
              <a:rPr lang="de-DE" sz="1600" i="1" dirty="0">
                <a:solidFill>
                  <a:schemeClr val="accent1"/>
                </a:solidFill>
              </a:rPr>
              <a:t>FC Bayern</a:t>
            </a:r>
            <a:r>
              <a:rPr lang="ru-RU" sz="1600" i="1" dirty="0">
                <a:solidFill>
                  <a:schemeClr val="accent1"/>
                </a:solidFill>
              </a:rPr>
              <a:t>, </a:t>
            </a:r>
            <a:r>
              <a:rPr lang="de-DE" sz="1600" i="1" dirty="0">
                <a:solidFill>
                  <a:schemeClr val="accent1"/>
                </a:solidFill>
              </a:rPr>
              <a:t>Stern des S</a:t>
            </a:r>
            <a:r>
              <a:rPr lang="ru-RU" sz="1600" i="1" dirty="0">
                <a:solidFill>
                  <a:schemeClr val="accent1"/>
                </a:solidFill>
              </a:rPr>
              <a:t>ü</a:t>
            </a:r>
            <a:r>
              <a:rPr lang="de-DE" sz="1600" i="1" dirty="0" err="1">
                <a:solidFill>
                  <a:schemeClr val="accent1"/>
                </a:solidFill>
              </a:rPr>
              <a:t>dens</a:t>
            </a:r>
            <a:r>
              <a:rPr lang="ru-RU" sz="1600" dirty="0"/>
              <a:t>).</a:t>
            </a:r>
            <a:endParaRPr lang="ru-R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924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7372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spc="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  <a:endParaRPr lang="ru-RU" sz="2000" b="1" spc="3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spc="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/>
              <a:t>В </a:t>
            </a:r>
            <a:r>
              <a:rPr lang="ru-RU" dirty="0"/>
              <a:t>феномене футбольных песнопений выражается самосознание спортивного фанатского мира, который осознает свою миссию, гордится достижениями своей команды, восхваляет и поддерживает ее. 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algn="just"/>
            <a:r>
              <a:rPr lang="ru-RU" dirty="0" smtClean="0"/>
              <a:t>Футбольные </a:t>
            </a:r>
            <a:r>
              <a:rPr lang="ru-RU" dirty="0"/>
              <a:t>гимны как </a:t>
            </a:r>
            <a:r>
              <a:rPr lang="ru-RU" dirty="0" err="1"/>
              <a:t>субкультурное</a:t>
            </a:r>
            <a:r>
              <a:rPr lang="ru-RU" dirty="0"/>
              <a:t> явление характеризуются рядом </a:t>
            </a:r>
            <a:r>
              <a:rPr lang="ru-RU" dirty="0" err="1"/>
              <a:t>социолектных</a:t>
            </a:r>
            <a:r>
              <a:rPr lang="ru-RU" dirty="0"/>
              <a:t> и </a:t>
            </a:r>
            <a:r>
              <a:rPr lang="ru-RU" dirty="0" err="1"/>
              <a:t>лингкокультурных</a:t>
            </a:r>
            <a:r>
              <a:rPr lang="ru-RU" dirty="0"/>
              <a:t> признаков. Гимн футбольной </a:t>
            </a:r>
            <a:r>
              <a:rPr lang="ru-RU" dirty="0" smtClean="0"/>
              <a:t>команды </a:t>
            </a:r>
            <a:r>
              <a:rPr lang="ru-RU" dirty="0"/>
              <a:t>– символ единства, особенности и суверенитета  клуба; ему присуща региональная уникальность, при которой каждый болельщик соотносит себя и команду с целостным образом региона</a:t>
            </a:r>
            <a:r>
              <a:rPr lang="ru-RU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algn="just"/>
            <a:r>
              <a:rPr lang="ru-RU" dirty="0" smtClean="0"/>
              <a:t>Текст </a:t>
            </a:r>
            <a:r>
              <a:rPr lang="ru-RU" dirty="0"/>
              <a:t>футбольного гимна по своим коммуникативным целям, </a:t>
            </a:r>
            <a:r>
              <a:rPr lang="ru-RU" dirty="0" smtClean="0"/>
              <a:t>жанровым, языковым и социокультурным характеристикам </a:t>
            </a:r>
            <a:r>
              <a:rPr lang="ru-RU" dirty="0"/>
              <a:t>становится фигурантом </a:t>
            </a:r>
            <a:r>
              <a:rPr lang="ru-RU" dirty="0" err="1"/>
              <a:t>полидискурсной</a:t>
            </a:r>
            <a:r>
              <a:rPr lang="ru-RU" dirty="0"/>
              <a:t> среды.</a:t>
            </a:r>
          </a:p>
          <a:p>
            <a:pPr algn="just"/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87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2132856"/>
            <a:ext cx="7406208" cy="3382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Спасибо за внимание!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771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555</TotalTime>
  <Words>999</Words>
  <Application>Microsoft Office PowerPoint</Application>
  <PresentationFormat>Экран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V Межрегиональная научная конференция «Социофонетика и фоностилистика: от теории к практике»  16 – 17  июня 2022 г., г. Симферополь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КРЫМСКИЕ НЕМЦЫ</dc:title>
  <dc:creator>Пользователь Windows</dc:creator>
  <cp:lastModifiedBy>Пользователь Windows</cp:lastModifiedBy>
  <cp:revision>86</cp:revision>
  <dcterms:created xsi:type="dcterms:W3CDTF">2020-04-03T15:34:13Z</dcterms:created>
  <dcterms:modified xsi:type="dcterms:W3CDTF">2022-06-14T20:55:50Z</dcterms:modified>
</cp:coreProperties>
</file>