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0080625" cy="56705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504000" y="1326600"/>
            <a:ext cx="9071640" cy="156816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504000" y="3044160"/>
            <a:ext cx="907164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504000" y="1326600"/>
            <a:ext cx="4426920" cy="156816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5152680" y="1326600"/>
            <a:ext cx="4426920" cy="156816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504000" y="3044160"/>
            <a:ext cx="4426920" cy="156816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5152680" y="3044160"/>
            <a:ext cx="442692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504000" y="1326600"/>
            <a:ext cx="2920680" cy="1568160"/>
          </a:xfrm>
          <a:prstGeom prst="rect">
            <a:avLst/>
          </a:prstGeom>
        </p:spPr>
        <p:txBody>
          <a:bodyPr lIns="0" rIns="0" tIns="0" bIns="0">
            <a:normAutofit fontScale="56000"/>
          </a:bodyPr>
          <a:p>
            <a:endParaRPr b="0" lang="en-US" sz="3200" spc="-1" strike="noStrike">
              <a:latin typeface="Arial"/>
            </a:endParaRPr>
          </a:p>
        </p:txBody>
      </p:sp>
      <p:sp>
        <p:nvSpPr>
          <p:cNvPr id="36" name="PlaceHolder 3"/>
          <p:cNvSpPr>
            <a:spLocks noGrp="1"/>
          </p:cNvSpPr>
          <p:nvPr>
            <p:ph type="body"/>
          </p:nvPr>
        </p:nvSpPr>
        <p:spPr>
          <a:xfrm>
            <a:off x="3571200" y="1326600"/>
            <a:ext cx="2920680" cy="1568160"/>
          </a:xfrm>
          <a:prstGeom prst="rect">
            <a:avLst/>
          </a:prstGeom>
        </p:spPr>
        <p:txBody>
          <a:bodyPr lIns="0" rIns="0" tIns="0" bIns="0">
            <a:normAutofit fontScale="56000"/>
          </a:bodyPr>
          <a:p>
            <a:endParaRPr b="0" lang="en-US" sz="3200" spc="-1" strike="noStrike">
              <a:latin typeface="Arial"/>
            </a:endParaRPr>
          </a:p>
        </p:txBody>
      </p:sp>
      <p:sp>
        <p:nvSpPr>
          <p:cNvPr id="37" name="PlaceHolder 4"/>
          <p:cNvSpPr>
            <a:spLocks noGrp="1"/>
          </p:cNvSpPr>
          <p:nvPr>
            <p:ph type="body"/>
          </p:nvPr>
        </p:nvSpPr>
        <p:spPr>
          <a:xfrm>
            <a:off x="6638040" y="1326600"/>
            <a:ext cx="2920680" cy="1568160"/>
          </a:xfrm>
          <a:prstGeom prst="rect">
            <a:avLst/>
          </a:prstGeom>
        </p:spPr>
        <p:txBody>
          <a:bodyPr lIns="0" rIns="0" tIns="0" bIns="0">
            <a:normAutofit fontScale="56000"/>
          </a:bodyPr>
          <a:p>
            <a:endParaRPr b="0" lang="en-US" sz="3200" spc="-1" strike="noStrike">
              <a:latin typeface="Arial"/>
            </a:endParaRPr>
          </a:p>
        </p:txBody>
      </p:sp>
      <p:sp>
        <p:nvSpPr>
          <p:cNvPr id="38" name="PlaceHolder 5"/>
          <p:cNvSpPr>
            <a:spLocks noGrp="1"/>
          </p:cNvSpPr>
          <p:nvPr>
            <p:ph type="body"/>
          </p:nvPr>
        </p:nvSpPr>
        <p:spPr>
          <a:xfrm>
            <a:off x="504000" y="3044160"/>
            <a:ext cx="2920680" cy="1568160"/>
          </a:xfrm>
          <a:prstGeom prst="rect">
            <a:avLst/>
          </a:prstGeom>
        </p:spPr>
        <p:txBody>
          <a:bodyPr lIns="0" rIns="0" tIns="0" bIns="0">
            <a:normAutofit fontScale="56000"/>
          </a:bodyPr>
          <a:p>
            <a:endParaRPr b="0" lang="en-US" sz="3200" spc="-1" strike="noStrike">
              <a:latin typeface="Arial"/>
            </a:endParaRPr>
          </a:p>
        </p:txBody>
      </p:sp>
      <p:sp>
        <p:nvSpPr>
          <p:cNvPr id="39" name="PlaceHolder 6"/>
          <p:cNvSpPr>
            <a:spLocks noGrp="1"/>
          </p:cNvSpPr>
          <p:nvPr>
            <p:ph type="body"/>
          </p:nvPr>
        </p:nvSpPr>
        <p:spPr>
          <a:xfrm>
            <a:off x="3571200" y="3044160"/>
            <a:ext cx="2920680" cy="1568160"/>
          </a:xfrm>
          <a:prstGeom prst="rect">
            <a:avLst/>
          </a:prstGeom>
        </p:spPr>
        <p:txBody>
          <a:bodyPr lIns="0" rIns="0" tIns="0" bIns="0">
            <a:normAutofit fontScale="56000"/>
          </a:bodyPr>
          <a:p>
            <a:endParaRPr b="0" lang="en-US" sz="3200" spc="-1" strike="noStrike">
              <a:latin typeface="Arial"/>
            </a:endParaRPr>
          </a:p>
        </p:txBody>
      </p:sp>
      <p:sp>
        <p:nvSpPr>
          <p:cNvPr id="40" name="PlaceHolder 7"/>
          <p:cNvSpPr>
            <a:spLocks noGrp="1"/>
          </p:cNvSpPr>
          <p:nvPr>
            <p:ph type="body"/>
          </p:nvPr>
        </p:nvSpPr>
        <p:spPr>
          <a:xfrm>
            <a:off x="6638040" y="3044160"/>
            <a:ext cx="2920680" cy="1568160"/>
          </a:xfrm>
          <a:prstGeom prst="rect">
            <a:avLst/>
          </a:prstGeom>
        </p:spPr>
        <p:txBody>
          <a:bodyPr lIns="0" rIns="0" tIns="0" bIns="0">
            <a:normAutofit fontScale="56000"/>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504000" y="1326600"/>
            <a:ext cx="9071640" cy="3288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504000" y="1326600"/>
            <a:ext cx="9071640" cy="32882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504000" y="1326600"/>
            <a:ext cx="4426920" cy="328824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5152680" y="1326600"/>
            <a:ext cx="4426920" cy="32882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504000" y="1326600"/>
            <a:ext cx="4426920" cy="156816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5152680" y="1326600"/>
            <a:ext cx="4426920" cy="328824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504000" y="3044160"/>
            <a:ext cx="442692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504000" y="1326600"/>
            <a:ext cx="4426920" cy="328824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5152680" y="1326600"/>
            <a:ext cx="4426920" cy="156816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5152680" y="3044160"/>
            <a:ext cx="4426920" cy="156816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74160"/>
            <a:ext cx="9071640" cy="125028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504000" y="1326600"/>
            <a:ext cx="4426920" cy="156816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5152680" y="1326600"/>
            <a:ext cx="4426920" cy="156816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504000" y="3044160"/>
            <a:ext cx="9071640" cy="15681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r>
              <a:rPr b="0" lang="en-US" sz="1400" spc="-1" strike="noStrike">
                <a:latin typeface="Times New Roman"/>
              </a:rPr>
              <a:t>&lt;дата/время&gt;</a:t>
            </a:r>
            <a:endParaRPr b="0" lang="en-US"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oAutofit/>
          </a:bodyPr>
          <a:p>
            <a:pPr algn="ctr"/>
            <a:r>
              <a:rPr b="0" lang="en-US" sz="1400" spc="-1" strike="noStrike">
                <a:latin typeface="Times New Roman"/>
              </a:rPr>
              <a:t>&lt;нижний колонтитул&gt;</a:t>
            </a:r>
            <a:endParaRPr b="0" lang="en-US"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fld id="{46E2466A-3A82-4864-A6C0-5A251F9361E5}" type="slidenum">
              <a:rPr b="0" lang="en-US" sz="1400" spc="-1" strike="noStrike">
                <a:latin typeface="Times New Roman"/>
              </a:rPr>
              <a:t>&lt;номер&gt;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1" name="TextShape 1"/>
          <p:cNvSpPr txBox="1"/>
          <p:nvPr/>
        </p:nvSpPr>
        <p:spPr>
          <a:xfrm>
            <a:off x="640080" y="2377440"/>
            <a:ext cx="8935560" cy="2784960"/>
          </a:xfrm>
          <a:prstGeom prst="rect">
            <a:avLst/>
          </a:prstGeom>
          <a:noFill/>
          <a:ln>
            <a:noFill/>
          </a:ln>
        </p:spPr>
        <p:txBody>
          <a:bodyPr lIns="0" rIns="0" tIns="0" bIns="0" anchor="ctr">
            <a:spAutoFit/>
          </a:bodyPr>
          <a:p>
            <a:pPr algn="ctr"/>
            <a:r>
              <a:rPr b="0" lang="en-US" sz="4400" spc="-1" strike="noStrike">
                <a:solidFill>
                  <a:srgbClr val="ce181e"/>
                </a:solidFill>
                <a:latin typeface="Arial"/>
              </a:rPr>
              <a:t>EPITHET AND METAPHOR IN THE </a:t>
            </a:r>
            <a:r>
              <a:rPr b="0" lang="en-US" sz="3200" spc="-1" strike="noStrike">
                <a:solidFill>
                  <a:srgbClr val="ce181e"/>
                </a:solidFill>
                <a:latin typeface="Arial"/>
              </a:rPr>
              <a:t>ARABIC FAIRY-TALES “THE ARABIAN NIGHTS”</a:t>
            </a:r>
            <a:br/>
            <a:r>
              <a:rPr b="0" lang="en-US" sz="3200" spc="-1" strike="noStrike">
                <a:solidFill>
                  <a:srgbClr val="ce181e"/>
                </a:solidFill>
                <a:latin typeface="Arial"/>
              </a:rPr>
              <a:t>ЭПИТЕТ И МЕТАФОРА В АРАБСКИХ СКАЗКАХ «ТЫСЯЧА И ОДНА НОЧЬ»</a:t>
            </a:r>
            <a:endParaRPr b="0" lang="en-US" sz="3200" spc="-1" strike="noStrike">
              <a:solidFill>
                <a:srgbClr val="ce181e"/>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50" name="TextShape 1"/>
          <p:cNvSpPr txBox="1"/>
          <p:nvPr/>
        </p:nvSpPr>
        <p:spPr>
          <a:xfrm>
            <a:off x="504000" y="1326600"/>
            <a:ext cx="9071640" cy="3288240"/>
          </a:xfrm>
          <a:prstGeom prst="rect">
            <a:avLst/>
          </a:prstGeom>
          <a:noFill/>
          <a:ln>
            <a:noFill/>
          </a:ln>
        </p:spPr>
        <p:txBody>
          <a:bodyPr lIns="0" rIns="0" tIns="0" bIns="0">
            <a:normAutofit fontScale="94000"/>
          </a:bodyPr>
          <a:p>
            <a:pPr algn="just">
              <a:lnSpc>
                <a:spcPct val="150000"/>
              </a:lnSpc>
              <a:spcAft>
                <a:spcPts val="1414"/>
              </a:spcAft>
            </a:pPr>
            <a:r>
              <a:rPr b="0" lang="en-US" sz="2000" spc="-1" strike="noStrike">
                <a:solidFill>
                  <a:srgbClr val="000000"/>
                </a:solidFill>
                <a:latin typeface="Times New Roman"/>
                <a:ea typeface="Mangal"/>
              </a:rPr>
              <a:t>To make a conclusion, i</a:t>
            </a:r>
            <a:r>
              <a:rPr b="0" lang="ru-RU" sz="2000" spc="-1" strike="noStrike">
                <a:solidFill>
                  <a:srgbClr val="000000"/>
                </a:solidFill>
                <a:latin typeface="Times New Roman"/>
                <a:ea typeface="Mangal"/>
              </a:rPr>
              <a:t>t is common for a person to express his judgments metaphorically, but also to think in metaphors, to learn with their help the picture of the world. Metaphor is a mean of </a:t>
            </a:r>
            <a:r>
              <a:rPr b="0" lang="en-US" sz="2000" spc="-1" strike="noStrike">
                <a:solidFill>
                  <a:srgbClr val="000000"/>
                </a:solidFill>
                <a:latin typeface="Times New Roman"/>
                <a:ea typeface="Mangal"/>
              </a:rPr>
              <a:t>the</a:t>
            </a:r>
            <a:r>
              <a:rPr b="0" lang="ru-RU" sz="2000" spc="-1" strike="noStrike">
                <a:solidFill>
                  <a:srgbClr val="000000"/>
                </a:solidFill>
                <a:latin typeface="Times New Roman"/>
                <a:ea typeface="Mangal"/>
              </a:rPr>
              <a:t> updating language. The elements that make up the linguistic picture of the world and the representations associated with them serve as material for the formation of abstract concepts. </a:t>
            </a:r>
            <a:r>
              <a:rPr b="0" lang="en-US" sz="2000" spc="-1" strike="noStrike">
                <a:solidFill>
                  <a:srgbClr val="000000"/>
                </a:solidFill>
                <a:latin typeface="Times New Roman"/>
                <a:ea typeface="Mangal"/>
              </a:rPr>
              <a:t>C</a:t>
            </a:r>
            <a:r>
              <a:rPr b="0" lang="ru-RU" sz="2000" spc="-1" strike="noStrike">
                <a:solidFill>
                  <a:srgbClr val="000000"/>
                </a:solidFill>
                <a:latin typeface="Times New Roman"/>
                <a:ea typeface="Mangal"/>
              </a:rPr>
              <a:t>onsidering the specifics of the Arabic metaphor, special attention was paid to the figurative categorization of reality. Metaphor, having a systemic character, reflects collective subject-logical connections and performs communicative, pragmatic and ethical functions. </a:t>
            </a:r>
            <a:endParaRPr b="0" lang="en-US" sz="20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51" name="TextShape 1"/>
          <p:cNvSpPr txBox="1"/>
          <p:nvPr/>
        </p:nvSpPr>
        <p:spPr>
          <a:xfrm>
            <a:off x="504000" y="1326600"/>
            <a:ext cx="9071640" cy="3288240"/>
          </a:xfrm>
          <a:prstGeom prst="rect">
            <a:avLst/>
          </a:prstGeom>
          <a:noFill/>
          <a:ln>
            <a:noFill/>
          </a:ln>
        </p:spPr>
        <p:txBody>
          <a:bodyPr lIns="0" rIns="0" tIns="0" bIns="0">
            <a:normAutofit fontScale="4000"/>
          </a:bodyPr>
          <a:p>
            <a:pPr algn="ctr">
              <a:lnSpc>
                <a:spcPct val="150000"/>
              </a:lnSpc>
              <a:spcAft>
                <a:spcPts val="1414"/>
              </a:spcAft>
            </a:pPr>
            <a:r>
              <a:rPr b="1" lang="ru-RU" sz="4400" spc="-1" strike="noStrike">
                <a:solidFill>
                  <a:srgbClr val="000000"/>
                </a:solidFill>
                <a:latin typeface="Times New Roman"/>
              </a:rPr>
              <a:t>Список использованных источников</a:t>
            </a:r>
            <a:endParaRPr b="1" lang="ru-RU" sz="4400" spc="-1" strike="noStrike">
              <a:solidFill>
                <a:srgbClr val="000000"/>
              </a:solidFill>
              <a:latin typeface="Times New Roman"/>
            </a:endParaRPr>
          </a:p>
          <a:p>
            <a:pPr algn="just">
              <a:lnSpc>
                <a:spcPct val="150000"/>
              </a:lnSpc>
              <a:spcBef>
                <a:spcPts val="1417"/>
              </a:spcBef>
            </a:pPr>
            <a:r>
              <a:rPr b="0" lang="ru-RU" sz="4400" spc="-1" strike="noStrike">
                <a:solidFill>
                  <a:srgbClr val="000000"/>
                </a:solidFill>
                <a:latin typeface="Times New Roman"/>
              </a:rPr>
              <a:t>1. Лакофф Д., Джонсон М. Метафоры, которыми мы живем / пер. с англ. ; под ред. и с предисл. А.Н. Баранова. М. : Едиториал УРСС, 2004. 256с.</a:t>
            </a:r>
            <a:endParaRPr b="0" lang="ru-RU" sz="4400" spc="-1" strike="noStrike">
              <a:solidFill>
                <a:srgbClr val="000000"/>
              </a:solidFill>
              <a:latin typeface="Times New Roman"/>
            </a:endParaRPr>
          </a:p>
          <a:p>
            <a:pPr algn="just">
              <a:lnSpc>
                <a:spcPct val="150000"/>
              </a:lnSpc>
              <a:spcBef>
                <a:spcPts val="1417"/>
              </a:spcBef>
            </a:pPr>
            <a:r>
              <a:rPr b="0" lang="ru-RU" sz="4400" spc="-1" strike="noStrike">
                <a:solidFill>
                  <a:srgbClr val="000000"/>
                </a:solidFill>
                <a:latin typeface="Times New Roman"/>
              </a:rPr>
              <a:t>2</a:t>
            </a:r>
            <a:r>
              <a:rPr b="0" lang="en-US" sz="4400" spc="-1" strike="noStrike">
                <a:solidFill>
                  <a:srgbClr val="000000"/>
                </a:solidFill>
                <a:latin typeface="Times New Roman"/>
              </a:rPr>
              <a:t>. </a:t>
            </a:r>
            <a:r>
              <a:rPr b="0" lang="ru-RU" sz="4400" spc="-1" strike="noStrike">
                <a:solidFill>
                  <a:srgbClr val="000000"/>
                </a:solidFill>
                <a:latin typeface="Times New Roman"/>
              </a:rPr>
              <a:t>Липатова И.А.</a:t>
            </a:r>
            <a:r>
              <a:rPr b="0" lang="en-US" sz="4400" spc="-1" strike="noStrike">
                <a:solidFill>
                  <a:srgbClr val="000000"/>
                </a:solidFill>
                <a:latin typeface="Times New Roman"/>
              </a:rPr>
              <a:t>, </a:t>
            </a:r>
            <a:r>
              <a:rPr b="0" lang="ru-RU" sz="4400" spc="-1" strike="noStrike">
                <a:solidFill>
                  <a:srgbClr val="000000"/>
                </a:solidFill>
                <a:latin typeface="Times New Roman"/>
              </a:rPr>
              <a:t>Назарова А.И.</a:t>
            </a:r>
            <a:r>
              <a:rPr b="0" lang="en-US" sz="4400" spc="-1" strike="noStrike">
                <a:solidFill>
                  <a:srgbClr val="000000"/>
                </a:solidFill>
                <a:latin typeface="Times New Roman"/>
              </a:rPr>
              <a:t> - </a:t>
            </a:r>
            <a:r>
              <a:rPr b="0" lang="ru-RU" sz="4400" spc="-1" strike="noStrike">
                <a:solidFill>
                  <a:srgbClr val="000000"/>
                </a:solidFill>
                <a:latin typeface="Times New Roman"/>
              </a:rPr>
              <a:t>Сказки «Тысяча и одна ночь» как источник по истории ментальности Востока — Вестник Чувашского Университета №1 — 2003 — Чувашская Республика — с. 94 - 105</a:t>
            </a:r>
            <a:endParaRPr b="0" lang="en-US" sz="4400" spc="-1" strike="noStrike">
              <a:solidFill>
                <a:srgbClr val="000000"/>
              </a:solidFill>
              <a:latin typeface="Times New Roman"/>
            </a:endParaRPr>
          </a:p>
          <a:p>
            <a:pPr algn="just">
              <a:lnSpc>
                <a:spcPct val="150000"/>
              </a:lnSpc>
              <a:spcAft>
                <a:spcPts val="1414"/>
              </a:spcAft>
            </a:pPr>
            <a:r>
              <a:rPr b="0" lang="ru-RU" sz="4400" spc="-1" strike="noStrike">
                <a:solidFill>
                  <a:srgbClr val="000000"/>
                </a:solidFill>
                <a:latin typeface="Times New Roman"/>
              </a:rPr>
              <a:t>3</a:t>
            </a:r>
            <a:r>
              <a:rPr b="0" lang="en-US" sz="4400" spc="-1" strike="noStrike">
                <a:solidFill>
                  <a:srgbClr val="000000"/>
                </a:solidFill>
                <a:latin typeface="Times New Roman"/>
              </a:rPr>
              <a:t>.  Тысяча и одна ночь: Собрание сказок: В 8 т. / Перевод, вступительная статья и комментарии М. Салье; Под ред. И. Крачковского, со статьей М. Горького «О сказках» и с предисловием С. Ольднбурга. М.: ТЕРРА, 1993.</a:t>
            </a:r>
            <a:endParaRPr b="0" lang="en-US" sz="4400" spc="-1" strike="noStrike">
              <a:solidFill>
                <a:srgbClr val="000000"/>
              </a:solidFill>
              <a:latin typeface="Times New Roman"/>
            </a:endParaRPr>
          </a:p>
          <a:p>
            <a:pPr algn="just">
              <a:lnSpc>
                <a:spcPct val="150000"/>
              </a:lnSpc>
              <a:spcBef>
                <a:spcPts val="1417"/>
              </a:spcBef>
            </a:pPr>
            <a:r>
              <a:rPr b="0" lang="ru-RU" sz="4400" spc="-1" strike="noStrike">
                <a:solidFill>
                  <a:srgbClr val="000000"/>
                </a:solidFill>
                <a:latin typeface="Times New Roman"/>
              </a:rPr>
              <a:t>4</a:t>
            </a:r>
            <a:r>
              <a:rPr b="0" lang="en-US" sz="4400" spc="-1" strike="noStrike">
                <a:solidFill>
                  <a:srgbClr val="000000"/>
                </a:solidFill>
                <a:latin typeface="Times New Roman"/>
              </a:rPr>
              <a:t>.     Laura F. Kready - A Study of Fairy Tale – 2018 – 195p.</a:t>
            </a:r>
            <a:endParaRPr b="0" lang="en-US" sz="4400" spc="-1" strike="noStrike">
              <a:solidFill>
                <a:srgbClr val="000000"/>
              </a:solidFill>
              <a:latin typeface="Times New Roman"/>
            </a:endParaRPr>
          </a:p>
          <a:p>
            <a:pPr algn="just">
              <a:lnSpc>
                <a:spcPct val="150000"/>
              </a:lnSpc>
              <a:spcAft>
                <a:spcPts val="1414"/>
              </a:spcAft>
            </a:pPr>
            <a:r>
              <a:rPr b="0" lang="ru-RU" sz="4400" spc="-1" strike="noStrike">
                <a:solidFill>
                  <a:srgbClr val="000000"/>
                </a:solidFill>
                <a:latin typeface="Times New Roman"/>
              </a:rPr>
              <a:t>5.  Ulrich Marzolph and Richard van Leeuwen; with the collaboration of Hassan Wassouf - The Arabian nights encyclopedia </a:t>
            </a:r>
            <a:r>
              <a:rPr b="0" lang="en-US" sz="4400" spc="-1" strike="noStrike">
                <a:solidFill>
                  <a:srgbClr val="000000"/>
                </a:solidFill>
                <a:latin typeface="Times New Roman"/>
              </a:rPr>
              <a:t>(Volume 1) </a:t>
            </a:r>
            <a:r>
              <a:rPr b="0" lang="ru-RU" sz="4400" spc="-1" strike="noStrike">
                <a:solidFill>
                  <a:srgbClr val="000000"/>
                </a:solidFill>
                <a:latin typeface="Times New Roman"/>
              </a:rPr>
              <a:t>— </a:t>
            </a:r>
            <a:r>
              <a:rPr b="0" lang="en-US" sz="4400" spc="-1" strike="noStrike">
                <a:solidFill>
                  <a:srgbClr val="000000"/>
                </a:solidFill>
                <a:latin typeface="Times New Roman"/>
              </a:rPr>
              <a:t>United States: 2004 – 950p.</a:t>
            </a:r>
            <a:endParaRPr b="0" lang="en-US" sz="4400" spc="-1" strike="noStrike">
              <a:solidFill>
                <a:srgbClr val="000000"/>
              </a:solidFill>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52" name="TextShape 1"/>
          <p:cNvSpPr txBox="1"/>
          <p:nvPr/>
        </p:nvSpPr>
        <p:spPr>
          <a:xfrm>
            <a:off x="274320" y="3138840"/>
            <a:ext cx="9071640" cy="1250280"/>
          </a:xfrm>
          <a:prstGeom prst="rect">
            <a:avLst/>
          </a:prstGeom>
          <a:noFill/>
          <a:ln>
            <a:noFill/>
          </a:ln>
        </p:spPr>
        <p:txBody>
          <a:bodyPr lIns="0" rIns="0" tIns="0" bIns="0" anchor="ctr">
            <a:spAutoFit/>
          </a:bodyPr>
          <a:p>
            <a:pPr algn="ctr"/>
            <a:r>
              <a:rPr b="0" lang="en-US" sz="4400" spc="-1" strike="noStrike">
                <a:solidFill>
                  <a:srgbClr val="ce181e"/>
                </a:solidFill>
                <a:latin typeface="Arial"/>
              </a:rPr>
              <a:t>THANK YOU FOR YOUR ATTENTION!</a:t>
            </a:r>
            <a:endParaRPr b="0" lang="en-US" sz="4400" spc="-1" strike="noStrike">
              <a:solidFill>
                <a:srgbClr val="ce181e"/>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2" name="TextShape 1"/>
          <p:cNvSpPr txBox="1"/>
          <p:nvPr/>
        </p:nvSpPr>
        <p:spPr>
          <a:xfrm>
            <a:off x="365760" y="274320"/>
            <a:ext cx="9209880" cy="5120640"/>
          </a:xfrm>
          <a:prstGeom prst="rect">
            <a:avLst/>
          </a:prstGeom>
          <a:noFill/>
          <a:ln>
            <a:noFill/>
          </a:ln>
        </p:spPr>
        <p:txBody>
          <a:bodyPr lIns="0" rIns="0" tIns="0" bIns="0">
            <a:normAutofit fontScale="30000"/>
          </a:bodyPr>
          <a:p>
            <a:pPr marL="432000" indent="-324000">
              <a:spcBef>
                <a:spcPts val="1417"/>
              </a:spcBef>
              <a:buClr>
                <a:srgbClr val="000000"/>
              </a:buClr>
              <a:buSzPct val="45000"/>
              <a:buFont typeface="Wingdings" charset="2"/>
              <a:buChar char=""/>
            </a:pPr>
            <a:r>
              <a:rPr b="0" lang="en-US" sz="3200" spc="-1" strike="noStrike">
                <a:latin typeface="Arial"/>
              </a:rPr>
              <a:t>К. Э. Умерова</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преподаватель кафедры восточной филологии, Институт филологии (сп), ФГАОУ ВО «Крымский федеральный университет имени В.И. Вернадского», Симферополь</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 </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Аннотация. Большинство восточных сказок новеллистические, на втором месте стоят волшебные, сказки о животных, а последнее место занимают кумулятивные. Цель данного исследования заключается в раскрытие богатства языка арабских сказок. Исследование посвящено эпитету и метафоре в «Тысяча и одна и ночь». В ходе работы был использован описательный метод для того, чтобы прояснить историю создания арабских сказок и дать определения метафоре и эпитету в арабской филологии. Кроме того, был задействован метод сплошной выборки, при работе с эпитетами и метафорами в сказках Ночей. </a:t>
            </a:r>
            <a:endParaRPr b="0" lang="en-US" sz="3200" spc="-1" strike="noStrike">
              <a:latin typeface="Arial"/>
            </a:endParaRPr>
          </a:p>
          <a:p>
            <a:pPr marL="432000" indent="-324000">
              <a:spcBef>
                <a:spcPts val="1417"/>
              </a:spcBef>
              <a:buClr>
                <a:srgbClr val="000000"/>
              </a:buClr>
              <a:buSzPct val="45000"/>
              <a:buFont typeface="Wingdings" charset="2"/>
              <a:buChar char=""/>
            </a:pPr>
            <a:r>
              <a:rPr b="0" lang="en-US" sz="3200" spc="-1" strike="noStrike">
                <a:latin typeface="Arial"/>
              </a:rPr>
              <a:t>Ключевые слова: эпитет, метафора, арабский язык, арабские сказки, тысяча и одна ночь. </a:t>
            </a:r>
            <a:endParaRPr b="0" lang="en-US" sz="32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3" name="TextShape 1"/>
          <p:cNvSpPr txBox="1"/>
          <p:nvPr/>
        </p:nvSpPr>
        <p:spPr>
          <a:xfrm>
            <a:off x="504000" y="365760"/>
            <a:ext cx="9071640" cy="4937760"/>
          </a:xfrm>
          <a:prstGeom prst="rect">
            <a:avLst/>
          </a:prstGeom>
          <a:noFill/>
          <a:ln>
            <a:noFill/>
          </a:ln>
        </p:spPr>
        <p:txBody>
          <a:bodyPr lIns="0" rIns="0" tIns="0" bIns="0">
            <a:normAutofit fontScale="85000"/>
          </a:bodyPr>
          <a:p>
            <a:pPr marL="432000" indent="-324000">
              <a:spcBef>
                <a:spcPts val="1417"/>
              </a:spcBef>
              <a:buClr>
                <a:srgbClr val="000000"/>
              </a:buClr>
              <a:buSzPct val="45000"/>
              <a:buFont typeface="Wingdings" charset="2"/>
              <a:buChar char=""/>
            </a:pPr>
            <a:r>
              <a:rPr b="0" lang="en-US" sz="3200" spc="-1" strike="noStrike">
                <a:latin typeface="Arial"/>
              </a:rPr>
              <a:t>The main purpose of this article is to study the richness of the language that is used in the Arabic fairy-tales. The investigation is devoted to the epithet and the metaphor in  “The Arabian Nights”. During the course of the research work, a descriptive method was used,  studying the history of the creation of Arabic fairy-tales and pictorial techniques of the Arabs, such as epithet and metaphor. In addition to that, the method of continuous sampling was used in the study of metaphor and epithet in fairy-tales “The Arabian Nights”. </a:t>
            </a:r>
            <a:endParaRPr b="0" lang="en-US" sz="3200" spc="-1" strike="noStrike">
              <a:latin typeface="Arial"/>
            </a:endParaRPr>
          </a:p>
          <a:p>
            <a:pPr marL="432000" indent="-324000">
              <a:spcBef>
                <a:spcPts val="1417"/>
              </a:spcBef>
              <a:buClr>
                <a:srgbClr val="000000"/>
              </a:buClr>
              <a:buSzPct val="45000"/>
              <a:buFont typeface="Wingdings" charset="2"/>
              <a:buChar char=""/>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4" name="TextShape 1"/>
          <p:cNvSpPr txBox="1"/>
          <p:nvPr/>
        </p:nvSpPr>
        <p:spPr>
          <a:xfrm>
            <a:off x="504000" y="274320"/>
            <a:ext cx="9071640" cy="5029200"/>
          </a:xfrm>
          <a:prstGeom prst="rect">
            <a:avLst/>
          </a:prstGeom>
          <a:noFill/>
          <a:ln>
            <a:noFill/>
          </a:ln>
        </p:spPr>
        <p:txBody>
          <a:bodyPr lIns="0" rIns="0" tIns="0" bIns="0">
            <a:normAutofit fontScale="56000"/>
          </a:bodyPr>
          <a:p>
            <a:pPr marL="432000" indent="-324000">
              <a:spcBef>
                <a:spcPts val="1417"/>
              </a:spcBef>
              <a:buClr>
                <a:srgbClr val="000000"/>
              </a:buClr>
              <a:buSzPct val="45000"/>
              <a:buFont typeface="Wingdings" charset="2"/>
              <a:buChar char=""/>
            </a:pPr>
            <a:r>
              <a:rPr b="0" lang="en-US" sz="3200" spc="-1" strike="noStrike">
                <a:latin typeface="Arial"/>
              </a:rPr>
              <a:t>According to Hammer's theory, translated from Persian. "Khezur-efsane", had been constantly rewritten, constantly grew and expanded and, even under the Abbasids, accepted new layers and new additions into its convenient frame, mostly from other similar Indo-Persian collections, such as the "Book of Sinbad", or even from the Greek works; when the center of Arab literary prosperity moved to the XII-XIII centuries. from Asia to Egypt, Arabian nights intensively corresponded there and under the pen of new scribes again received new layers: a group of stories about the glorious past times of the Caliphate with the central figure of Caliph Harun al-Rashid (786-809), and a little later - their own local stories from the Egyptian period.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5" name="TextShape 1"/>
          <p:cNvSpPr txBox="1"/>
          <p:nvPr/>
        </p:nvSpPr>
        <p:spPr>
          <a:xfrm>
            <a:off x="504000" y="457200"/>
            <a:ext cx="9071640" cy="4846320"/>
          </a:xfrm>
          <a:prstGeom prst="rect">
            <a:avLst/>
          </a:prstGeom>
          <a:noFill/>
          <a:ln>
            <a:noFill/>
          </a:ln>
        </p:spPr>
        <p:txBody>
          <a:bodyPr lIns="0" rIns="0" tIns="0" bIns="0">
            <a:normAutofit fontScale="82000"/>
          </a:bodyPr>
          <a:p>
            <a:pPr marL="432000" indent="-324000">
              <a:spcBef>
                <a:spcPts val="1417"/>
              </a:spcBef>
              <a:buClr>
                <a:srgbClr val="000000"/>
              </a:buClr>
              <a:buSzPct val="45000"/>
              <a:buFont typeface="Wingdings" charset="2"/>
              <a:buChar char=""/>
            </a:pPr>
            <a:r>
              <a:rPr b="0" lang="en-US" sz="3200" spc="-1" strike="noStrike">
                <a:latin typeface="Arial"/>
              </a:rPr>
              <a:t>There are different views, some linguists believe that it is not correct to consider "A Thousand and One Nights" as a monument of Arabic literature only. This collection is an evolution of the Persian book "Khezar Afsane" ("A Thousand Tales"), and Scheherazade is an Iranian character. For a Westerner, there is probably no difference, but Persian-language and persocultural literature is quite self-sufficient and well developed, it is not “just” a variety of Arabic, although it has a certain connection with it   [4, p. 12–13].</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6" name="TextShape 1"/>
          <p:cNvSpPr txBox="1"/>
          <p:nvPr/>
        </p:nvSpPr>
        <p:spPr>
          <a:xfrm>
            <a:off x="504000" y="457200"/>
            <a:ext cx="9071640" cy="4754880"/>
          </a:xfrm>
          <a:prstGeom prst="rect">
            <a:avLst/>
          </a:prstGeom>
          <a:noFill/>
          <a:ln>
            <a:noFill/>
          </a:ln>
        </p:spPr>
        <p:txBody>
          <a:bodyPr lIns="0" rIns="0" tIns="0" bIns="0">
            <a:normAutofit fontScale="70000"/>
          </a:bodyPr>
          <a:p>
            <a:pPr marL="432000" indent="-324000">
              <a:spcBef>
                <a:spcPts val="1417"/>
              </a:spcBef>
              <a:buClr>
                <a:srgbClr val="000000"/>
              </a:buClr>
              <a:buSzPct val="45000"/>
              <a:buFont typeface="Wingdings" charset="2"/>
              <a:buChar char=""/>
            </a:pPr>
            <a:r>
              <a:rPr b="0" lang="en-US" sz="3200" spc="-1" strike="noStrike">
                <a:latin typeface="Arial"/>
              </a:rPr>
              <a:t>Metaphor is a word or expression used in a figurative sense, which is based on a comparison of an object or phenomenon with some other on the basis of their common feature. For many centuries, the traditional view of metaphor as an abbreviated comparison dominated the work of Arab linguists. In modern humanitarian studies, the study of metaphor has expanded, new approaches have been proposed. The most significant is the theory of conceptual metaphor, where the potential of metaphor is presented as one of the ways of thinking [1, p. 15].</a:t>
            </a:r>
            <a:endParaRPr b="0" lang="en-US" sz="3200" spc="-1" strike="noStrike">
              <a:latin typeface="Arial"/>
            </a:endParaRPr>
          </a:p>
          <a:p>
            <a:pPr marL="432000" indent="-324000">
              <a:spcBef>
                <a:spcPts val="1417"/>
              </a:spcBef>
              <a:buClr>
                <a:srgbClr val="000000"/>
              </a:buClr>
              <a:buSzPct val="45000"/>
              <a:buFont typeface="Wingdings" charset="2"/>
              <a:buChar char=""/>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7" name="TextShape 1"/>
          <p:cNvSpPr txBox="1"/>
          <p:nvPr/>
        </p:nvSpPr>
        <p:spPr>
          <a:xfrm>
            <a:off x="504000" y="1326600"/>
            <a:ext cx="9071640" cy="32882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Epithet is a definition of a word that affects its expressiveness, the beauty of speech [1, p. 23].</a:t>
            </a:r>
            <a:endParaRPr b="0" lang="en-US" sz="3200" spc="-1" strike="noStrike">
              <a:latin typeface="Arial"/>
            </a:endParaRPr>
          </a:p>
          <a:p>
            <a:pPr marL="432000" indent="-324000">
              <a:spcBef>
                <a:spcPts val="1417"/>
              </a:spcBef>
              <a:buClr>
                <a:srgbClr val="000000"/>
              </a:buClr>
              <a:buSzPct val="45000"/>
              <a:buFont typeface="Wingdings" charset="2"/>
              <a:buChar char=""/>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8" name="TextShape 1"/>
          <p:cNvSpPr txBox="1"/>
          <p:nvPr/>
        </p:nvSpPr>
        <p:spPr>
          <a:xfrm>
            <a:off x="504000" y="1326600"/>
            <a:ext cx="9071640" cy="3288240"/>
          </a:xfrm>
          <a:prstGeom prst="rect">
            <a:avLst/>
          </a:prstGeom>
          <a:noFill/>
          <a:ln>
            <a:noFill/>
          </a:ln>
        </p:spPr>
        <p:txBody>
          <a:bodyPr lIns="0" rIns="0" tIns="0" bIns="0">
            <a:normAutofit/>
          </a:bodyPr>
          <a:p>
            <a:pPr algn="just">
              <a:lnSpc>
                <a:spcPct val="150000"/>
              </a:lnSpc>
              <a:spcAft>
                <a:spcPts val="1414"/>
              </a:spcAft>
            </a:pPr>
            <a:r>
              <a:rPr b="0" lang="ru-RU" sz="1800" spc="-1" strike="noStrike">
                <a:latin typeface="Times New Roman"/>
                <a:ea typeface="Times New Roman"/>
              </a:rPr>
              <a:t>As a source of metaphorization of the meaning "soft" (</a:t>
            </a:r>
            <a:r>
              <a:rPr b="0" lang="ru-RU" sz="1800" spc="-1" strike="noStrike">
                <a:latin typeface="Liberation Serif;Times New Roman"/>
                <a:ea typeface="Times New Roman"/>
              </a:rPr>
              <a:t>الناعم</a:t>
            </a:r>
            <a:r>
              <a:rPr b="0" lang="ru-RU" sz="1800" spc="-1" strike="noStrike">
                <a:latin typeface="Times New Roman"/>
              </a:rPr>
              <a:t> </a:t>
            </a:r>
            <a:r>
              <a:rPr b="0" lang="ru-RU" sz="1800" spc="-1" strike="noStrike">
                <a:latin typeface="Times New Roman"/>
                <a:ea typeface="Times New Roman"/>
              </a:rPr>
              <a:t>), the properties of tactilely perceived objects appear: flexibility and a surface that is pleasant to the touch. The original value updated in the parameters of pleasant sensations serves as a motivational basis for assessing the standard of living (</a:t>
            </a:r>
            <a:r>
              <a:rPr b="0" lang="ru-RU" sz="1800" spc="-1" strike="noStrike">
                <a:latin typeface="Liberation Serif;Times New Roman"/>
                <a:ea typeface="Times New Roman"/>
              </a:rPr>
              <a:t>الناعمة الحياة</a:t>
            </a:r>
            <a:r>
              <a:rPr b="0" lang="ru-RU" sz="1800" spc="-1" strike="noStrike">
                <a:latin typeface="Times New Roman"/>
              </a:rPr>
              <a:t> </a:t>
            </a:r>
            <a:r>
              <a:rPr b="0" lang="ru-RU" sz="1800" spc="-1" strike="noStrike">
                <a:latin typeface="Times New Roman"/>
                <a:ea typeface="Times New Roman"/>
              </a:rPr>
              <a:t>) or the ethical assessment of human behavior (</a:t>
            </a:r>
            <a:r>
              <a:rPr b="0" lang="ru-RU" sz="1800" spc="-1" strike="noStrike">
                <a:latin typeface="Liberation Serif;Times New Roman"/>
                <a:ea typeface="Times New Roman"/>
              </a:rPr>
              <a:t>الناعمة اإلجابة</a:t>
            </a:r>
            <a:r>
              <a:rPr b="0" lang="ru-RU" sz="1800" spc="-1" strike="noStrike">
                <a:latin typeface="Times New Roman"/>
              </a:rPr>
              <a:t>) » (</a:t>
            </a:r>
            <a:r>
              <a:rPr b="0" lang="ru-RU" sz="1800" spc="-1" strike="noStrike">
                <a:latin typeface="Liberation Serif;Times New Roman"/>
                <a:ea typeface="Times New Roman"/>
              </a:rPr>
              <a:t>الناعم الجنس</a:t>
            </a:r>
            <a:r>
              <a:rPr b="0" lang="ru-RU" sz="1800" spc="-1" strike="noStrike">
                <a:latin typeface="Times New Roman"/>
              </a:rPr>
              <a:t>) is interpreted in two ways. That is, the female gender is meant, </a:t>
            </a:r>
            <a:r>
              <a:rPr b="0" lang="en-US" sz="1800" spc="-1" strike="noStrike">
                <a:latin typeface="Times New Roman"/>
                <a:ea typeface="Times New Roman"/>
              </a:rPr>
              <a:t>so called </a:t>
            </a:r>
            <a:r>
              <a:rPr b="0" lang="ru-RU" sz="1800" spc="-1" strike="noStrike">
                <a:latin typeface="Times New Roman"/>
                <a:ea typeface="Times New Roman"/>
              </a:rPr>
              <a:t>“the weak half of humanity.” [</a:t>
            </a:r>
            <a:r>
              <a:rPr b="0" lang="en-US" sz="1800" spc="-1" strike="noStrike">
                <a:latin typeface="Times New Roman"/>
                <a:ea typeface="Times New Roman"/>
              </a:rPr>
              <a:t>3</a:t>
            </a:r>
            <a:r>
              <a:rPr b="0" lang="ru-RU" sz="1800" spc="-1" strike="noStrike">
                <a:latin typeface="Times New Roman"/>
                <a:ea typeface="Times New Roman"/>
              </a:rPr>
              <a:t>, </a:t>
            </a:r>
            <a:r>
              <a:rPr b="0" lang="en-US" sz="1800" spc="-1" strike="noStrike">
                <a:latin typeface="Times New Roman"/>
                <a:ea typeface="Times New Roman"/>
              </a:rPr>
              <a:t>p. 26</a:t>
            </a:r>
            <a:r>
              <a:rPr b="0" lang="ru-RU" sz="1800" spc="-1" strike="noStrike">
                <a:latin typeface="Times New Roman"/>
                <a:ea typeface="Times New Roman"/>
              </a:rPr>
              <a:t>].</a:t>
            </a:r>
            <a:endParaRPr b="0" lang="en-US" sz="1800" spc="-1" strike="noStrike">
              <a:latin typeface="Liberation Serif;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9" name="TextShape 1"/>
          <p:cNvSpPr txBox="1"/>
          <p:nvPr/>
        </p:nvSpPr>
        <p:spPr>
          <a:xfrm>
            <a:off x="504000" y="1326600"/>
            <a:ext cx="9071640" cy="3288240"/>
          </a:xfrm>
          <a:prstGeom prst="rect">
            <a:avLst/>
          </a:prstGeom>
          <a:noFill/>
          <a:ln>
            <a:noFill/>
          </a:ln>
        </p:spPr>
        <p:txBody>
          <a:bodyPr lIns="0" rIns="0" tIns="0" bIns="0">
            <a:normAutofit fontScale="89000"/>
          </a:bodyPr>
          <a:p>
            <a:pPr algn="just">
              <a:lnSpc>
                <a:spcPct val="150000"/>
              </a:lnSpc>
              <a:spcAft>
                <a:spcPts val="1414"/>
              </a:spcAft>
            </a:pPr>
            <a:r>
              <a:rPr b="0" lang="ru-RU" sz="2000" spc="-1" strike="noStrike">
                <a:latin typeface="Times New Roman"/>
                <a:ea typeface="Times New Roman"/>
              </a:rPr>
              <a:t>The visual category of the word “husk, shell” (</a:t>
            </a:r>
            <a:r>
              <a:rPr b="0" lang="ru-RU" sz="2000" spc="-1" strike="noStrike">
                <a:latin typeface="Liberation Serif;Times New Roman"/>
                <a:ea typeface="Times New Roman"/>
              </a:rPr>
              <a:t>قشر</a:t>
            </a:r>
            <a:r>
              <a:rPr b="0" lang="ru-RU" sz="2000" spc="-1" strike="noStrike">
                <a:latin typeface="Times New Roman"/>
              </a:rPr>
              <a:t> </a:t>
            </a:r>
            <a:r>
              <a:rPr b="0" lang="ru-RU" sz="2000" spc="-1" strike="noStrike">
                <a:latin typeface="Times New Roman"/>
                <a:ea typeface="Times New Roman"/>
              </a:rPr>
              <a:t>) generates the evaluative meaning “superficial” ( </a:t>
            </a:r>
            <a:r>
              <a:rPr b="0" lang="ru-RU" sz="2000" spc="-1" strike="noStrike">
                <a:latin typeface="Liberation Serif;Times New Roman"/>
                <a:ea typeface="Times New Roman"/>
              </a:rPr>
              <a:t>قشور الكالم</a:t>
            </a:r>
            <a:r>
              <a:rPr b="0" lang="ru-RU" sz="2000" spc="-1" strike="noStrike">
                <a:latin typeface="Times New Roman"/>
              </a:rPr>
              <a:t> </a:t>
            </a:r>
            <a:r>
              <a:rPr b="0" lang="ru-RU" sz="2000" spc="-1" strike="noStrike">
                <a:latin typeface="Times New Roman"/>
                <a:ea typeface="Times New Roman"/>
              </a:rPr>
              <a:t>.) In the metaphor with the meaning “contaminate” (</a:t>
            </a:r>
            <a:r>
              <a:rPr b="0" lang="ru-RU" sz="2000" spc="-1" strike="noStrike">
                <a:latin typeface="Liberation Serif;Times New Roman"/>
                <a:ea typeface="Times New Roman"/>
              </a:rPr>
              <a:t>يلوث</a:t>
            </a:r>
            <a:r>
              <a:rPr b="0" lang="ru-RU" sz="2000" spc="-1" strike="noStrike">
                <a:latin typeface="Times New Roman"/>
              </a:rPr>
              <a:t> </a:t>
            </a:r>
            <a:r>
              <a:rPr b="0" lang="ru-RU" sz="2000" spc="-1" strike="noStrike">
                <a:latin typeface="Times New Roman"/>
                <a:ea typeface="Times New Roman"/>
              </a:rPr>
              <a:t>), a visual plan is created that reveals an emotional assessment and a feeling of hostility. The metaphorical correlation of the original concept and the figurative meaning in the expression (</a:t>
            </a:r>
            <a:r>
              <a:rPr b="0" lang="ru-RU" sz="2000" spc="-1" strike="noStrike">
                <a:latin typeface="Liberation Serif;Times New Roman"/>
                <a:ea typeface="Times New Roman"/>
              </a:rPr>
              <a:t>الفكري التلوث</a:t>
            </a:r>
            <a:r>
              <a:rPr b="0" lang="ru-RU" sz="2000" spc="-1" strike="noStrike">
                <a:latin typeface="Times New Roman"/>
              </a:rPr>
              <a:t> </a:t>
            </a:r>
            <a:r>
              <a:rPr b="0" lang="ru-RU" sz="2000" spc="-1" strike="noStrike">
                <a:latin typeface="Times New Roman"/>
                <a:ea typeface="Times New Roman"/>
              </a:rPr>
              <a:t>) allows one to feel what humiliates a person from the point of view of an ethical norm. The symbolism of "light" conceptualizes spatial associations. In most cases, visual information of this kind actualizes not sensory, but sublimated ethical assessment (</a:t>
            </a:r>
            <a:r>
              <a:rPr b="0" lang="ru-RU" sz="2000" spc="-1" strike="noStrike">
                <a:latin typeface="Liberation Serif;Times New Roman"/>
                <a:ea typeface="Times New Roman"/>
              </a:rPr>
              <a:t>اإلسالم نور، الدين نور</a:t>
            </a:r>
            <a:r>
              <a:rPr b="0" lang="en-US" sz="2000" spc="-1" strike="noStrike">
                <a:latin typeface="Times New Roman"/>
              </a:rPr>
              <a:t>) </a:t>
            </a:r>
            <a:r>
              <a:rPr b="0" lang="ru-RU" sz="2000" spc="-1" strike="noStrike">
                <a:latin typeface="Times New Roman"/>
                <a:ea typeface="Times New Roman"/>
              </a:rPr>
              <a:t>[</a:t>
            </a:r>
            <a:r>
              <a:rPr b="0" lang="en-US" sz="2000" spc="-1" strike="noStrike">
                <a:latin typeface="Times New Roman"/>
                <a:ea typeface="Times New Roman"/>
              </a:rPr>
              <a:t>3</a:t>
            </a:r>
            <a:r>
              <a:rPr b="0" lang="ru-RU" sz="2000" spc="-1" strike="noStrike">
                <a:latin typeface="Times New Roman"/>
                <a:ea typeface="Times New Roman"/>
              </a:rPr>
              <a:t>, </a:t>
            </a:r>
            <a:r>
              <a:rPr b="0" lang="en-US" sz="2000" spc="-1" strike="noStrike">
                <a:latin typeface="Times New Roman"/>
                <a:ea typeface="Times New Roman"/>
              </a:rPr>
              <a:t>p. 30</a:t>
            </a:r>
            <a:r>
              <a:rPr b="0" lang="ru-RU" sz="2000" spc="-1" strike="noStrike">
                <a:latin typeface="Times New Roman"/>
                <a:ea typeface="Times New Roman"/>
              </a:rPr>
              <a:t>]</a:t>
            </a:r>
            <a:r>
              <a:rPr b="0" lang="en-US" sz="2000" spc="-1" strike="noStrike">
                <a:latin typeface="Times New Roman"/>
                <a:ea typeface="Times New Roman"/>
              </a:rPr>
              <a:t>. </a:t>
            </a:r>
            <a:endParaRPr b="0" lang="en-US" sz="2000" spc="-1" strike="noStrike">
              <a:latin typeface="Liberation Serif;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TotalTime>
  <Application>LibreOffice/6.1.4.2$Windows_X86_64 LibreOffice_project/9d0f32d1f0b509096fd65e0d4bec26ddd1938fd3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2017-10-20T23:41:18Z</dcterms:created>
  <dc:creator/>
  <dc:description/>
  <dc:language>ru-RU</dc:language>
  <cp:lastModifiedBy/>
  <dcterms:modified xsi:type="dcterms:W3CDTF">2022-04-06T22:06:44Z</dcterms:modified>
  <cp:revision>1</cp:revision>
  <dc:subject/>
  <dc:title/>
</cp:coreProperties>
</file>