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7" r:id="rId9"/>
    <p:sldId id="268" r:id="rId10"/>
    <p:sldId id="269" r:id="rId11"/>
    <p:sldId id="272" r:id="rId12"/>
    <p:sldId id="273" r:id="rId13"/>
    <p:sldId id="270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5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98C4C4-6866-42E9-AAFE-725E7D1ACE36}" type="datetimeFigureOut">
              <a:rPr lang="ru-RU" smtClean="0"/>
              <a:t>06.04.2022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1A261-B169-45F2-B6B9-C4F51E6E73F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1413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Доклад  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41A261-B169-45F2-B6B9-C4F51E6E73FE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59611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AF195-CCEE-40D1-8282-AAE961BD4580}" type="datetimeFigureOut">
              <a:rPr lang="ru-RU" smtClean="0"/>
              <a:t>06.04.2022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C78E-10BF-4293-9D43-63B96A3CD75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AF195-CCEE-40D1-8282-AAE961BD4580}" type="datetimeFigureOut">
              <a:rPr lang="ru-RU" smtClean="0"/>
              <a:t>06.04.2022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C78E-10BF-4293-9D43-63B96A3CD75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AF195-CCEE-40D1-8282-AAE961BD4580}" type="datetimeFigureOut">
              <a:rPr lang="ru-RU" smtClean="0"/>
              <a:t>06.04.2022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C78E-10BF-4293-9D43-63B96A3CD75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AF195-CCEE-40D1-8282-AAE961BD4580}" type="datetimeFigureOut">
              <a:rPr lang="ru-RU" smtClean="0"/>
              <a:t>06.04.2022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C78E-10BF-4293-9D43-63B96A3CD75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AF195-CCEE-40D1-8282-AAE961BD4580}" type="datetimeFigureOut">
              <a:rPr lang="ru-RU" smtClean="0"/>
              <a:t>06.04.2022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C78E-10BF-4293-9D43-63B96A3CD75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AF195-CCEE-40D1-8282-AAE961BD4580}" type="datetimeFigureOut">
              <a:rPr lang="ru-RU" smtClean="0"/>
              <a:t>06.04.2022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C78E-10BF-4293-9D43-63B96A3CD75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AF195-CCEE-40D1-8282-AAE961BD4580}" type="datetimeFigureOut">
              <a:rPr lang="ru-RU" smtClean="0"/>
              <a:t>06.04.2022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C78E-10BF-4293-9D43-63B96A3CD75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AF195-CCEE-40D1-8282-AAE961BD4580}" type="datetimeFigureOut">
              <a:rPr lang="ru-RU" smtClean="0"/>
              <a:t>06.04.2022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C78E-10BF-4293-9D43-63B96A3CD75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AF195-CCEE-40D1-8282-AAE961BD4580}" type="datetimeFigureOut">
              <a:rPr lang="ru-RU" smtClean="0"/>
              <a:t>06.04.2022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C78E-10BF-4293-9D43-63B96A3CD75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AF195-CCEE-40D1-8282-AAE961BD4580}" type="datetimeFigureOut">
              <a:rPr lang="ru-RU" smtClean="0"/>
              <a:t>06.04.2022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C78E-10BF-4293-9D43-63B96A3CD752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AF195-CCEE-40D1-8282-AAE961BD4580}" type="datetimeFigureOut">
              <a:rPr lang="ru-RU" smtClean="0"/>
              <a:t>06.04.2022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EC78E-10BF-4293-9D43-63B96A3CD752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09AF195-CCEE-40D1-8282-AAE961BD4580}" type="datetimeFigureOut">
              <a:rPr lang="ru-RU" smtClean="0"/>
              <a:t>06.04.2022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3CEC78E-10BF-4293-9D43-63B96A3CD752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1907" y="4941168"/>
            <a:ext cx="6338565" cy="1425544"/>
          </a:xfrm>
        </p:spPr>
        <p:txBody>
          <a:bodyPr>
            <a:normAutofit lnSpcReduction="10000"/>
          </a:bodyPr>
          <a:lstStyle/>
          <a:p>
            <a:r>
              <a:rPr lang="ru-RU" sz="1600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С.</a:t>
            </a:r>
            <a:r>
              <a:rPr lang="uk-UA" sz="1600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600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Е. </a:t>
            </a:r>
            <a:r>
              <a:rPr lang="ru-RU" sz="1600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Перепечкина</a:t>
            </a:r>
            <a:r>
              <a:rPr lang="ru-RU" sz="1600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ru-RU" sz="1600" b="1" i="1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600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кандидат </a:t>
            </a:r>
            <a:r>
              <a:rPr lang="ru-RU" sz="16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филологических наук, доцент кафедры немецкой филологии, Институт </a:t>
            </a:r>
            <a:r>
              <a:rPr lang="ru-RU" sz="1600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филологии </a:t>
            </a:r>
            <a:r>
              <a:rPr lang="ru-RU" sz="16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6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</a:t>
            </a:r>
            <a:r>
              <a:rPr lang="ru-RU" sz="16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Крымский</a:t>
            </a:r>
            <a:r>
              <a:rPr lang="en-US" sz="16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16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федеральный </a:t>
            </a:r>
            <a:r>
              <a:rPr lang="ru-RU" sz="1600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университет</a:t>
            </a:r>
          </a:p>
          <a:p>
            <a:r>
              <a:rPr lang="ru-RU" sz="1600" i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имени В. И. Вернадского, Симферополь</a:t>
            </a:r>
            <a:endParaRPr lang="ru-RU" sz="16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en-US" sz="2000" dirty="0" smtClean="0"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VII </a:t>
            </a:r>
            <a:r>
              <a:rPr lang="ru-RU" sz="2000" dirty="0"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Международный научный Конгресс </a:t>
            </a:r>
            <a:br>
              <a:rPr lang="ru-RU" sz="2000" dirty="0"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«Иностранная филология. Социальная и национальная вариативность языка и литературы»</a:t>
            </a:r>
            <a:br>
              <a:rPr lang="ru-RU" sz="2000" dirty="0"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2000" dirty="0" smtClean="0"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ru-RU" sz="2000" dirty="0" smtClean="0"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000" dirty="0" smtClean="0"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dirty="0" smtClean="0"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000" dirty="0" smtClean="0"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sz="2000" dirty="0"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апреля </a:t>
            </a:r>
            <a:r>
              <a:rPr lang="ru-RU" sz="2000" dirty="0" smtClean="0"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202</a:t>
            </a:r>
            <a:r>
              <a:rPr lang="en-US" sz="2000" dirty="0" smtClean="0"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2000" dirty="0" smtClean="0">
                <a:solidFill>
                  <a:schemeClr val="accent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г., г. Симферополь</a:t>
            </a:r>
            <a:endParaRPr lang="ru-RU" sz="2000" dirty="0">
              <a:solidFill>
                <a:schemeClr val="accent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2708920"/>
            <a:ext cx="75243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РЕЧЕВОЕ </a:t>
            </a: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ПОВЕДЕНИЕ </a:t>
            </a:r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МОРЯКОВ В СИТУАЦИИ СЛУЖБЫ НА ПОДВОДНОЙ ЛОДКЕ: ФОНОСТИЛИСТИЧЕСКИЕ ОСОБЕННОСТИ»</a:t>
            </a:r>
            <a:endParaRPr lang="ru-RU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480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76672"/>
            <a:ext cx="820891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/>
              <a:t>4. Характерен перенос главного ударения во фразе на начало (на артикль, предлог, первый компонент сложного слова), выделение значащих слов: </a:t>
            </a:r>
            <a:endParaRPr lang="ru-RU" sz="1600" dirty="0" smtClean="0"/>
          </a:p>
          <a:p>
            <a:pPr algn="just"/>
            <a:r>
              <a:rPr lang="ru-RU" sz="1600" b="1" dirty="0" smtClean="0"/>
              <a:t>^</a:t>
            </a:r>
            <a:r>
              <a:rPr lang="de-DE" sz="1600" b="1" i="1" dirty="0"/>
              <a:t>Das</a:t>
            </a:r>
            <a:r>
              <a:rPr lang="ru-RU" sz="1600" i="1" dirty="0"/>
              <a:t> (</a:t>
            </a:r>
            <a:r>
              <a:rPr lang="de-DE" sz="1600" i="1" dirty="0"/>
              <a:t>da</a:t>
            </a:r>
            <a:r>
              <a:rPr lang="de-DE" sz="1600" b="1" i="1" dirty="0"/>
              <a:t>sss</a:t>
            </a:r>
            <a:r>
              <a:rPr lang="ru-RU" sz="1600" i="1" dirty="0"/>
              <a:t>) </a:t>
            </a:r>
            <a:r>
              <a:rPr lang="de-DE" sz="1600" b="1" i="1" dirty="0"/>
              <a:t>Tu</a:t>
            </a:r>
            <a:r>
              <a:rPr lang="ru-RU" sz="1600" b="1" i="1" dirty="0"/>
              <a:t>[:]</a:t>
            </a:r>
            <a:r>
              <a:rPr lang="de-DE" sz="1600" b="1" i="1" dirty="0"/>
              <a:t>r</a:t>
            </a:r>
            <a:r>
              <a:rPr lang="de-DE" sz="1600" i="1" dirty="0"/>
              <a:t>mluk</a:t>
            </a:r>
            <a:r>
              <a:rPr lang="de-DE" sz="1600" i="1" dirty="0"/>
              <a:t> ist </a:t>
            </a:r>
            <a:r>
              <a:rPr lang="de-DE" sz="1600" b="1" i="1" dirty="0"/>
              <a:t>zu</a:t>
            </a:r>
            <a:r>
              <a:rPr lang="ru-RU" sz="1600" b="1" i="1" dirty="0"/>
              <a:t>. </a:t>
            </a:r>
            <a:endParaRPr lang="ru-RU" sz="1600" b="1" i="1" dirty="0" smtClean="0"/>
          </a:p>
          <a:p>
            <a:pPr algn="just"/>
            <a:r>
              <a:rPr lang="de-DE" sz="1600" i="1" dirty="0" smtClean="0"/>
              <a:t>Cockpitabdeckung </a:t>
            </a:r>
            <a:r>
              <a:rPr lang="de-DE" sz="1600" i="1" dirty="0"/>
              <a:t>(steht) in Stellung. öffnen, schließen, hydraulisch.</a:t>
            </a:r>
            <a:r>
              <a:rPr lang="de-DE" sz="1600" b="1" dirty="0"/>
              <a:t> </a:t>
            </a:r>
            <a:endParaRPr lang="ru-RU" sz="1600" b="1" dirty="0" smtClean="0"/>
          </a:p>
          <a:p>
            <a:pPr algn="just"/>
            <a:r>
              <a:rPr lang="de-DE" sz="1600" b="1" dirty="0" smtClean="0"/>
              <a:t>^</a:t>
            </a:r>
            <a:r>
              <a:rPr lang="de-DE" sz="1600" b="1" i="1" dirty="0"/>
              <a:t>Zur</a:t>
            </a:r>
            <a:r>
              <a:rPr lang="de-DE" sz="1600" i="1" dirty="0"/>
              <a:t> Übung: | Alle Mann aus dem Boot!</a:t>
            </a:r>
            <a:r>
              <a:rPr lang="de-DE" sz="1600" dirty="0"/>
              <a:t> (</a:t>
            </a:r>
            <a:r>
              <a:rPr lang="ru-RU" sz="1600" dirty="0"/>
              <a:t>вторая синтагма</a:t>
            </a:r>
            <a:r>
              <a:rPr lang="de-DE" sz="1600" dirty="0"/>
              <a:t> – </a:t>
            </a:r>
            <a:r>
              <a:rPr lang="ru-RU" sz="1600" dirty="0"/>
              <a:t>скоро</a:t>
            </a:r>
            <a:r>
              <a:rPr lang="de-DE" sz="1600" dirty="0"/>
              <a:t>). </a:t>
            </a:r>
            <a:endParaRPr lang="ru-RU" sz="1600" dirty="0" smtClean="0"/>
          </a:p>
          <a:p>
            <a:pPr algn="just"/>
            <a:r>
              <a:rPr lang="de-DE" sz="1600" i="1" dirty="0" smtClean="0"/>
              <a:t>Auf </a:t>
            </a:r>
            <a:r>
              <a:rPr lang="de-DE" sz="1600" i="1" dirty="0"/>
              <a:t>mein Kommando Besatzung Delta: ^^^</a:t>
            </a:r>
            <a:r>
              <a:rPr lang="de-DE" sz="1600" b="1" i="1" dirty="0"/>
              <a:t>Still</a:t>
            </a:r>
            <a:r>
              <a:rPr lang="de-DE" sz="1600" i="1" dirty="0"/>
              <a:t>gestanden</a:t>
            </a:r>
            <a:r>
              <a:rPr lang="de-DE" sz="1600" i="1" dirty="0" smtClean="0"/>
              <a:t>!</a:t>
            </a:r>
            <a:endParaRPr lang="ru-RU" sz="1600" i="1" dirty="0" smtClean="0"/>
          </a:p>
          <a:p>
            <a:pPr algn="just"/>
            <a:endParaRPr lang="ru-RU" sz="1600" dirty="0" smtClean="0"/>
          </a:p>
          <a:p>
            <a:pPr algn="just"/>
            <a:r>
              <a:rPr lang="ru-RU" sz="1600" dirty="0" smtClean="0"/>
              <a:t>5. Особо четкое произношение </a:t>
            </a:r>
            <a:r>
              <a:rPr lang="ru-RU" sz="1600" b="1" dirty="0" smtClean="0"/>
              <a:t>числительных</a:t>
            </a:r>
            <a:r>
              <a:rPr lang="ru-RU" sz="1600" dirty="0" smtClean="0"/>
              <a:t> в командах </a:t>
            </a:r>
            <a:r>
              <a:rPr lang="ru-RU" sz="1600" dirty="0"/>
              <a:t>по курсу, фарватеру или </a:t>
            </a:r>
            <a:r>
              <a:rPr lang="ru-RU" sz="1600" dirty="0" smtClean="0"/>
              <a:t>ориентиру: числительное </a:t>
            </a:r>
            <a:r>
              <a:rPr lang="de-DE" sz="1600" i="1" dirty="0"/>
              <a:t>zwei</a:t>
            </a:r>
            <a:r>
              <a:rPr lang="ru-RU" sz="1600" dirty="0"/>
              <a:t>, созвучное </a:t>
            </a:r>
            <a:r>
              <a:rPr lang="en-US" sz="1600" i="1" dirty="0"/>
              <a:t>drei</a:t>
            </a:r>
            <a:r>
              <a:rPr lang="ru-RU" sz="1600" dirty="0"/>
              <a:t>, заменяется в командах на форму </a:t>
            </a:r>
            <a:r>
              <a:rPr lang="de-DE" sz="1600" i="1" dirty="0"/>
              <a:t>zwo</a:t>
            </a:r>
            <a:r>
              <a:rPr lang="ru-RU" sz="1600" dirty="0"/>
              <a:t>: </a:t>
            </a:r>
            <a:endParaRPr lang="ru-RU" sz="1600" dirty="0" smtClean="0"/>
          </a:p>
          <a:p>
            <a:pPr algn="just"/>
            <a:r>
              <a:rPr lang="ru-RU" sz="1600" dirty="0" smtClean="0"/>
              <a:t>Капитан</a:t>
            </a:r>
            <a:r>
              <a:rPr lang="ru-RU" sz="1600" i="1" dirty="0" smtClean="0"/>
              <a:t>: </a:t>
            </a:r>
            <a:r>
              <a:rPr lang="de-DE" sz="1600" i="1" dirty="0" smtClean="0"/>
              <a:t>Neuer </a:t>
            </a:r>
            <a:r>
              <a:rPr lang="de-DE" sz="1600" i="1" dirty="0"/>
              <a:t>Kurs wird eins</a:t>
            </a:r>
            <a:r>
              <a:rPr lang="ru-RU" sz="1600" i="1" dirty="0"/>
              <a:t>-</a:t>
            </a:r>
            <a:r>
              <a:rPr lang="de-DE" sz="1600" b="1" i="1" dirty="0"/>
              <a:t>zwo</a:t>
            </a:r>
            <a:r>
              <a:rPr lang="ru-RU" sz="1600" i="1" dirty="0"/>
              <a:t>-</a:t>
            </a:r>
            <a:r>
              <a:rPr lang="de-DE" sz="1600" i="1" dirty="0" smtClean="0"/>
              <a:t>drei</a:t>
            </a:r>
            <a:r>
              <a:rPr lang="ru-RU" sz="1600" i="1" dirty="0" smtClean="0"/>
              <a:t> </a:t>
            </a:r>
            <a:r>
              <a:rPr lang="ru-RU" sz="1600" dirty="0" smtClean="0"/>
              <a:t>– Рулевой: </a:t>
            </a:r>
            <a:r>
              <a:rPr lang="de-DE" sz="1600" i="1" dirty="0" smtClean="0"/>
              <a:t>Eins</a:t>
            </a:r>
            <a:r>
              <a:rPr lang="ru-RU" sz="1600" i="1" dirty="0"/>
              <a:t>-</a:t>
            </a:r>
            <a:r>
              <a:rPr lang="de-DE" sz="1600" b="1" i="1" dirty="0"/>
              <a:t>zwo</a:t>
            </a:r>
            <a:r>
              <a:rPr lang="ru-RU" sz="1600" i="1" dirty="0"/>
              <a:t>-</a:t>
            </a:r>
            <a:r>
              <a:rPr lang="de-DE" sz="1600" i="1" dirty="0"/>
              <a:t>drei liegt an</a:t>
            </a:r>
            <a:r>
              <a:rPr lang="ru-RU" sz="1600" i="1" dirty="0" smtClean="0"/>
              <a:t>. </a:t>
            </a:r>
            <a:r>
              <a:rPr lang="ru-RU" sz="1600" dirty="0" smtClean="0"/>
              <a:t>– </a:t>
            </a:r>
            <a:r>
              <a:rPr lang="de-DE" sz="1600" i="1" dirty="0"/>
              <a:t>Ja</a:t>
            </a:r>
            <a:r>
              <a:rPr lang="ru-RU" sz="1600" dirty="0" smtClean="0"/>
              <a:t>.(капитан подтверждает прием информации словами </a:t>
            </a:r>
            <a:r>
              <a:rPr lang="ru-RU" sz="1600" dirty="0"/>
              <a:t>«</a:t>
            </a:r>
            <a:r>
              <a:rPr lang="de-DE" sz="1600" dirty="0"/>
              <a:t>Ja</a:t>
            </a:r>
            <a:r>
              <a:rPr lang="ru-RU" sz="1600" dirty="0"/>
              <a:t>» или «</a:t>
            </a:r>
            <a:r>
              <a:rPr lang="de-DE" sz="1600" dirty="0"/>
              <a:t>Aye</a:t>
            </a:r>
            <a:r>
              <a:rPr lang="ru-RU" sz="1600" dirty="0"/>
              <a:t>» [</a:t>
            </a:r>
            <a:r>
              <a:rPr lang="en-US" sz="1600" dirty="0"/>
              <a:t>ai</a:t>
            </a:r>
            <a:r>
              <a:rPr lang="ru-RU" sz="1600" dirty="0" smtClean="0"/>
              <a:t>]).</a:t>
            </a:r>
            <a:r>
              <a:rPr lang="ru-RU" sz="1600" i="1" dirty="0" smtClean="0"/>
              <a:t> </a:t>
            </a:r>
          </a:p>
          <a:p>
            <a:pPr algn="just"/>
            <a:r>
              <a:rPr lang="de-DE" sz="1600" i="1" dirty="0" smtClean="0"/>
              <a:t>Eins</a:t>
            </a:r>
            <a:r>
              <a:rPr lang="de-DE" sz="1600" i="1" dirty="0"/>
              <a:t>, </a:t>
            </a:r>
            <a:r>
              <a:rPr lang="de-DE" sz="1600" b="1" i="1" dirty="0"/>
              <a:t>zwo</a:t>
            </a:r>
            <a:r>
              <a:rPr lang="de-DE" sz="1600" i="1" dirty="0"/>
              <a:t>, drei, vier werden geblasen. 35 Bar. </a:t>
            </a:r>
            <a:endParaRPr lang="ru-RU" sz="1600" i="1" dirty="0" smtClean="0"/>
          </a:p>
          <a:p>
            <a:pPr algn="just"/>
            <a:r>
              <a:rPr lang="de-DE" sz="1600" b="1" i="1" dirty="0" smtClean="0"/>
              <a:t>Eine</a:t>
            </a:r>
            <a:r>
              <a:rPr lang="de-DE" sz="1600" i="1" dirty="0" smtClean="0"/>
              <a:t> </a:t>
            </a:r>
            <a:r>
              <a:rPr lang="de-DE" sz="1600" i="1" dirty="0"/>
              <a:t>Minute</a:t>
            </a:r>
            <a:r>
              <a:rPr lang="ru-RU" sz="1600" i="1" dirty="0"/>
              <a:t>! </a:t>
            </a:r>
            <a:r>
              <a:rPr lang="de-DE" sz="1600" b="1" i="1" dirty="0"/>
              <a:t>Eine</a:t>
            </a:r>
            <a:r>
              <a:rPr lang="de-DE" sz="1600" i="1" dirty="0"/>
              <a:t> Minute </a:t>
            </a:r>
            <a:r>
              <a:rPr lang="de-DE" sz="1600" b="1" i="1" dirty="0"/>
              <a:t>drei</a:t>
            </a:r>
            <a:r>
              <a:rPr lang="ru-RU" sz="1600" b="1" i="1" dirty="0"/>
              <a:t>ß</a:t>
            </a:r>
            <a:r>
              <a:rPr lang="de-DE" sz="1600" b="1" i="1" dirty="0"/>
              <a:t>ig</a:t>
            </a:r>
            <a:r>
              <a:rPr lang="ru-RU" sz="1600" b="1" i="1" dirty="0"/>
              <a:t>!</a:t>
            </a:r>
            <a:r>
              <a:rPr lang="ru-RU" sz="1600" i="1" dirty="0"/>
              <a:t> </a:t>
            </a:r>
            <a:r>
              <a:rPr lang="ru-RU" sz="1600" i="1" dirty="0" smtClean="0"/>
              <a:t>(</a:t>
            </a:r>
            <a:r>
              <a:rPr lang="ru-RU" sz="1600" dirty="0" smtClean="0"/>
              <a:t>капитан </a:t>
            </a:r>
            <a:r>
              <a:rPr lang="ru-RU" sz="1600" dirty="0"/>
              <a:t>отсчитывает по секундомеру, очень </a:t>
            </a:r>
            <a:r>
              <a:rPr lang="ru-RU" sz="1600" dirty="0" smtClean="0"/>
              <a:t>отчетливо).  </a:t>
            </a:r>
            <a:endParaRPr lang="ru-RU" sz="1600" dirty="0"/>
          </a:p>
          <a:p>
            <a:pPr algn="just"/>
            <a:r>
              <a:rPr lang="de-DE" sz="1600" i="1" dirty="0"/>
              <a:t>Das Unterdeck ist klar zum Auftauchen</a:t>
            </a:r>
            <a:r>
              <a:rPr lang="de-DE" sz="1600" dirty="0"/>
              <a:t>. – </a:t>
            </a:r>
            <a:r>
              <a:rPr lang="ru-RU" sz="1600" dirty="0"/>
              <a:t>Рулевой</a:t>
            </a:r>
            <a:r>
              <a:rPr lang="de-DE" sz="1600" dirty="0"/>
              <a:t>: </a:t>
            </a:r>
            <a:r>
              <a:rPr lang="de-DE" sz="1600" i="1" dirty="0" smtClean="0"/>
              <a:t>13</a:t>
            </a:r>
            <a:r>
              <a:rPr lang="ru-RU" sz="1600" i="1" dirty="0" smtClean="0"/>
              <a:t> </a:t>
            </a:r>
            <a:r>
              <a:rPr lang="de-DE" sz="1600" i="1" dirty="0" smtClean="0"/>
              <a:t>Meter</a:t>
            </a:r>
            <a:r>
              <a:rPr lang="de-DE" sz="1600" i="1" dirty="0"/>
              <a:t>, Boot steigt</a:t>
            </a:r>
            <a:r>
              <a:rPr lang="de-DE" sz="1600" dirty="0"/>
              <a:t>. – </a:t>
            </a:r>
            <a:r>
              <a:rPr lang="ru-RU" sz="1600" dirty="0"/>
              <a:t>К</a:t>
            </a:r>
            <a:r>
              <a:rPr lang="de-DE" sz="1600" dirty="0"/>
              <a:t>.: </a:t>
            </a:r>
            <a:r>
              <a:rPr lang="de-DE" sz="1600" i="1" dirty="0"/>
              <a:t>Ja</a:t>
            </a:r>
            <a:r>
              <a:rPr lang="de-DE" sz="1600" dirty="0" smtClean="0"/>
              <a:t>.</a:t>
            </a:r>
            <a:r>
              <a:rPr lang="ru-RU" sz="1600" dirty="0" smtClean="0"/>
              <a:t> В  </a:t>
            </a:r>
            <a:r>
              <a:rPr lang="ru-RU" sz="1600" dirty="0"/>
              <a:t>слове </a:t>
            </a:r>
            <a:r>
              <a:rPr lang="de-DE" sz="1600" i="1" dirty="0"/>
              <a:t>d</a:t>
            </a:r>
            <a:r>
              <a:rPr lang="de-DE" sz="1600" b="1" i="1" dirty="0"/>
              <a:t>r</a:t>
            </a:r>
            <a:r>
              <a:rPr lang="de-DE" sz="1600" i="1" dirty="0"/>
              <a:t>eizehn</a:t>
            </a:r>
            <a:r>
              <a:rPr lang="ru-RU" sz="1600" dirty="0"/>
              <a:t> звук </a:t>
            </a:r>
            <a:r>
              <a:rPr lang="ru-RU" sz="1600" i="1" dirty="0"/>
              <a:t>/</a:t>
            </a:r>
            <a:r>
              <a:rPr lang="de-DE" sz="1600" i="1" dirty="0"/>
              <a:t>r</a:t>
            </a:r>
            <a:r>
              <a:rPr lang="ru-RU" sz="1600" dirty="0"/>
              <a:t>/ переднеязычный, лучше улавливаемый на слух. </a:t>
            </a:r>
            <a:endParaRPr lang="ru-RU" sz="1600" dirty="0" smtClean="0"/>
          </a:p>
          <a:p>
            <a:pPr algn="just"/>
            <a:endParaRPr lang="ru-RU" sz="1600" dirty="0"/>
          </a:p>
          <a:p>
            <a:r>
              <a:rPr lang="ru-RU" sz="1600" dirty="0" smtClean="0"/>
              <a:t>6. Легкое </a:t>
            </a:r>
            <a:r>
              <a:rPr lang="ru-RU" sz="1600" dirty="0"/>
              <a:t>нижненемецкое озвончение глухих согласных: </a:t>
            </a:r>
            <a:r>
              <a:rPr lang="de-DE" sz="1600" b="1" i="1" dirty="0"/>
              <a:t>T</a:t>
            </a:r>
            <a:r>
              <a:rPr lang="ru-RU" sz="1600" b="1" i="1" dirty="0"/>
              <a:t>[</a:t>
            </a:r>
            <a:r>
              <a:rPr lang="de-DE" sz="1600" b="1" i="1" dirty="0"/>
              <a:t>d</a:t>
            </a:r>
            <a:r>
              <a:rPr lang="ru-RU" sz="1600" b="1" i="1" dirty="0"/>
              <a:t>]</a:t>
            </a:r>
            <a:r>
              <a:rPr lang="de-DE" sz="1600" i="1" dirty="0"/>
              <a:t>iefe</a:t>
            </a:r>
            <a:r>
              <a:rPr lang="ru-RU" sz="1600" i="1" dirty="0"/>
              <a:t>: </a:t>
            </a:r>
            <a:r>
              <a:rPr lang="de-DE" sz="1600" i="1" dirty="0"/>
              <a:t>zw</a:t>
            </a:r>
            <a:r>
              <a:rPr lang="ru-RU" sz="1600" i="1" dirty="0"/>
              <a:t>ö</a:t>
            </a:r>
            <a:r>
              <a:rPr lang="de-DE" sz="1600" i="1" dirty="0"/>
              <a:t>lf</a:t>
            </a:r>
            <a:r>
              <a:rPr lang="ru-RU" sz="1600" i="1" dirty="0"/>
              <a:t> – </a:t>
            </a:r>
            <a:r>
              <a:rPr lang="de-DE" sz="1600" i="1" dirty="0"/>
              <a:t>zwo</a:t>
            </a:r>
            <a:r>
              <a:rPr lang="ru-RU" sz="1600" i="1" dirty="0"/>
              <a:t>; </a:t>
            </a:r>
            <a:r>
              <a:rPr lang="de-DE" sz="1600" i="1" dirty="0"/>
              <a:t>achtunddrei</a:t>
            </a:r>
            <a:r>
              <a:rPr lang="ru-RU" sz="1600" b="1" i="1" dirty="0"/>
              <a:t>ß[</a:t>
            </a:r>
            <a:r>
              <a:rPr lang="de-DE" sz="1600" b="1" i="1" dirty="0"/>
              <a:t>z</a:t>
            </a:r>
            <a:r>
              <a:rPr lang="ru-RU" sz="1600" b="1" i="1" dirty="0"/>
              <a:t>]</a:t>
            </a:r>
            <a:r>
              <a:rPr lang="de-DE" sz="1600" i="1" dirty="0" smtClean="0"/>
              <a:t>ig</a:t>
            </a:r>
            <a:r>
              <a:rPr lang="ru-RU" sz="1600" i="1" dirty="0" smtClean="0"/>
              <a:t> </a:t>
            </a:r>
            <a:r>
              <a:rPr lang="ru-RU" sz="1600" dirty="0" smtClean="0"/>
              <a:t>(в отдельных случаях). В заимствованных терминах - лишь </a:t>
            </a:r>
            <a:r>
              <a:rPr lang="ru-RU" sz="1600" dirty="0"/>
              <a:t>частичная ассимиляция некоторых звуков, не изменяющая слова в целом: </a:t>
            </a:r>
            <a:endParaRPr lang="ru-RU" sz="1600" dirty="0" smtClean="0"/>
          </a:p>
          <a:p>
            <a:r>
              <a:rPr lang="de-DE" sz="1600" i="1" dirty="0" smtClean="0"/>
              <a:t>Reise </a:t>
            </a:r>
            <a:r>
              <a:rPr lang="de-DE" sz="1600" i="1" dirty="0"/>
              <a:t>Reise</a:t>
            </a:r>
            <a:r>
              <a:rPr lang="ru-RU" sz="1600" i="1" dirty="0"/>
              <a:t>!</a:t>
            </a:r>
            <a:r>
              <a:rPr lang="ru-RU" sz="1600" dirty="0"/>
              <a:t> (подъём!) – графическая и частичная фонетическая ассимиляция англ</a:t>
            </a:r>
            <a:r>
              <a:rPr lang="ru-RU" sz="1600" dirty="0" smtClean="0"/>
              <a:t>. </a:t>
            </a:r>
            <a:r>
              <a:rPr lang="en-US" sz="1600" i="1" dirty="0"/>
              <a:t>rise </a:t>
            </a:r>
            <a:r>
              <a:rPr lang="en-US" sz="1600" i="1" dirty="0"/>
              <a:t>rise</a:t>
            </a:r>
            <a:r>
              <a:rPr lang="ru-RU" sz="1600" i="1" dirty="0"/>
              <a:t>!</a:t>
            </a:r>
            <a:r>
              <a:rPr lang="ru-RU" sz="1600" dirty="0"/>
              <a:t> Также: </a:t>
            </a:r>
            <a:r>
              <a:rPr lang="de-DE" sz="1600" i="1" dirty="0"/>
              <a:t>Backbord </a:t>
            </a:r>
            <a:r>
              <a:rPr lang="ru-RU" sz="1600" dirty="0"/>
              <a:t>(левый борт!); отсутствие ассимиляции: </a:t>
            </a:r>
            <a:r>
              <a:rPr lang="de-DE" sz="1600" i="1" dirty="0"/>
              <a:t>full</a:t>
            </a:r>
            <a:r>
              <a:rPr lang="de-DE" sz="1600" i="1" dirty="0"/>
              <a:t> </a:t>
            </a:r>
            <a:r>
              <a:rPr lang="de-DE" sz="1600" i="1" dirty="0"/>
              <a:t>speed</a:t>
            </a:r>
            <a:r>
              <a:rPr lang="ru-RU" sz="1600" i="1" dirty="0"/>
              <a:t>!</a:t>
            </a:r>
            <a:r>
              <a:rPr lang="ru-RU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634059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92696"/>
            <a:ext cx="7776864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 spc="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</a:t>
            </a:r>
            <a:r>
              <a:rPr lang="ru-RU" u="sng" spc="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СИТУАЦИЯ НЕФОРМАЛЬНОГО ОБЩЕНИЯ</a:t>
            </a:r>
            <a:endParaRPr lang="ru-RU" spc="3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600" dirty="0" smtClean="0"/>
          </a:p>
          <a:p>
            <a:pPr algn="just"/>
            <a:r>
              <a:rPr lang="ru-RU" sz="1600" dirty="0" smtClean="0"/>
              <a:t>Речь </a:t>
            </a:r>
            <a:r>
              <a:rPr lang="ru-RU" sz="1600" dirty="0"/>
              <a:t>моряков обнаруживает все черты, присущие разговорной </a:t>
            </a:r>
            <a:r>
              <a:rPr lang="ru-RU" sz="1600" dirty="0" smtClean="0"/>
              <a:t>речи, т.е. </a:t>
            </a:r>
            <a:r>
              <a:rPr lang="ru-RU" sz="1600" dirty="0"/>
              <a:t>б</a:t>
            </a:r>
            <a:r>
              <a:rPr lang="ru-RU" sz="1600" b="1" i="1" dirty="0"/>
              <a:t>о</a:t>
            </a:r>
            <a:r>
              <a:rPr lang="ru-RU" sz="1600" dirty="0"/>
              <a:t>льшая вариативность произношения, «разговорный стиль» </a:t>
            </a:r>
            <a:r>
              <a:rPr lang="ru-RU" sz="1600" dirty="0" smtClean="0"/>
              <a:t>(по терминологии </a:t>
            </a:r>
            <a:r>
              <a:rPr lang="ru-RU" sz="1600" dirty="0" smtClean="0"/>
              <a:t>Л.В.Щербы</a:t>
            </a:r>
            <a:r>
              <a:rPr lang="ru-RU" sz="1600" dirty="0" smtClean="0"/>
              <a:t>): редукция </a:t>
            </a:r>
            <a:r>
              <a:rPr lang="ru-RU" sz="1600" dirty="0"/>
              <a:t>гласных, элизия, стяжение слов, выпадение слов, использование региональных вариантов отдельными членами </a:t>
            </a:r>
            <a:r>
              <a:rPr lang="ru-RU" sz="1600" dirty="0" smtClean="0"/>
              <a:t>экипажа. </a:t>
            </a:r>
          </a:p>
          <a:p>
            <a:pPr algn="just"/>
            <a:endParaRPr lang="ru-RU" sz="16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/>
              <a:t>сокращенная </a:t>
            </a:r>
            <a:r>
              <a:rPr lang="ru-RU" sz="1600" dirty="0"/>
              <a:t>форма неопределенного артикля: </a:t>
            </a:r>
            <a:r>
              <a:rPr lang="ru-RU" sz="1600" i="1" dirty="0"/>
              <a:t>’</a:t>
            </a:r>
            <a:r>
              <a:rPr lang="de-DE" sz="1600" i="1" dirty="0"/>
              <a:t>ne </a:t>
            </a:r>
            <a:r>
              <a:rPr lang="de-DE" sz="1600" i="1" dirty="0"/>
              <a:t>Wellenh</a:t>
            </a:r>
            <a:r>
              <a:rPr lang="ru-RU" sz="1600" i="1" dirty="0"/>
              <a:t>ö</a:t>
            </a:r>
            <a:r>
              <a:rPr lang="de-DE" sz="1600" i="1" dirty="0"/>
              <a:t>he von acht Meter</a:t>
            </a:r>
            <a:r>
              <a:rPr lang="ru-RU" sz="1600" i="1" dirty="0"/>
              <a:t>; </a:t>
            </a:r>
            <a:r>
              <a:rPr lang="de-DE" sz="1600" i="1" dirty="0"/>
              <a:t>wird</a:t>
            </a:r>
            <a:r>
              <a:rPr lang="ru-RU" sz="1600" i="1" dirty="0"/>
              <a:t>’</a:t>
            </a:r>
            <a:r>
              <a:rPr lang="de-DE" sz="1600" i="1" dirty="0"/>
              <a:t>s schwieriger</a:t>
            </a:r>
            <a:r>
              <a:rPr lang="ru-RU" sz="1600" i="1" dirty="0"/>
              <a:t>; </a:t>
            </a:r>
            <a:r>
              <a:rPr lang="de-DE" sz="1600" i="1" dirty="0"/>
              <a:t>sieht man so</a:t>
            </a:r>
            <a:r>
              <a:rPr lang="ru-RU" sz="1600" i="1" dirty="0"/>
              <a:t> ’</a:t>
            </a:r>
            <a:r>
              <a:rPr lang="de-DE" sz="1600" i="1" dirty="0"/>
              <a:t>nen</a:t>
            </a:r>
            <a:r>
              <a:rPr lang="de-DE" sz="1600" i="1" dirty="0"/>
              <a:t> Typen nicht</a:t>
            </a:r>
            <a:r>
              <a:rPr lang="ru-RU" sz="1600" i="1" dirty="0"/>
              <a:t>; </a:t>
            </a:r>
            <a:r>
              <a:rPr lang="de-DE" sz="1600" i="1" dirty="0"/>
              <a:t>wie von</a:t>
            </a:r>
            <a:r>
              <a:rPr lang="ru-RU" sz="1600" i="1" dirty="0"/>
              <a:t> ’</a:t>
            </a:r>
            <a:r>
              <a:rPr lang="de-DE" sz="1600" i="1" dirty="0"/>
              <a:t>nem</a:t>
            </a:r>
            <a:r>
              <a:rPr lang="de-DE" sz="1600" i="1" dirty="0"/>
              <a:t> Tresor bei</a:t>
            </a:r>
            <a:r>
              <a:rPr lang="ru-RU" sz="1600" i="1" dirty="0"/>
              <a:t> ’</a:t>
            </a:r>
            <a:r>
              <a:rPr lang="de-DE" sz="1600" i="1" dirty="0"/>
              <a:t>ner</a:t>
            </a:r>
            <a:r>
              <a:rPr lang="de-DE" sz="1600" i="1" dirty="0"/>
              <a:t> Bank</a:t>
            </a:r>
            <a:r>
              <a:rPr lang="ru-RU" sz="1600" i="1" dirty="0"/>
              <a:t>; ’</a:t>
            </a:r>
            <a:r>
              <a:rPr lang="de-DE" sz="1600" i="1" dirty="0"/>
              <a:t>n paar Topfdeckel oder mal</a:t>
            </a:r>
            <a:r>
              <a:rPr lang="ru-RU" sz="1600" i="1" dirty="0"/>
              <a:t> ’</a:t>
            </a:r>
            <a:r>
              <a:rPr lang="de-DE" sz="1600" i="1" dirty="0"/>
              <a:t>n Backblech</a:t>
            </a:r>
            <a:r>
              <a:rPr lang="ru-RU" sz="1600" i="1" dirty="0" smtClean="0"/>
              <a:t>;</a:t>
            </a:r>
          </a:p>
          <a:p>
            <a:endParaRPr lang="ru-RU" sz="1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/>
              <a:t>выпадение </a:t>
            </a:r>
            <a:r>
              <a:rPr lang="ru-RU" sz="1600" dirty="0"/>
              <a:t>конечных согласных</a:t>
            </a:r>
            <a:r>
              <a:rPr lang="de-DE" sz="1600" dirty="0"/>
              <a:t>: </a:t>
            </a:r>
            <a:r>
              <a:rPr lang="de-DE" sz="1600" i="1" dirty="0"/>
              <a:t>da(s) macht man sich so gemütlich, wie’s geht; </a:t>
            </a:r>
            <a:r>
              <a:rPr lang="de-DE" sz="1600" i="1" dirty="0"/>
              <a:t>is</a:t>
            </a:r>
            <a:r>
              <a:rPr lang="de-DE" sz="1600" i="1" dirty="0"/>
              <a:t>(t) ja klar; das </a:t>
            </a:r>
            <a:r>
              <a:rPr lang="de-DE" sz="1600" i="1" dirty="0"/>
              <a:t>is</a:t>
            </a:r>
            <a:r>
              <a:rPr lang="de-DE" sz="1600" i="1" dirty="0"/>
              <a:t>(t) ’n bisschen was </a:t>
            </a:r>
            <a:r>
              <a:rPr lang="de-DE" sz="1600" i="1" dirty="0"/>
              <a:t>fü</a:t>
            </a:r>
            <a:r>
              <a:rPr lang="de-DE" sz="1600" i="1" dirty="0"/>
              <a:t>(r) Männer; </a:t>
            </a:r>
            <a:r>
              <a:rPr lang="de-DE" sz="1600" i="1" dirty="0"/>
              <a:t>imme</a:t>
            </a:r>
            <a:r>
              <a:rPr lang="de-DE" sz="1600" i="1" dirty="0"/>
              <a:t>(r) da drin</a:t>
            </a:r>
            <a:r>
              <a:rPr lang="de-DE" sz="1600" dirty="0" smtClean="0"/>
              <a:t>;</a:t>
            </a:r>
            <a:endParaRPr lang="ru-RU" sz="1600" dirty="0" smtClean="0"/>
          </a:p>
          <a:p>
            <a:endParaRPr lang="ru-RU" sz="1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/>
              <a:t>стяжение </a:t>
            </a:r>
            <a:r>
              <a:rPr lang="ru-RU" sz="1600" dirty="0"/>
              <a:t>двух слов</a:t>
            </a:r>
            <a:r>
              <a:rPr lang="de-DE" sz="1600" dirty="0"/>
              <a:t> (</a:t>
            </a:r>
            <a:r>
              <a:rPr lang="ru-RU" sz="1600" dirty="0"/>
              <a:t>глагола и местоимения во</a:t>
            </a:r>
            <a:r>
              <a:rPr lang="de-DE" sz="1600" dirty="0"/>
              <a:t> 2-</a:t>
            </a:r>
            <a:r>
              <a:rPr lang="ru-RU" sz="1600" dirty="0"/>
              <a:t>м лице</a:t>
            </a:r>
            <a:r>
              <a:rPr lang="de-DE" sz="1600" dirty="0"/>
              <a:t>): </a:t>
            </a:r>
            <a:r>
              <a:rPr lang="de-DE" sz="1600" i="1" dirty="0"/>
              <a:t>Ha</a:t>
            </a:r>
            <a:r>
              <a:rPr lang="de-DE" sz="1600" i="1" u="sng" dirty="0"/>
              <a:t>st</a:t>
            </a:r>
            <a:r>
              <a:rPr lang="de-DE" sz="1600" i="1" dirty="0"/>
              <a:t> ja das Wetter gesehen; </a:t>
            </a:r>
            <a:r>
              <a:rPr lang="de-DE" sz="1600" i="1" dirty="0"/>
              <a:t>wir</a:t>
            </a:r>
            <a:r>
              <a:rPr lang="de-DE" sz="1600" i="1" u="sng" dirty="0"/>
              <a:t>s</a:t>
            </a:r>
            <a:r>
              <a:rPr lang="de-DE" sz="1600" i="1" u="sng" dirty="0"/>
              <a:t>(t)</a:t>
            </a:r>
            <a:r>
              <a:rPr lang="de-DE" sz="1600" i="1" dirty="0"/>
              <a:t> halb so viel Spaß machen</a:t>
            </a:r>
            <a:r>
              <a:rPr lang="de-DE" sz="1600" i="1" dirty="0" smtClean="0"/>
              <a:t>;</a:t>
            </a:r>
            <a:endParaRPr lang="ru-RU" sz="1600" i="1" dirty="0" smtClean="0"/>
          </a:p>
          <a:p>
            <a:endParaRPr lang="ru-RU" sz="1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/>
              <a:t>сужение </a:t>
            </a:r>
            <a:r>
              <a:rPr lang="ru-RU" sz="1600" dirty="0"/>
              <a:t>гласных</a:t>
            </a:r>
            <a:r>
              <a:rPr lang="de-DE" sz="1600" dirty="0"/>
              <a:t>, </a:t>
            </a:r>
            <a:r>
              <a:rPr lang="ru-RU" sz="1600" dirty="0"/>
              <a:t>элизия</a:t>
            </a:r>
            <a:r>
              <a:rPr lang="de-DE" sz="1600" dirty="0"/>
              <a:t>, </a:t>
            </a:r>
            <a:r>
              <a:rPr lang="ru-RU" sz="1600" dirty="0"/>
              <a:t>лабиализация</a:t>
            </a:r>
            <a:r>
              <a:rPr lang="de-DE" sz="1600" dirty="0"/>
              <a:t> /</a:t>
            </a:r>
            <a:r>
              <a:rPr lang="ru-RU" sz="1600" i="1" dirty="0"/>
              <a:t>а</a:t>
            </a:r>
            <a:r>
              <a:rPr lang="de-DE" sz="1600" dirty="0"/>
              <a:t>/: </a:t>
            </a:r>
            <a:r>
              <a:rPr lang="de-DE" sz="1600" i="1" dirty="0"/>
              <a:t>die n</a:t>
            </a:r>
            <a:r>
              <a:rPr lang="de-DE" sz="1600" b="1" i="1" dirty="0"/>
              <a:t>ä</a:t>
            </a:r>
            <a:r>
              <a:rPr lang="de-DE" sz="1600" i="1" u="sng" dirty="0"/>
              <a:t>ch</a:t>
            </a:r>
            <a:r>
              <a:rPr lang="de-DE" sz="1600" i="1" dirty="0"/>
              <a:t>sten </a:t>
            </a:r>
            <a:r>
              <a:rPr lang="de-DE" sz="1600" dirty="0"/>
              <a:t>[</a:t>
            </a:r>
            <a:r>
              <a:rPr lang="de-DE" sz="1600" b="1" dirty="0"/>
              <a:t>´</a:t>
            </a:r>
            <a:r>
              <a:rPr lang="de-DE" sz="1600" dirty="0"/>
              <a:t>nekstn</a:t>
            </a:r>
            <a:r>
              <a:rPr lang="de-DE" sz="1600" dirty="0"/>
              <a:t>]</a:t>
            </a:r>
            <a:r>
              <a:rPr lang="de-DE" sz="1600" i="1" dirty="0"/>
              <a:t> Runden; Ich </a:t>
            </a:r>
            <a:r>
              <a:rPr lang="de-DE" sz="1600" i="1" dirty="0"/>
              <a:t>w</a:t>
            </a:r>
            <a:r>
              <a:rPr lang="de-DE" sz="1600" b="1" i="1" dirty="0"/>
              <a:t>e</a:t>
            </a:r>
            <a:r>
              <a:rPr lang="de-DE" sz="1600" i="1" dirty="0"/>
              <a:t>rd</a:t>
            </a:r>
            <a:r>
              <a:rPr lang="de-DE" sz="1600" i="1" dirty="0"/>
              <a:t>’ </a:t>
            </a:r>
            <a:r>
              <a:rPr lang="de-DE" sz="1600" dirty="0"/>
              <a:t>[</a:t>
            </a:r>
            <a:r>
              <a:rPr lang="de-DE" sz="1600" dirty="0"/>
              <a:t>virt</a:t>
            </a:r>
            <a:r>
              <a:rPr lang="de-DE" sz="1600" dirty="0"/>
              <a:t>]</a:t>
            </a:r>
            <a:r>
              <a:rPr lang="de-DE" sz="1600" i="1" dirty="0"/>
              <a:t> denn jetzt wachen gehen; weiter f</a:t>
            </a:r>
            <a:r>
              <a:rPr lang="de-DE" sz="1600" b="1" i="1" dirty="0"/>
              <a:t>a</a:t>
            </a:r>
            <a:r>
              <a:rPr lang="de-DE" sz="1600" i="1" dirty="0"/>
              <a:t>hren </a:t>
            </a:r>
            <a:r>
              <a:rPr lang="de-DE" sz="1600" dirty="0"/>
              <a:t>[</a:t>
            </a:r>
            <a:r>
              <a:rPr lang="de-DE" sz="1600" dirty="0"/>
              <a:t>fo:rn</a:t>
            </a:r>
            <a:r>
              <a:rPr lang="de-DE" sz="1600" dirty="0"/>
              <a:t>]</a:t>
            </a:r>
            <a:r>
              <a:rPr lang="de-DE" sz="1600" i="1" dirty="0"/>
              <a:t>; j</a:t>
            </a:r>
            <a:r>
              <a:rPr lang="de-DE" sz="1600" b="1" i="1" dirty="0"/>
              <a:t>a</a:t>
            </a:r>
            <a:r>
              <a:rPr lang="de-DE" sz="1600" i="1" dirty="0"/>
              <a:t> </a:t>
            </a:r>
            <a:r>
              <a:rPr lang="de-DE" sz="1600" dirty="0"/>
              <a:t>[</a:t>
            </a:r>
            <a:r>
              <a:rPr lang="de-DE" sz="1600" dirty="0"/>
              <a:t>jo</a:t>
            </a:r>
            <a:r>
              <a:rPr lang="de-DE" sz="1600" dirty="0" smtClean="0"/>
              <a:t>];</a:t>
            </a:r>
            <a:endParaRPr lang="ru-RU" sz="1600" dirty="0" smtClean="0"/>
          </a:p>
          <a:p>
            <a:endParaRPr lang="ru-RU" sz="1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3105835"/>
            <a:ext cx="4572000" cy="33855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pc="3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86607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692696"/>
            <a:ext cx="7884368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/>
              <a:t>разговорные произносительные формы:</a:t>
            </a:r>
            <a:r>
              <a:rPr lang="ru-RU" sz="1600" i="1" dirty="0"/>
              <a:t> </a:t>
            </a:r>
            <a:r>
              <a:rPr lang="de-DE" sz="1600" i="1" dirty="0"/>
              <a:t>Tino</a:t>
            </a:r>
            <a:r>
              <a:rPr lang="ru-RU" sz="1600" i="1" dirty="0"/>
              <a:t>, </a:t>
            </a:r>
            <a:r>
              <a:rPr lang="de-DE" sz="1600" i="1" dirty="0"/>
              <a:t>hast du das </a:t>
            </a:r>
            <a:r>
              <a:rPr lang="de-DE" sz="1600" i="1" dirty="0"/>
              <a:t>mitgerie</a:t>
            </a:r>
            <a:r>
              <a:rPr lang="de-DE" sz="1600" b="1" i="1" dirty="0"/>
              <a:t>gt</a:t>
            </a:r>
            <a:r>
              <a:rPr lang="ru-RU" sz="1600" i="1" dirty="0"/>
              <a:t>? </a:t>
            </a:r>
            <a:r>
              <a:rPr lang="de-DE" sz="1600" dirty="0"/>
              <a:t>[</a:t>
            </a:r>
            <a:r>
              <a:rPr lang="de-DE" sz="1600" b="1" dirty="0"/>
              <a:t>´</a:t>
            </a:r>
            <a:r>
              <a:rPr lang="de-DE" sz="1600" dirty="0"/>
              <a:t>mitgkri</a:t>
            </a:r>
            <a:r>
              <a:rPr lang="de-DE" sz="1600" dirty="0"/>
              <a:t>:</a:t>
            </a:r>
            <a:r>
              <a:rPr lang="uk-UA" sz="1600" dirty="0"/>
              <a:t>ç</a:t>
            </a:r>
            <a:r>
              <a:rPr lang="de-DE" sz="1600" dirty="0"/>
              <a:t>t];</a:t>
            </a:r>
            <a:r>
              <a:rPr lang="de-DE" sz="1600" i="1" dirty="0"/>
              <a:t> </a:t>
            </a:r>
            <a:r>
              <a:rPr lang="de-DE" sz="1600" i="1" u="sng" dirty="0"/>
              <a:t>ge</a:t>
            </a:r>
            <a:r>
              <a:rPr lang="de-DE" sz="1600" i="1" dirty="0"/>
              <a:t>sa</a:t>
            </a:r>
            <a:r>
              <a:rPr lang="de-DE" sz="1600" b="1" i="1" dirty="0"/>
              <a:t>g</a:t>
            </a:r>
            <a:r>
              <a:rPr lang="de-DE" sz="1600" i="1" dirty="0"/>
              <a:t>t </a:t>
            </a:r>
            <a:r>
              <a:rPr lang="de-DE" sz="1600" dirty="0"/>
              <a:t>[</a:t>
            </a:r>
            <a:r>
              <a:rPr lang="de-DE" sz="1600" dirty="0"/>
              <a:t>gza:xt</a:t>
            </a:r>
            <a:r>
              <a:rPr lang="de-DE" sz="1600" dirty="0"/>
              <a:t>]</a:t>
            </a:r>
            <a:r>
              <a:rPr lang="de-DE" sz="1600" i="1" dirty="0"/>
              <a:t>; Nee, nee, nee, wir machen gar nix.</a:t>
            </a:r>
            <a:endParaRPr lang="ru-RU" sz="1600" dirty="0"/>
          </a:p>
          <a:p>
            <a:endParaRPr lang="ru-RU" sz="16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 smtClean="0"/>
              <a:t>региональные </a:t>
            </a:r>
            <a:r>
              <a:rPr lang="ru-RU" sz="1600" dirty="0"/>
              <a:t>формы</a:t>
            </a:r>
            <a:r>
              <a:rPr lang="de-DE" sz="1600" dirty="0"/>
              <a:t>: </a:t>
            </a:r>
            <a:r>
              <a:rPr lang="de-DE" sz="1600" b="1" i="1" dirty="0"/>
              <a:t>T</a:t>
            </a:r>
            <a:r>
              <a:rPr lang="de-DE" sz="1600" i="1" dirty="0"/>
              <a:t>iefe</a:t>
            </a:r>
            <a:r>
              <a:rPr lang="de-DE" sz="1600" dirty="0"/>
              <a:t> [</a:t>
            </a:r>
            <a:r>
              <a:rPr lang="de-DE" sz="1600" b="1" dirty="0"/>
              <a:t>´</a:t>
            </a:r>
            <a:r>
              <a:rPr lang="de-DE" sz="1600" dirty="0"/>
              <a:t>di:fə</a:t>
            </a:r>
            <a:r>
              <a:rPr lang="de-DE" sz="1600" dirty="0"/>
              <a:t>]; </a:t>
            </a:r>
            <a:r>
              <a:rPr lang="de-DE" sz="1600" i="1" dirty="0"/>
              <a:t>achtunddrei</a:t>
            </a:r>
            <a:r>
              <a:rPr lang="de-DE" sz="1600" b="1" i="1" dirty="0"/>
              <a:t>ß</a:t>
            </a:r>
            <a:r>
              <a:rPr lang="de-DE" sz="1600" i="1" dirty="0"/>
              <a:t>ig</a:t>
            </a:r>
            <a:r>
              <a:rPr lang="de-DE" sz="1600" dirty="0"/>
              <a:t> [</a:t>
            </a:r>
            <a:r>
              <a:rPr lang="de-DE" sz="1600" b="1" dirty="0"/>
              <a:t>´</a:t>
            </a:r>
            <a:r>
              <a:rPr lang="de-DE" sz="1600" i="1" dirty="0"/>
              <a:t>’</a:t>
            </a:r>
            <a:r>
              <a:rPr lang="de-DE" sz="1600" dirty="0"/>
              <a:t>axtundraezi</a:t>
            </a:r>
            <a:r>
              <a:rPr lang="uk-UA" sz="1600" dirty="0"/>
              <a:t>ç</a:t>
            </a:r>
            <a:r>
              <a:rPr lang="de-DE" sz="1600" dirty="0"/>
              <a:t>]; </a:t>
            </a:r>
            <a:endParaRPr lang="ru-RU" sz="1600" dirty="0" smtClean="0"/>
          </a:p>
          <a:p>
            <a:r>
              <a:rPr lang="de-DE" sz="1600" i="1" dirty="0" smtClean="0"/>
              <a:t>Na, </a:t>
            </a:r>
            <a:r>
              <a:rPr lang="de-DE" sz="1600" b="1" i="1" dirty="0" smtClean="0"/>
              <a:t>S</a:t>
            </a:r>
            <a:r>
              <a:rPr lang="de-DE" sz="1600" i="1" dirty="0" smtClean="0"/>
              <a:t>mut</a:t>
            </a:r>
            <a:r>
              <a:rPr lang="de-DE" sz="1600" i="1" dirty="0" smtClean="0"/>
              <a:t> </a:t>
            </a:r>
            <a:r>
              <a:rPr lang="de-DE" sz="1600" dirty="0" smtClean="0"/>
              <a:t>[</a:t>
            </a:r>
            <a:r>
              <a:rPr lang="de-DE" sz="1600" dirty="0" smtClean="0"/>
              <a:t>ʃmut</a:t>
            </a:r>
            <a:r>
              <a:rPr lang="de-DE" sz="1600" dirty="0" smtClean="0"/>
              <a:t>];</a:t>
            </a:r>
            <a:r>
              <a:rPr lang="de-DE" sz="1600" b="1" i="1" dirty="0" smtClean="0"/>
              <a:t> </a:t>
            </a:r>
            <a:r>
              <a:rPr lang="de-DE" sz="1600" b="1" i="1" dirty="0" smtClean="0"/>
              <a:t>S</a:t>
            </a:r>
            <a:r>
              <a:rPr lang="de-DE" sz="1600" i="1" dirty="0" smtClean="0"/>
              <a:t>mut</a:t>
            </a:r>
            <a:r>
              <a:rPr lang="de-DE" sz="1600" i="1" dirty="0" smtClean="0"/>
              <a:t>, wir </a:t>
            </a:r>
            <a:r>
              <a:rPr lang="de-DE" sz="1600" i="1" dirty="0" smtClean="0"/>
              <a:t>schmacken</a:t>
            </a:r>
            <a:r>
              <a:rPr lang="de-DE" sz="1600" i="1" dirty="0" smtClean="0"/>
              <a:t> später, ’ne?</a:t>
            </a:r>
            <a:endParaRPr lang="ru-RU" sz="1600" i="1" dirty="0" smtClean="0"/>
          </a:p>
          <a:p>
            <a:endParaRPr lang="ru-RU" sz="1600" i="1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dirty="0"/>
              <a:t>отсутствие (как правило) фонетической ассимиляции англоязычных слов и терминов: </a:t>
            </a:r>
            <a:endParaRPr lang="ru-RU" sz="1600" dirty="0" smtClean="0"/>
          </a:p>
          <a:p>
            <a:endParaRPr lang="ru-RU" sz="1600" dirty="0" smtClean="0"/>
          </a:p>
          <a:p>
            <a:r>
              <a:rPr lang="de-DE" sz="1600" i="1" dirty="0" smtClean="0"/>
              <a:t>Heute </a:t>
            </a:r>
            <a:r>
              <a:rPr lang="de-DE" sz="1600" i="1" dirty="0"/>
              <a:t>gibt</a:t>
            </a:r>
            <a:r>
              <a:rPr lang="ru-RU" sz="1600" i="1" dirty="0"/>
              <a:t>’</a:t>
            </a:r>
            <a:r>
              <a:rPr lang="de-DE" sz="1600" i="1" dirty="0"/>
              <a:t>s </a:t>
            </a:r>
            <a:r>
              <a:rPr lang="de-DE" sz="1600" i="1" u="sng" dirty="0"/>
              <a:t>Toast</a:t>
            </a:r>
            <a:r>
              <a:rPr lang="de-DE" sz="1600" i="1" dirty="0"/>
              <a:t>brot mit W</a:t>
            </a:r>
            <a:r>
              <a:rPr lang="ru-RU" sz="1600" i="1" dirty="0"/>
              <a:t>ü</a:t>
            </a:r>
            <a:r>
              <a:rPr lang="de-DE" sz="1600" i="1" dirty="0"/>
              <a:t>rstchen</a:t>
            </a:r>
            <a:r>
              <a:rPr lang="ru-RU" sz="1600" i="1" dirty="0"/>
              <a:t>. </a:t>
            </a:r>
            <a:r>
              <a:rPr lang="ru-RU" sz="1600" dirty="0"/>
              <a:t>–</a:t>
            </a:r>
            <a:r>
              <a:rPr lang="ru-RU" sz="1600" i="1" dirty="0"/>
              <a:t> </a:t>
            </a:r>
            <a:r>
              <a:rPr lang="de-DE" sz="1600" i="1" u="sng" dirty="0"/>
              <a:t>Running</a:t>
            </a:r>
            <a:r>
              <a:rPr lang="de-DE" sz="1600" i="1" u="sng" dirty="0"/>
              <a:t> </a:t>
            </a:r>
            <a:r>
              <a:rPr lang="de-DE" sz="1600" i="1" u="sng" dirty="0"/>
              <a:t>table</a:t>
            </a:r>
            <a:r>
              <a:rPr lang="de-DE" sz="1600" i="1" dirty="0"/>
              <a:t> </a:t>
            </a:r>
            <a:r>
              <a:rPr lang="ru-RU" sz="1600" dirty="0"/>
              <a:t>(букв. «бегущий» стол – при качке)</a:t>
            </a:r>
            <a:r>
              <a:rPr lang="ru-RU" sz="1600" i="1" dirty="0"/>
              <a:t>. </a:t>
            </a:r>
            <a:endParaRPr lang="ru-RU" sz="1600" i="1" dirty="0" smtClean="0"/>
          </a:p>
          <a:p>
            <a:r>
              <a:rPr lang="de-DE" sz="1600" i="1" dirty="0" smtClean="0"/>
              <a:t>Wegen </a:t>
            </a:r>
            <a:r>
              <a:rPr lang="de-DE" sz="1600" i="1" dirty="0"/>
              <a:t>des Wetters hat der sich „</a:t>
            </a:r>
            <a:r>
              <a:rPr lang="de-DE" sz="1600" i="1" u="sng" dirty="0"/>
              <a:t>dead</a:t>
            </a:r>
            <a:r>
              <a:rPr lang="de-DE" sz="1600" i="1" u="sng" dirty="0"/>
              <a:t> in </a:t>
            </a:r>
            <a:r>
              <a:rPr lang="de-DE" sz="1600" i="1" u="sng" dirty="0"/>
              <a:t>water</a:t>
            </a:r>
            <a:r>
              <a:rPr lang="de-DE" sz="1600" i="1" dirty="0"/>
              <a:t>“ gelegt. </a:t>
            </a:r>
            <a:endParaRPr lang="ru-RU" sz="1600" i="1" dirty="0" smtClean="0"/>
          </a:p>
          <a:p>
            <a:r>
              <a:rPr lang="de-DE" sz="1600" i="1" dirty="0" smtClean="0"/>
              <a:t>Für </a:t>
            </a:r>
            <a:r>
              <a:rPr lang="de-DE" sz="1600" i="1" dirty="0"/>
              <a:t>morgen ist das Ober-</a:t>
            </a:r>
            <a:r>
              <a:rPr lang="de-DE" sz="1600" i="1" u="sng" dirty="0"/>
              <a:t>Highlight</a:t>
            </a:r>
            <a:r>
              <a:rPr lang="de-DE" sz="1600" i="1" dirty="0"/>
              <a:t>: da lässt zwar der Wind nach. …um am FOST-</a:t>
            </a:r>
            <a:r>
              <a:rPr lang="de-DE" sz="1600" i="1" u="sng" dirty="0"/>
              <a:t>Support</a:t>
            </a:r>
            <a:r>
              <a:rPr lang="de-DE" sz="1600" i="1" dirty="0"/>
              <a:t> teilzunehmen</a:t>
            </a:r>
            <a:r>
              <a:rPr lang="de-DE" sz="1600" i="1" dirty="0" smtClean="0"/>
              <a:t>.</a:t>
            </a:r>
            <a:endParaRPr lang="ru-RU" sz="1600" i="1" dirty="0" smtClean="0"/>
          </a:p>
          <a:p>
            <a:r>
              <a:rPr lang="de-DE" sz="1600" i="1" dirty="0" smtClean="0"/>
              <a:t>Bunk</a:t>
            </a:r>
            <a:r>
              <a:rPr lang="ru-RU" sz="1600" i="1" dirty="0"/>
              <a:t>, </a:t>
            </a:r>
            <a:r>
              <a:rPr lang="de-DE" sz="1600" i="1" dirty="0"/>
              <a:t>Chief</a:t>
            </a:r>
            <a:r>
              <a:rPr lang="ru-RU" sz="1600" i="1" dirty="0"/>
              <a:t>, </a:t>
            </a:r>
            <a:r>
              <a:rPr lang="de-DE" sz="1600" i="1" dirty="0"/>
              <a:t>Smoketime</a:t>
            </a:r>
            <a:r>
              <a:rPr lang="de-DE" sz="1600" i="1" dirty="0"/>
              <a:t> </a:t>
            </a:r>
            <a:r>
              <a:rPr lang="ru-RU" sz="1600" dirty="0"/>
              <a:t>(15-тиминутная кофейная пауза между завтраком и обедом</a:t>
            </a:r>
            <a:r>
              <a:rPr lang="ru-RU" sz="1600" dirty="0" smtClean="0"/>
              <a:t>).</a:t>
            </a:r>
          </a:p>
          <a:p>
            <a:endParaRPr lang="ru-RU" sz="1600" dirty="0" smtClean="0"/>
          </a:p>
          <a:p>
            <a:r>
              <a:rPr lang="ru-RU" sz="1600" dirty="0" smtClean="0"/>
              <a:t> </a:t>
            </a:r>
            <a:r>
              <a:rPr lang="ru-RU" sz="1600" dirty="0"/>
              <a:t>Случаи частичной </a:t>
            </a:r>
            <a:r>
              <a:rPr lang="ru-RU" sz="1600" dirty="0" smtClean="0"/>
              <a:t>ассимиляции </a:t>
            </a:r>
            <a:r>
              <a:rPr lang="ru-RU" sz="1600" dirty="0"/>
              <a:t>англоязычных слов и </a:t>
            </a:r>
            <a:r>
              <a:rPr lang="ru-RU" sz="1600" dirty="0" smtClean="0"/>
              <a:t>терминов:</a:t>
            </a:r>
            <a:r>
              <a:rPr lang="ru-RU" sz="1600" i="1" dirty="0" smtClean="0"/>
              <a:t> </a:t>
            </a:r>
          </a:p>
          <a:p>
            <a:endParaRPr lang="ru-RU" sz="1600" i="1" dirty="0" smtClean="0"/>
          </a:p>
          <a:p>
            <a:r>
              <a:rPr lang="de-DE" sz="1600" i="1" dirty="0" smtClean="0"/>
              <a:t>In </a:t>
            </a:r>
            <a:r>
              <a:rPr lang="de-DE" sz="1600" i="1" dirty="0"/>
              <a:t>die</a:t>
            </a:r>
            <a:r>
              <a:rPr lang="ru-RU" sz="1600" i="1" dirty="0"/>
              <a:t> Ü</a:t>
            </a:r>
            <a:r>
              <a:rPr lang="de-DE" sz="1600" i="1" dirty="0"/>
              <a:t>bungsbebiete</a:t>
            </a:r>
            <a:r>
              <a:rPr lang="de-DE" sz="1600" i="1" dirty="0"/>
              <a:t> bei </a:t>
            </a:r>
            <a:r>
              <a:rPr lang="de-DE" sz="1600" i="1" u="sng" dirty="0"/>
              <a:t>Plymou</a:t>
            </a:r>
            <a:r>
              <a:rPr lang="de-DE" sz="1600" b="1" i="1" u="sng" dirty="0"/>
              <a:t>th</a:t>
            </a:r>
            <a:r>
              <a:rPr lang="de-DE" sz="1600" i="1" dirty="0"/>
              <a:t> </a:t>
            </a:r>
            <a:r>
              <a:rPr lang="ru-RU" sz="1600" dirty="0"/>
              <a:t>[</a:t>
            </a:r>
            <a:r>
              <a:rPr lang="de-DE" sz="1600" dirty="0"/>
              <a:t>plim</a:t>
            </a:r>
            <a:r>
              <a:rPr lang="ru-RU" sz="1600" dirty="0"/>
              <a:t>ə</a:t>
            </a:r>
            <a:r>
              <a:rPr lang="de-DE" sz="1600" dirty="0"/>
              <a:t>s</a:t>
            </a:r>
            <a:r>
              <a:rPr lang="ru-RU" sz="1600" dirty="0"/>
              <a:t>],</a:t>
            </a:r>
            <a:r>
              <a:rPr lang="ru-RU" sz="1600" i="1" dirty="0"/>
              <a:t> </a:t>
            </a:r>
            <a:r>
              <a:rPr lang="ru-RU" sz="1600" dirty="0"/>
              <a:t>брит.</a:t>
            </a:r>
            <a:r>
              <a:rPr lang="ru-RU" sz="1600" i="1" dirty="0"/>
              <a:t> </a:t>
            </a:r>
            <a:r>
              <a:rPr lang="de-DE" sz="1600" dirty="0"/>
              <a:t>[</a:t>
            </a:r>
            <a:r>
              <a:rPr lang="de-DE" sz="1600" dirty="0"/>
              <a:t>plimə</a:t>
            </a:r>
            <a:r>
              <a:rPr lang="ru-RU" sz="1600" dirty="0"/>
              <a:t>θ</a:t>
            </a:r>
            <a:r>
              <a:rPr lang="de-DE" sz="1600" dirty="0" smtClean="0"/>
              <a:t>].</a:t>
            </a:r>
            <a:endParaRPr lang="ru-RU" sz="1600" dirty="0" smtClean="0"/>
          </a:p>
          <a:p>
            <a:r>
              <a:rPr lang="de-DE" sz="1600" dirty="0" smtClean="0"/>
              <a:t> </a:t>
            </a:r>
            <a:r>
              <a:rPr lang="de-DE" sz="1600" i="1" dirty="0"/>
              <a:t>… kontrollieren da die </a:t>
            </a:r>
            <a:r>
              <a:rPr lang="de-DE" sz="1600" i="1" u="sng" dirty="0"/>
              <a:t>Bil</a:t>
            </a:r>
            <a:r>
              <a:rPr lang="de-DE" sz="1600" b="1" i="1" u="sng" dirty="0"/>
              <a:t>g</a:t>
            </a:r>
            <a:r>
              <a:rPr lang="de-DE" sz="1600" i="1" u="sng" dirty="0"/>
              <a:t>e</a:t>
            </a:r>
            <a:r>
              <a:rPr lang="de-DE" sz="1600" i="1" dirty="0"/>
              <a:t> </a:t>
            </a:r>
            <a:r>
              <a:rPr lang="de-DE" sz="1600" dirty="0"/>
              <a:t>[</a:t>
            </a:r>
            <a:r>
              <a:rPr lang="de-DE" sz="1600" dirty="0"/>
              <a:t>bilʃ</a:t>
            </a:r>
            <a:r>
              <a:rPr lang="de-DE" sz="1600" dirty="0"/>
              <a:t>], </a:t>
            </a:r>
            <a:r>
              <a:rPr lang="ru-RU" sz="1600" dirty="0"/>
              <a:t>брит</a:t>
            </a:r>
            <a:r>
              <a:rPr lang="de-DE" sz="1600" dirty="0"/>
              <a:t>. </a:t>
            </a:r>
            <a:r>
              <a:rPr lang="ru-RU" sz="1600" dirty="0"/>
              <a:t>[</a:t>
            </a:r>
            <a:r>
              <a:rPr lang="en-US" sz="1600" dirty="0"/>
              <a:t>bil</a:t>
            </a:r>
            <a:r>
              <a:rPr lang="de-DE" sz="1600" dirty="0"/>
              <a:t>d</a:t>
            </a:r>
            <a:r>
              <a:rPr lang="ru-RU" sz="1600" dirty="0"/>
              <a:t>ʒ</a:t>
            </a:r>
            <a:r>
              <a:rPr lang="ru-RU" sz="1600" dirty="0" smtClean="0"/>
              <a:t>].</a:t>
            </a: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994800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1412776"/>
            <a:ext cx="773728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spc="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Заключение</a:t>
            </a:r>
          </a:p>
          <a:p>
            <a:endParaRPr lang="ru-RU" sz="2000" spc="3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dirty="0" smtClean="0"/>
              <a:t>В коммуникации на борту подводной лодки </a:t>
            </a:r>
            <a:r>
              <a:rPr lang="ru-RU" b="1" dirty="0" smtClean="0"/>
              <a:t>фонетико-фонологическое</a:t>
            </a:r>
            <a:r>
              <a:rPr lang="ru-RU" dirty="0" smtClean="0"/>
              <a:t> </a:t>
            </a:r>
            <a:r>
              <a:rPr lang="ru-RU" dirty="0"/>
              <a:t>оформление речи, особенно команд и сообщений в ходе маневра, является – наряду с однозначно используемой терминологией, исключающей синонимию – чрезвычайно </a:t>
            </a:r>
            <a:r>
              <a:rPr lang="ru-RU" dirty="0" smtClean="0"/>
              <a:t>важным.</a:t>
            </a:r>
          </a:p>
          <a:p>
            <a:pPr algn="just"/>
            <a:endParaRPr lang="ru-RU" dirty="0"/>
          </a:p>
          <a:p>
            <a:pPr algn="just"/>
            <a:r>
              <a:rPr lang="ru-RU" dirty="0" smtClean="0"/>
              <a:t>Речевое поведение моряков-подводников характеризуется </a:t>
            </a:r>
            <a:r>
              <a:rPr lang="ru-RU" b="1" dirty="0"/>
              <a:t>фонетической вариативностью</a:t>
            </a:r>
            <a:r>
              <a:rPr lang="ru-RU" dirty="0"/>
              <a:t>, обусловленной </a:t>
            </a:r>
            <a:r>
              <a:rPr lang="ru-RU" b="1" dirty="0" smtClean="0"/>
              <a:t>ситуативно</a:t>
            </a:r>
            <a:r>
              <a:rPr lang="ru-RU" dirty="0" smtClean="0"/>
              <a:t>, </a:t>
            </a:r>
            <a:r>
              <a:rPr lang="ru-RU" dirty="0"/>
              <a:t>характер реализации сегментных единиц соответствует полному и разговорному стилям произношения.</a:t>
            </a:r>
          </a:p>
          <a:p>
            <a:pPr algn="just"/>
            <a:endParaRPr lang="ru-RU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3873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3" y="2132856"/>
            <a:ext cx="7406208" cy="3382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accent1"/>
                </a:solidFill>
              </a:rPr>
              <a:t>Спасибо за внимание!</a:t>
            </a:r>
            <a:endParaRPr lang="ru-RU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2771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548680"/>
            <a:ext cx="8064896" cy="566308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endParaRPr lang="ru-RU" b="1" dirty="0" smtClean="0"/>
          </a:p>
          <a:p>
            <a:r>
              <a:rPr lang="ru-RU" sz="20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Актуальность </a:t>
            </a:r>
            <a:r>
              <a:rPr lang="ru-RU" sz="2000" b="1" spc="300" dirty="0">
                <a:latin typeface="Arial" panose="020B0604020202020204" pitchFamily="34" charset="0"/>
                <a:cs typeface="Arial" panose="020B0604020202020204" pitchFamily="34" charset="0"/>
              </a:rPr>
              <a:t>исследования</a:t>
            </a:r>
            <a:endParaRPr lang="ru-RU" sz="2000" spc="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/>
              <a:t> </a:t>
            </a:r>
            <a:endParaRPr lang="ru-RU" dirty="0"/>
          </a:p>
          <a:p>
            <a:r>
              <a:rPr lang="ru-RU" dirty="0"/>
              <a:t>Внимание ученых сосредоточено </a:t>
            </a:r>
            <a:r>
              <a:rPr lang="ru-RU" dirty="0" smtClean="0"/>
              <a:t>сегодня как на </a:t>
            </a:r>
            <a:r>
              <a:rPr lang="ru-RU" dirty="0"/>
              <a:t>выявлении социально и ситуативно обусловленной речевой специфики на разных языковых </a:t>
            </a:r>
            <a:r>
              <a:rPr lang="ru-RU" dirty="0" smtClean="0"/>
              <a:t>уровнях (см. , напр., </a:t>
            </a:r>
            <a:r>
              <a:rPr lang="en-US" dirty="0" smtClean="0"/>
              <a:t>[1])</a:t>
            </a:r>
            <a:r>
              <a:rPr lang="ru-RU" dirty="0" smtClean="0"/>
              <a:t>, так и определении </a:t>
            </a:r>
            <a:r>
              <a:rPr lang="ru-RU" dirty="0"/>
              <a:t>когнитивных и </a:t>
            </a:r>
            <a:r>
              <a:rPr lang="ru-RU" dirty="0"/>
              <a:t>лингвокультурных</a:t>
            </a:r>
            <a:r>
              <a:rPr lang="ru-RU" dirty="0"/>
              <a:t> особенностей (ментальных, концептуальных, аксиологических и пр.). Бесчисленное многообразие объектов исследования позволяет говорить о неисчерпаемости темы </a:t>
            </a:r>
            <a:r>
              <a:rPr lang="ru-RU" dirty="0"/>
              <a:t>социолектов</a:t>
            </a:r>
            <a:r>
              <a:rPr lang="ru-RU" dirty="0"/>
              <a:t> и ее актуальности. </a:t>
            </a:r>
          </a:p>
          <a:p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Актуальность данного исследования определяется еще недостаточной изученностью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фоностилистических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особенностей речевого поведения представителей социально-профессиональной группы моряков-подводников.  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[1]: </a:t>
            </a:r>
            <a:r>
              <a:rPr lang="ru-RU" dirty="0"/>
              <a:t>Социофонетика</a:t>
            </a:r>
            <a:r>
              <a:rPr lang="ru-RU" dirty="0"/>
              <a:t> и </a:t>
            </a:r>
            <a:r>
              <a:rPr lang="ru-RU" dirty="0"/>
              <a:t>фоностилистика</a:t>
            </a:r>
            <a:r>
              <a:rPr lang="ru-RU" dirty="0"/>
              <a:t> (опыт, актуальная проблематика, перспективы): монография / А.Д.</a:t>
            </a:r>
            <a:r>
              <a:rPr lang="en-US" dirty="0"/>
              <a:t> </a:t>
            </a:r>
            <a:r>
              <a:rPr lang="ru-RU" dirty="0"/>
              <a:t>Петренко, В.М.</a:t>
            </a:r>
            <a:r>
              <a:rPr lang="en-US" dirty="0"/>
              <a:t> </a:t>
            </a:r>
            <a:r>
              <a:rPr lang="ru-RU" dirty="0"/>
              <a:t>Бухаров</a:t>
            </a:r>
            <a:r>
              <a:rPr lang="ru-RU" dirty="0"/>
              <a:t>, Д.А.</a:t>
            </a:r>
            <a:r>
              <a:rPr lang="en-US" dirty="0"/>
              <a:t> </a:t>
            </a:r>
            <a:r>
              <a:rPr lang="ru-RU" dirty="0"/>
              <a:t>Петренко [и др.]; под ред. д-ра </a:t>
            </a:r>
            <a:r>
              <a:rPr lang="ru-RU" dirty="0"/>
              <a:t>филол</a:t>
            </a:r>
            <a:r>
              <a:rPr lang="ru-RU" dirty="0"/>
              <a:t>. наук, проф. А.Д.</a:t>
            </a:r>
            <a:r>
              <a:rPr lang="en-US" dirty="0"/>
              <a:t> </a:t>
            </a:r>
            <a:r>
              <a:rPr lang="ru-RU" dirty="0"/>
              <a:t>Петренко. – М.: ИНФРА-М, 2018. – 370</a:t>
            </a:r>
            <a:r>
              <a:rPr lang="en-US" dirty="0"/>
              <a:t> </a:t>
            </a:r>
            <a:r>
              <a:rPr lang="ru-RU" dirty="0"/>
              <a:t>с. </a:t>
            </a:r>
            <a:endParaRPr lang="ru-RU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777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46335" y="476672"/>
            <a:ext cx="7560840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Цель исследования:</a:t>
            </a:r>
          </a:p>
          <a:p>
            <a:endParaRPr lang="ru-RU" dirty="0"/>
          </a:p>
          <a:p>
            <a:pPr lvl="0"/>
            <a:r>
              <a:rPr lang="ru-RU" dirty="0" smtClean="0"/>
              <a:t>анализ речевого поведения </a:t>
            </a:r>
            <a:r>
              <a:rPr lang="ru-RU" dirty="0"/>
              <a:t>моряков на подводной лодке в условиях формального и неформального общения с целью выявления </a:t>
            </a:r>
            <a:r>
              <a:rPr lang="ru-RU" dirty="0"/>
              <a:t>фоностилистических</a:t>
            </a:r>
            <a:r>
              <a:rPr lang="ru-RU" dirty="0"/>
              <a:t> черт их </a:t>
            </a:r>
            <a:r>
              <a:rPr lang="ru-RU" dirty="0" smtClean="0"/>
              <a:t>коммуникации.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Источник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данных /фактического материала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для изучения и анализа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dirty="0" smtClean="0"/>
              <a:t>немецкие </a:t>
            </a:r>
            <a:r>
              <a:rPr lang="ru-RU" dirty="0"/>
              <a:t>документальные фильмы о субмаринах, в частности, серии „</a:t>
            </a:r>
            <a:r>
              <a:rPr lang="ru-RU" dirty="0"/>
              <a:t>nordstory</a:t>
            </a:r>
            <a:r>
              <a:rPr lang="ru-RU" dirty="0"/>
              <a:t>” NDR и др</a:t>
            </a:r>
            <a:r>
              <a:rPr lang="ru-RU" dirty="0" smtClean="0"/>
              <a:t>.;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dirty="0"/>
              <a:t>научная специальная литература, электронные энциклопедии, словари и справочники. </a:t>
            </a:r>
            <a:endParaRPr lang="ru-RU" dirty="0" smtClean="0"/>
          </a:p>
          <a:p>
            <a:pPr marL="285750" lvl="0" indent="-285750">
              <a:buFont typeface="Courier New" panose="02070309020205020404" pitchFamily="49" charset="0"/>
              <a:buChar char="o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 smtClean="0"/>
              <a:t>Методы</a:t>
            </a:r>
            <a:r>
              <a:rPr lang="ru-RU" dirty="0" smtClean="0"/>
              <a:t> исследования: </a:t>
            </a:r>
          </a:p>
          <a:p>
            <a:endParaRPr lang="ru-RU" dirty="0" smtClean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dirty="0" smtClean="0"/>
              <a:t>аудитивный</a:t>
            </a:r>
            <a:r>
              <a:rPr lang="ru-RU" dirty="0" smtClean="0"/>
              <a:t> </a:t>
            </a:r>
            <a:r>
              <a:rPr lang="ru-RU" dirty="0"/>
              <a:t>метод как отвечающий цели </a:t>
            </a:r>
            <a:r>
              <a:rPr lang="ru-RU" dirty="0"/>
              <a:t>социофонетического</a:t>
            </a:r>
            <a:r>
              <a:rPr lang="ru-RU" dirty="0"/>
              <a:t> исследования </a:t>
            </a:r>
            <a:r>
              <a:rPr lang="ru-RU" dirty="0" smtClean="0"/>
              <a:t>речи, а именно – выявлению </a:t>
            </a:r>
            <a:r>
              <a:rPr lang="ru-RU" u="sng" dirty="0" smtClean="0"/>
              <a:t>коммуникативно</a:t>
            </a:r>
            <a:r>
              <a:rPr lang="ru-RU" dirty="0" smtClean="0"/>
              <a:t> </a:t>
            </a:r>
            <a:r>
              <a:rPr lang="ru-RU" u="sng" dirty="0" smtClean="0"/>
              <a:t>значимых</a:t>
            </a:r>
            <a:r>
              <a:rPr lang="ru-RU" dirty="0" smtClean="0"/>
              <a:t> ее особенностей;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dirty="0"/>
              <a:t>м</a:t>
            </a:r>
            <a:r>
              <a:rPr lang="ru-RU" dirty="0" smtClean="0"/>
              <a:t>етод </a:t>
            </a:r>
            <a:r>
              <a:rPr lang="ru-RU" dirty="0" smtClean="0"/>
              <a:t>сплошной выборки </a:t>
            </a:r>
            <a:r>
              <a:rPr lang="ru-RU" dirty="0" smtClean="0"/>
              <a:t>образцов звучащей речи.</a:t>
            </a:r>
          </a:p>
          <a:p>
            <a:pPr lvl="0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8892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474345"/>
            <a:ext cx="756084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Общие </a:t>
            </a:r>
            <a:r>
              <a:rPr lang="ru-RU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сведения</a:t>
            </a:r>
            <a:endParaRPr lang="ru-RU" b="1" spc="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/>
              <a:t>Профессиональный язык моряков, создававшийся веками, безупречно отвечает своему назначению – обеспечению быстрого и точного взаимодействия людей, объединенных одной профессией. Он обладает уникальной </a:t>
            </a:r>
            <a:r>
              <a:rPr lang="ru-RU" dirty="0"/>
              <a:t>терминосистемой</a:t>
            </a:r>
            <a:r>
              <a:rPr lang="ru-RU" dirty="0"/>
              <a:t>, фразеологией и набором сленговой лексики, ему присуща своя красота и совершенство. </a:t>
            </a:r>
            <a:endParaRPr lang="ru-RU" dirty="0" smtClean="0"/>
          </a:p>
          <a:p>
            <a:pPr algn="just">
              <a:lnSpc>
                <a:spcPct val="150000"/>
              </a:lnSpc>
            </a:pPr>
            <a:r>
              <a:rPr lang="ru-RU" dirty="0"/>
              <a:t>В немецком «морском языке» (</a:t>
            </a:r>
            <a:r>
              <a:rPr lang="de-DE" dirty="0"/>
              <a:t>Marinesprache</a:t>
            </a:r>
            <a:r>
              <a:rPr lang="ru-RU" dirty="0" smtClean="0"/>
              <a:t>) </a:t>
            </a:r>
            <a:r>
              <a:rPr lang="ru-RU" dirty="0"/>
              <a:t>прослеживается </a:t>
            </a:r>
            <a:r>
              <a:rPr lang="ru-RU" dirty="0" smtClean="0"/>
              <a:t>значительное </a:t>
            </a:r>
            <a:r>
              <a:rPr lang="ru-RU" dirty="0"/>
              <a:t>влияние нижненемецких диалектов и </a:t>
            </a:r>
            <a:r>
              <a:rPr lang="ru-RU" dirty="0"/>
              <a:t>нидердандского</a:t>
            </a:r>
            <a:r>
              <a:rPr lang="ru-RU" dirty="0"/>
              <a:t> языка, обусловленное географически – изначальным расположением морских баз на севере </a:t>
            </a:r>
            <a:r>
              <a:rPr lang="ru-RU" dirty="0" smtClean="0"/>
              <a:t>Германии и </a:t>
            </a:r>
            <a:r>
              <a:rPr lang="ru-RU" dirty="0"/>
              <a:t>рекрутированием</a:t>
            </a:r>
            <a:r>
              <a:rPr lang="ru-RU" dirty="0"/>
              <a:t> солдат из нижненемецкого </a:t>
            </a:r>
            <a:r>
              <a:rPr lang="ru-RU" dirty="0" smtClean="0"/>
              <a:t>региона.  </a:t>
            </a:r>
            <a:r>
              <a:rPr lang="ru-RU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711204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6979" y="332656"/>
            <a:ext cx="777686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600" dirty="0" smtClean="0"/>
              <a:t>Со </a:t>
            </a:r>
            <a:r>
              <a:rPr lang="ru-RU" sz="1600" dirty="0"/>
              <a:t>времени образования первого германского флота (</a:t>
            </a:r>
            <a:r>
              <a:rPr lang="de-DE" sz="1600" dirty="0"/>
              <a:t>Kaiserliche Marine</a:t>
            </a:r>
            <a:r>
              <a:rPr lang="ru-RU" sz="1600" dirty="0"/>
              <a:t>, «Императорские военно-морские силы») в 1848 г. и до окончания Второй мировой войны во флоте использовался главным образом нижненемецкий диалект (</a:t>
            </a:r>
            <a:r>
              <a:rPr lang="en-US" sz="1600" dirty="0"/>
              <a:t>Plattdeutsch</a:t>
            </a:r>
            <a:r>
              <a:rPr lang="ru-RU" sz="1600" dirty="0" smtClean="0"/>
              <a:t>). </a:t>
            </a:r>
          </a:p>
          <a:p>
            <a:pPr algn="just">
              <a:lnSpc>
                <a:spcPct val="150000"/>
              </a:lnSpc>
            </a:pPr>
            <a:r>
              <a:rPr lang="ru-RU" sz="1600" dirty="0" smtClean="0"/>
              <a:t>Примеры нидерландских и нижненемецких слов в современном морском языке:</a:t>
            </a:r>
          </a:p>
          <a:p>
            <a:pPr algn="just">
              <a:lnSpc>
                <a:spcPct val="150000"/>
              </a:lnSpc>
            </a:pPr>
            <a:r>
              <a:rPr lang="de-DE" sz="1600" i="1" dirty="0" smtClean="0"/>
              <a:t>Schmuud</a:t>
            </a:r>
            <a:r>
              <a:rPr lang="ru-RU" sz="1600" dirty="0" smtClean="0"/>
              <a:t> </a:t>
            </a:r>
            <a:r>
              <a:rPr lang="ru-RU" sz="1600" dirty="0"/>
              <a:t>(</a:t>
            </a:r>
            <a:r>
              <a:rPr lang="de-DE" sz="1600" i="1" dirty="0"/>
              <a:t>Smut</a:t>
            </a:r>
            <a:r>
              <a:rPr lang="ru-RU" sz="1600" i="1" dirty="0"/>
              <a:t>, </a:t>
            </a:r>
            <a:r>
              <a:rPr lang="de-DE" sz="1600" i="1" dirty="0"/>
              <a:t>Smutje</a:t>
            </a:r>
            <a:r>
              <a:rPr lang="de-DE" sz="1600" dirty="0"/>
              <a:t> </a:t>
            </a:r>
            <a:r>
              <a:rPr lang="ru-RU" sz="1600" dirty="0"/>
              <a:t>– </a:t>
            </a:r>
            <a:r>
              <a:rPr lang="ru-RU" sz="1600" dirty="0"/>
              <a:t>н.нем</a:t>
            </a:r>
            <a:r>
              <a:rPr lang="ru-RU" sz="1600" dirty="0"/>
              <a:t>./</a:t>
            </a:r>
            <a:r>
              <a:rPr lang="ru-RU" sz="1600" dirty="0"/>
              <a:t>нидерл</a:t>
            </a:r>
            <a:r>
              <a:rPr lang="ru-RU" sz="1600" dirty="0"/>
              <a:t>.; прозвище судового повара), а также </a:t>
            </a:r>
            <a:r>
              <a:rPr lang="de-DE" sz="1600" i="1" dirty="0"/>
              <a:t>Maat</a:t>
            </a:r>
            <a:r>
              <a:rPr lang="ru-RU" sz="1600" dirty="0"/>
              <a:t> (моряк), </a:t>
            </a:r>
            <a:r>
              <a:rPr lang="de-DE" sz="1600" i="1" dirty="0"/>
              <a:t>Baas </a:t>
            </a:r>
            <a:r>
              <a:rPr lang="ru-RU" sz="1600" dirty="0"/>
              <a:t>(мастер, босс, родственное англ. </a:t>
            </a:r>
            <a:r>
              <a:rPr lang="de-DE" sz="1600" dirty="0"/>
              <a:t>boss</a:t>
            </a:r>
            <a:r>
              <a:rPr lang="ru-RU" sz="1600" dirty="0"/>
              <a:t>), </a:t>
            </a:r>
            <a:r>
              <a:rPr lang="de-DE" sz="1600" i="1" dirty="0"/>
              <a:t>Buddel</a:t>
            </a:r>
            <a:r>
              <a:rPr lang="ru-RU" sz="1600" dirty="0"/>
              <a:t> (</a:t>
            </a:r>
            <a:r>
              <a:rPr lang="ru-RU" sz="1600" i="1" dirty="0"/>
              <a:t>разг</a:t>
            </a:r>
            <a:r>
              <a:rPr lang="ru-RU" sz="1600" dirty="0"/>
              <a:t>. бутылка, ср. рус. «бутыль»), </a:t>
            </a:r>
            <a:r>
              <a:rPr lang="de-DE" sz="1600" i="1" dirty="0"/>
              <a:t>Tide</a:t>
            </a:r>
            <a:r>
              <a:rPr lang="ru-RU" sz="1600" dirty="0"/>
              <a:t> (цикл приливов и отливов; от </a:t>
            </a:r>
            <a:r>
              <a:rPr lang="ru-RU" sz="1600" dirty="0"/>
              <a:t>н.нем</a:t>
            </a:r>
            <a:r>
              <a:rPr lang="ru-RU" sz="1600" dirty="0"/>
              <a:t>. </a:t>
            </a:r>
            <a:r>
              <a:rPr lang="de-DE" sz="1600" dirty="0"/>
              <a:t>seisen</a:t>
            </a:r>
            <a:r>
              <a:rPr lang="de-DE" sz="1600" i="1" dirty="0"/>
              <a:t> </a:t>
            </a:r>
            <a:r>
              <a:rPr lang="ru-RU" sz="1600" dirty="0"/>
              <a:t>«связывать два каната»), </a:t>
            </a:r>
            <a:r>
              <a:rPr lang="de-DE" sz="1600" i="1" dirty="0"/>
              <a:t>Zeiser</a:t>
            </a:r>
            <a:r>
              <a:rPr lang="ru-RU" sz="1600" i="1" dirty="0"/>
              <a:t>, </a:t>
            </a:r>
            <a:r>
              <a:rPr lang="de-DE" sz="1600" i="1" dirty="0"/>
              <a:t>Zeising</a:t>
            </a:r>
            <a:r>
              <a:rPr lang="ru-RU" sz="1600" dirty="0"/>
              <a:t> (</a:t>
            </a:r>
            <a:r>
              <a:rPr lang="ru-RU" sz="1600" i="1" dirty="0"/>
              <a:t>мор</a:t>
            </a:r>
            <a:r>
              <a:rPr lang="ru-RU" sz="1600" dirty="0"/>
              <a:t>. найтов), </a:t>
            </a:r>
            <a:r>
              <a:rPr lang="de-DE" sz="1600" i="1" dirty="0"/>
              <a:t>Yacht</a:t>
            </a:r>
            <a:r>
              <a:rPr lang="ru-RU" sz="1600" i="1" dirty="0"/>
              <a:t> / </a:t>
            </a:r>
            <a:r>
              <a:rPr lang="de-DE" sz="1600" i="1" dirty="0"/>
              <a:t>Jacht</a:t>
            </a:r>
            <a:r>
              <a:rPr lang="ru-RU" sz="1600" dirty="0"/>
              <a:t> (</a:t>
            </a:r>
            <a:r>
              <a:rPr lang="ru-RU" sz="1600" dirty="0"/>
              <a:t>нидерл</a:t>
            </a:r>
            <a:r>
              <a:rPr lang="ru-RU" sz="1600" dirty="0"/>
              <a:t>. </a:t>
            </a:r>
            <a:r>
              <a:rPr lang="de-DE" sz="1600" dirty="0"/>
              <a:t>jacht</a:t>
            </a:r>
            <a:r>
              <a:rPr lang="de-DE" sz="1600" dirty="0"/>
              <a:t> </a:t>
            </a:r>
            <a:r>
              <a:rPr lang="ru-RU" sz="1600" dirty="0"/>
              <a:t>– сокращенное </a:t>
            </a:r>
            <a:r>
              <a:rPr lang="ru-RU" sz="1600" dirty="0"/>
              <a:t>ср.нидерл</a:t>
            </a:r>
            <a:r>
              <a:rPr lang="ru-RU" sz="1600" dirty="0"/>
              <a:t>. </a:t>
            </a:r>
            <a:r>
              <a:rPr lang="de-DE" sz="1600" dirty="0"/>
              <a:t>jageschip</a:t>
            </a:r>
            <a:r>
              <a:rPr lang="de-DE" sz="1600" dirty="0"/>
              <a:t> </a:t>
            </a:r>
            <a:r>
              <a:rPr lang="ru-RU" sz="1600" dirty="0"/>
              <a:t>«быстрый корабль»), </a:t>
            </a:r>
            <a:r>
              <a:rPr lang="de-DE" sz="1600" i="1" dirty="0"/>
              <a:t>Wahrschau </a:t>
            </a:r>
            <a:r>
              <a:rPr lang="ru-RU" sz="1600" dirty="0"/>
              <a:t>(осторожно! / полундра! – от </a:t>
            </a:r>
            <a:r>
              <a:rPr lang="ru-RU" sz="1600" dirty="0"/>
              <a:t>нидерл</a:t>
            </a:r>
            <a:r>
              <a:rPr lang="ru-RU" sz="1600" dirty="0"/>
              <a:t>.  </a:t>
            </a:r>
            <a:r>
              <a:rPr lang="de-DE" sz="1600" dirty="0"/>
              <a:t>waarschuwen</a:t>
            </a:r>
            <a:r>
              <a:rPr lang="ru-RU" sz="1600" dirty="0"/>
              <a:t>, соответствующего нем. </a:t>
            </a:r>
            <a:r>
              <a:rPr lang="de-DE" sz="1600" dirty="0"/>
              <a:t>warnen</a:t>
            </a:r>
            <a:r>
              <a:rPr lang="ru-RU" sz="1600" dirty="0"/>
              <a:t> «предостерегать»; возможно, искаженное англ. </a:t>
            </a:r>
            <a:r>
              <a:rPr lang="de-DE" sz="1600" dirty="0"/>
              <a:t>watsch out</a:t>
            </a:r>
            <a:r>
              <a:rPr lang="ru-RU" sz="1600" dirty="0" smtClean="0"/>
              <a:t>!). </a:t>
            </a:r>
            <a:r>
              <a:rPr lang="ru-RU" sz="1600" dirty="0"/>
              <a:t>Нижненемецкое </a:t>
            </a:r>
            <a:r>
              <a:rPr lang="de-DE" sz="1600" i="1" dirty="0"/>
              <a:t>Moin</a:t>
            </a:r>
            <a:r>
              <a:rPr lang="ru-RU" sz="1600" dirty="0"/>
              <a:t> (</a:t>
            </a:r>
            <a:r>
              <a:rPr lang="de-DE" sz="1600" i="1" dirty="0"/>
              <a:t>Moin</a:t>
            </a:r>
            <a:r>
              <a:rPr lang="ru-RU" sz="1600" i="1" dirty="0"/>
              <a:t>-</a:t>
            </a:r>
            <a:r>
              <a:rPr lang="de-DE" sz="1600" i="1" dirty="0"/>
              <a:t>Moin</a:t>
            </a:r>
            <a:r>
              <a:rPr lang="ru-RU" sz="1600" i="1" dirty="0"/>
              <a:t>!</a:t>
            </a:r>
            <a:r>
              <a:rPr lang="ru-RU" sz="1600" dirty="0"/>
              <a:t>) является самой распространенной формулой приветствия на борту в любое время суток, кроме нее используется также </a:t>
            </a:r>
            <a:r>
              <a:rPr lang="de-DE" sz="1600" i="1" dirty="0" smtClean="0"/>
              <a:t>Mahlzeit</a:t>
            </a:r>
            <a:r>
              <a:rPr lang="ru-RU" sz="1600" i="1" dirty="0" smtClean="0"/>
              <a:t>.</a:t>
            </a:r>
            <a:endParaRPr lang="ru-RU" sz="1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2437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2348880"/>
            <a:ext cx="7992888" cy="1800200"/>
          </a:xfrm>
        </p:spPr>
        <p:txBody>
          <a:bodyPr>
            <a:normAutofit fontScale="9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4000" spc="3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 ИССЛЕДОВАНИЯ</a:t>
            </a:r>
            <a:endParaRPr lang="ru-RU" sz="4000" spc="300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6292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16632"/>
            <a:ext cx="8496944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/>
              <a:t>Анализ </a:t>
            </a:r>
            <a:r>
              <a:rPr lang="ru-RU" sz="1600" dirty="0"/>
              <a:t>речи немецких моряков-подводников во время несения службы осуществлялся </a:t>
            </a:r>
            <a:r>
              <a:rPr lang="ru-RU" sz="1600" dirty="0" smtClean="0"/>
              <a:t>на материале образцов, взятых в </a:t>
            </a:r>
            <a:r>
              <a:rPr lang="ru-RU" sz="1600" b="1" dirty="0"/>
              <a:t>двух основных </a:t>
            </a:r>
            <a:r>
              <a:rPr lang="ru-RU" sz="1600" dirty="0"/>
              <a:t>ситуациях: </a:t>
            </a:r>
            <a:endParaRPr lang="ru-RU" sz="1600" dirty="0" smtClean="0"/>
          </a:p>
          <a:p>
            <a:pPr marL="342900" indent="-342900" algn="just">
              <a:buAutoNum type="arabicParenR"/>
            </a:pPr>
            <a:r>
              <a:rPr lang="ru-RU" sz="1600" dirty="0" smtClean="0"/>
              <a:t>подача </a:t>
            </a:r>
            <a:r>
              <a:rPr lang="ru-RU" sz="1600" dirty="0"/>
              <a:t>и исполнение </a:t>
            </a:r>
            <a:r>
              <a:rPr lang="ru-RU" sz="1600" dirty="0" smtClean="0"/>
              <a:t>команды (строго формальная ситуация коммуникации); </a:t>
            </a:r>
          </a:p>
          <a:p>
            <a:pPr marL="342900" indent="-342900" algn="just">
              <a:buAutoNum type="arabicParenR"/>
            </a:pPr>
            <a:r>
              <a:rPr lang="ru-RU" sz="1600" dirty="0" smtClean="0"/>
              <a:t>общение </a:t>
            </a:r>
            <a:r>
              <a:rPr lang="ru-RU" sz="1600" dirty="0"/>
              <a:t>моряков между собой в менее формальной обстановке (разговоры во время обеда, отдыха и т.п.).</a:t>
            </a:r>
          </a:p>
          <a:p>
            <a:pPr algn="just"/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US" u="sng" spc="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u="sng" spc="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ПОДАЧА И ИСПОЛНЕНИЕ КОМАНДЫ</a:t>
            </a:r>
            <a:endParaRPr lang="ru-RU" spc="3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600" dirty="0" smtClean="0"/>
              <a:t>1. Команды </a:t>
            </a:r>
            <a:r>
              <a:rPr lang="ru-RU" sz="1600" dirty="0"/>
              <a:t>в мореплавании имеют давнюю традицию, они занимают существенное место в коммуникации на борту и, во избежание ошибки, должны быть предельно ясными. Они функционируют исключительно в предписанной </a:t>
            </a:r>
            <a:r>
              <a:rPr lang="ru-RU" sz="1600" dirty="0" smtClean="0"/>
              <a:t>форме.</a:t>
            </a:r>
          </a:p>
          <a:p>
            <a:pPr algn="just"/>
            <a:endParaRPr lang="ru-RU" sz="1600" dirty="0" smtClean="0"/>
          </a:p>
          <a:p>
            <a:pPr algn="just"/>
            <a:r>
              <a:rPr lang="ru-RU" sz="1600" dirty="0" smtClean="0"/>
              <a:t>2. Все службы </a:t>
            </a:r>
            <a:r>
              <a:rPr lang="ru-RU" sz="1600" dirty="0"/>
              <a:t>повторяют приказ, чтобы убедиться, что он был правильно услышан и понят. Прием повтора особенно важен во флоте, поскольку суда и подлодки перемещаются в обширном водном пространстве, не имеющем визуальных подсказок относительно направления или расстояния</a:t>
            </a:r>
            <a:r>
              <a:rPr lang="ru-RU" sz="1600" dirty="0" smtClean="0"/>
              <a:t>.</a:t>
            </a:r>
          </a:p>
          <a:p>
            <a:pPr algn="just"/>
            <a:endParaRPr lang="ru-RU" sz="1600" dirty="0" smtClean="0"/>
          </a:p>
          <a:p>
            <a:pPr algn="just"/>
            <a:r>
              <a:rPr lang="ru-RU" sz="1600" dirty="0" smtClean="0"/>
              <a:t>3. </a:t>
            </a:r>
            <a:r>
              <a:rPr lang="ru-RU" sz="1600" dirty="0"/>
              <a:t>Общим для всех команд является их отчетливое и громкое произнесение, часто – протяжное, особенно перед </a:t>
            </a:r>
            <a:r>
              <a:rPr lang="ru-RU" sz="1600" dirty="0" smtClean="0"/>
              <a:t>строем. И </a:t>
            </a:r>
            <a:r>
              <a:rPr lang="ru-RU" sz="1600" dirty="0"/>
              <a:t>команда, и ответ-подтверждение произносятся на немецкой субмарине </a:t>
            </a:r>
            <a:r>
              <a:rPr lang="ru-RU" sz="1600" dirty="0" smtClean="0"/>
              <a:t>нараспев: </a:t>
            </a:r>
            <a:r>
              <a:rPr lang="de-DE" sz="1600" i="1" dirty="0" smtClean="0"/>
              <a:t>Fluuuuuten</a:t>
            </a:r>
            <a:r>
              <a:rPr lang="ru-RU" sz="1600" dirty="0" smtClean="0"/>
              <a:t>!/ Погружение! (капитан) – </a:t>
            </a:r>
            <a:r>
              <a:rPr lang="de-DE" sz="1600" i="1" dirty="0" smtClean="0"/>
              <a:t>Fluuuuuten</a:t>
            </a:r>
            <a:r>
              <a:rPr lang="ru-RU" sz="1600" i="1" dirty="0" smtClean="0"/>
              <a:t> (экипаж)</a:t>
            </a:r>
            <a:r>
              <a:rPr lang="ru-RU" sz="1600" dirty="0" smtClean="0"/>
              <a:t>; </a:t>
            </a:r>
            <a:r>
              <a:rPr lang="de-DE" sz="1600" i="1" dirty="0"/>
              <a:t>Aauuuf</a:t>
            </a:r>
            <a:r>
              <a:rPr lang="de-DE" sz="1600" i="1" dirty="0"/>
              <a:t> </a:t>
            </a:r>
            <a:r>
              <a:rPr lang="de-DE" sz="1600" i="1" dirty="0" smtClean="0"/>
              <a:t>Manöverstatiooon</a:t>
            </a:r>
            <a:r>
              <a:rPr lang="ru-RU" sz="1600" i="1" dirty="0"/>
              <a:t>!</a:t>
            </a:r>
            <a:r>
              <a:rPr lang="ru-RU" sz="1600" dirty="0"/>
              <a:t> </a:t>
            </a:r>
            <a:r>
              <a:rPr lang="ru-RU" sz="1600" dirty="0" smtClean="0"/>
              <a:t>/ К месту манёвра! (капитан)– </a:t>
            </a:r>
            <a:r>
              <a:rPr lang="de-DE" sz="1600" i="1" dirty="0"/>
              <a:t>Aauuuf</a:t>
            </a:r>
            <a:r>
              <a:rPr lang="de-DE" sz="1600" i="1" dirty="0"/>
              <a:t> </a:t>
            </a:r>
            <a:r>
              <a:rPr lang="de-DE" sz="1600" i="1" dirty="0" smtClean="0"/>
              <a:t>Manöverstatiooon</a:t>
            </a:r>
            <a:r>
              <a:rPr lang="ru-RU" sz="1600" i="1" dirty="0" smtClean="0"/>
              <a:t> </a:t>
            </a:r>
            <a:r>
              <a:rPr lang="ru-RU" sz="1600" dirty="0" smtClean="0"/>
              <a:t>(экипаж).</a:t>
            </a:r>
          </a:p>
          <a:p>
            <a:pPr algn="just"/>
            <a:r>
              <a:rPr lang="ru-RU" sz="1600" dirty="0" smtClean="0"/>
              <a:t>4. Традиционное добавление звука </a:t>
            </a:r>
            <a:r>
              <a:rPr lang="ru-RU" sz="1600" dirty="0"/>
              <a:t>/</a:t>
            </a:r>
            <a:r>
              <a:rPr lang="ru-RU" sz="1600" i="1" dirty="0"/>
              <a:t>а</a:t>
            </a:r>
            <a:r>
              <a:rPr lang="ru-RU" sz="1600" dirty="0" smtClean="0"/>
              <a:t>/ перед многими командами: </a:t>
            </a:r>
            <a:r>
              <a:rPr lang="en-US" sz="1600" b="1" i="1" dirty="0"/>
              <a:t>a</a:t>
            </a:r>
            <a:r>
              <a:rPr lang="en-US" sz="1600" i="1" dirty="0"/>
              <a:t> </a:t>
            </a:r>
            <a:r>
              <a:rPr lang="de-DE" sz="1600" i="1" dirty="0"/>
              <a:t>rise</a:t>
            </a:r>
            <a:r>
              <a:rPr lang="ru-RU" sz="1600" i="1" dirty="0"/>
              <a:t>, </a:t>
            </a:r>
            <a:r>
              <a:rPr lang="de-DE" sz="1600" i="1" dirty="0"/>
              <a:t>rise</a:t>
            </a:r>
            <a:r>
              <a:rPr lang="de-DE" sz="1600" dirty="0"/>
              <a:t> </a:t>
            </a:r>
            <a:r>
              <a:rPr lang="ru-RU" sz="1600" dirty="0"/>
              <a:t>/ </a:t>
            </a:r>
            <a:r>
              <a:rPr lang="de-DE" sz="1600" dirty="0"/>
              <a:t>A</a:t>
            </a:r>
            <a:r>
              <a:rPr lang="ru-RU" sz="1600" i="1" dirty="0"/>
              <a:t>-</a:t>
            </a:r>
            <a:r>
              <a:rPr lang="de-DE" sz="1600" i="1" dirty="0"/>
              <a:t>Reise</a:t>
            </a:r>
            <a:r>
              <a:rPr lang="ru-RU" sz="1600" i="1" dirty="0"/>
              <a:t>, </a:t>
            </a:r>
            <a:r>
              <a:rPr lang="de-DE" sz="1600" i="1" dirty="0"/>
              <a:t>Reise</a:t>
            </a:r>
            <a:r>
              <a:rPr lang="ru-RU" sz="1600" i="1" dirty="0"/>
              <a:t>!</a:t>
            </a:r>
            <a:r>
              <a:rPr lang="ru-RU" sz="1600" dirty="0"/>
              <a:t> (подъем!); </a:t>
            </a:r>
            <a:r>
              <a:rPr lang="de-DE" sz="1600" b="1" i="1" dirty="0"/>
              <a:t>a </a:t>
            </a:r>
            <a:r>
              <a:rPr lang="de-DE" sz="1600" i="1" dirty="0"/>
              <a:t>backen und </a:t>
            </a:r>
            <a:r>
              <a:rPr lang="de-DE" sz="1600" i="1" dirty="0"/>
              <a:t>banken</a:t>
            </a:r>
            <a:r>
              <a:rPr lang="ru-RU" sz="1600" i="1" dirty="0"/>
              <a:t>!</a:t>
            </a:r>
            <a:r>
              <a:rPr lang="ru-RU" sz="1600" dirty="0"/>
              <a:t> (окончить работу! команде обедать!); </a:t>
            </a:r>
            <a:r>
              <a:rPr lang="de-DE" sz="1600" b="1" i="1" dirty="0"/>
              <a:t>a </a:t>
            </a:r>
            <a:r>
              <a:rPr lang="de-DE" sz="1600" i="1" dirty="0" smtClean="0"/>
              <a:t>Null</a:t>
            </a:r>
            <a:r>
              <a:rPr lang="ru-RU" sz="1600" i="1" dirty="0" smtClean="0"/>
              <a:t> !</a:t>
            </a:r>
            <a:r>
              <a:rPr lang="ru-RU" sz="1600" dirty="0" smtClean="0"/>
              <a:t> </a:t>
            </a:r>
            <a:r>
              <a:rPr lang="ru-RU" sz="1600" dirty="0"/>
              <a:t>(обнуление пеленга).</a:t>
            </a:r>
            <a:r>
              <a:rPr lang="ru-RU" sz="1600" dirty="0" smtClean="0"/>
              <a:t> </a:t>
            </a:r>
            <a:endParaRPr lang="ru-RU" sz="1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20951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332656"/>
            <a:ext cx="8136904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spc="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Результаты </a:t>
            </a:r>
            <a:r>
              <a:rPr lang="ru-RU" u="sng" spc="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аудитивного</a:t>
            </a:r>
            <a:r>
              <a:rPr lang="ru-RU" u="sng" spc="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u="sng" spc="3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анализа образцов команд</a:t>
            </a:r>
            <a:endParaRPr lang="ru-RU" b="1" i="1" u="sng" spc="300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i="1" u="sng" dirty="0" smtClean="0"/>
          </a:p>
          <a:p>
            <a:pPr algn="just"/>
            <a:r>
              <a:rPr lang="ru-RU" sz="1600" dirty="0" smtClean="0"/>
              <a:t>1. Преимущественно </a:t>
            </a:r>
            <a:r>
              <a:rPr lang="ru-RU" sz="1600" b="1" dirty="0"/>
              <a:t>длительное произнесение гласных</a:t>
            </a:r>
            <a:r>
              <a:rPr lang="ru-RU" sz="1600" dirty="0"/>
              <a:t> в командах при погружении и всплытии подводной лодки, во время перемещения ее под водой, продувании балластных цистерн и других важных </a:t>
            </a:r>
            <a:r>
              <a:rPr lang="ru-RU" sz="1600" dirty="0" smtClean="0"/>
              <a:t>маневрах: </a:t>
            </a:r>
          </a:p>
          <a:p>
            <a:pPr algn="just"/>
            <a:endParaRPr lang="ru-RU" sz="1600" i="1" dirty="0" smtClean="0"/>
          </a:p>
          <a:p>
            <a:pPr algn="just"/>
            <a:r>
              <a:rPr lang="de-DE" sz="1600" i="1" dirty="0" smtClean="0"/>
              <a:t>Aaauuf</a:t>
            </a:r>
            <a:r>
              <a:rPr lang="de-DE" sz="1600" i="1" dirty="0" smtClean="0"/>
              <a:t> </a:t>
            </a:r>
            <a:r>
              <a:rPr lang="de-DE" sz="1600" i="1" dirty="0"/>
              <a:t>Man</a:t>
            </a:r>
            <a:r>
              <a:rPr lang="ru-RU" sz="1600" i="1" dirty="0"/>
              <a:t>ö</a:t>
            </a:r>
            <a:r>
              <a:rPr lang="de-DE" sz="1600" i="1" dirty="0"/>
              <a:t>verstatiooon</a:t>
            </a:r>
            <a:r>
              <a:rPr lang="ru-RU" sz="1600" dirty="0"/>
              <a:t>! </a:t>
            </a:r>
            <a:r>
              <a:rPr lang="ru-RU" sz="1600" dirty="0" smtClean="0"/>
              <a:t>– трансформация </a:t>
            </a:r>
            <a:r>
              <a:rPr lang="ru-RU" sz="1600" dirty="0"/>
              <a:t>дифтонга в </a:t>
            </a:r>
            <a:r>
              <a:rPr lang="ru-RU" sz="1600" dirty="0"/>
              <a:t>бифонемное</a:t>
            </a:r>
            <a:r>
              <a:rPr lang="ru-RU" sz="1600" dirty="0"/>
              <a:t> сочетание /</a:t>
            </a:r>
            <a:r>
              <a:rPr lang="en-US" sz="1600" i="1" dirty="0"/>
              <a:t>au</a:t>
            </a:r>
            <a:r>
              <a:rPr lang="ru-RU" sz="1600" dirty="0"/>
              <a:t>/, а сверхкраткого /</a:t>
            </a:r>
            <a:r>
              <a:rPr lang="en-US" sz="1600" i="1" dirty="0"/>
              <a:t>i</a:t>
            </a:r>
            <a:r>
              <a:rPr lang="ru-RU" sz="1600" i="1" dirty="0"/>
              <a:t>/</a:t>
            </a:r>
            <a:r>
              <a:rPr lang="ru-RU" sz="1600" dirty="0"/>
              <a:t> с последующим /</a:t>
            </a:r>
            <a:r>
              <a:rPr lang="en-US" sz="1600" i="1" dirty="0"/>
              <a:t>o</a:t>
            </a:r>
            <a:r>
              <a:rPr lang="ru-RU" sz="1600" dirty="0"/>
              <a:t>/ – в /</a:t>
            </a:r>
            <a:r>
              <a:rPr lang="en-US" sz="1600" i="1" dirty="0"/>
              <a:t>io</a:t>
            </a:r>
            <a:r>
              <a:rPr lang="ru-RU" sz="1600" dirty="0"/>
              <a:t>/, т.е. оба компонента артикулируются полностью и произносятся длительно</a:t>
            </a:r>
            <a:r>
              <a:rPr lang="ru-RU" sz="1600" dirty="0" smtClean="0"/>
              <a:t>. А также:</a:t>
            </a:r>
          </a:p>
          <a:p>
            <a:pPr algn="just"/>
            <a:r>
              <a:rPr lang="de-DE" sz="1600" i="1" dirty="0" smtClean="0"/>
              <a:t>Klaaarmachen</a:t>
            </a:r>
            <a:r>
              <a:rPr lang="de-DE" sz="1600" i="1" dirty="0" smtClean="0"/>
              <a:t> </a:t>
            </a:r>
            <a:r>
              <a:rPr lang="de-DE" sz="1600" i="1" dirty="0"/>
              <a:t>zum Tauch</a:t>
            </a:r>
            <a:r>
              <a:rPr lang="de-DE" sz="1600" i="1" u="sng" dirty="0"/>
              <a:t>en</a:t>
            </a:r>
            <a:r>
              <a:rPr lang="ru-RU" sz="1600" i="1" dirty="0"/>
              <a:t>!</a:t>
            </a:r>
            <a:r>
              <a:rPr lang="ru-RU" sz="1600" dirty="0"/>
              <a:t> (приготовиться к погружению!) – </a:t>
            </a:r>
            <a:r>
              <a:rPr lang="ru-RU" sz="1600" dirty="0" smtClean="0"/>
              <a:t>увеличение долготы долгого гласного</a:t>
            </a:r>
            <a:r>
              <a:rPr lang="ru-RU" sz="1600" dirty="0"/>
              <a:t>, элизия /</a:t>
            </a:r>
            <a:r>
              <a:rPr lang="ru-RU" sz="1600" i="1" dirty="0"/>
              <a:t>е</a:t>
            </a:r>
            <a:r>
              <a:rPr lang="ru-RU" sz="1600" dirty="0"/>
              <a:t>/ в конечном безударном слоге. Аналогично: </a:t>
            </a:r>
            <a:r>
              <a:rPr lang="de-DE" sz="1600" i="1" dirty="0"/>
              <a:t>Klaarmachen</a:t>
            </a:r>
            <a:r>
              <a:rPr lang="de-DE" sz="1600" i="1" dirty="0"/>
              <a:t> zum Auftauch</a:t>
            </a:r>
            <a:r>
              <a:rPr lang="de-DE" sz="1600" i="1" u="sng" dirty="0"/>
              <a:t>en</a:t>
            </a:r>
            <a:r>
              <a:rPr lang="ru-RU" sz="1600" i="1" dirty="0"/>
              <a:t>!</a:t>
            </a:r>
            <a:r>
              <a:rPr lang="ru-RU" sz="1600" dirty="0"/>
              <a:t> (приготовиться к всплытию!); </a:t>
            </a:r>
            <a:r>
              <a:rPr lang="de-DE" sz="1600" i="1" dirty="0"/>
              <a:t>Aaaaanblasen</a:t>
            </a:r>
            <a:r>
              <a:rPr lang="ru-RU" sz="1600" i="1" dirty="0"/>
              <a:t>! </a:t>
            </a:r>
            <a:r>
              <a:rPr lang="ru-RU" sz="1600" dirty="0"/>
              <a:t>(продуть балласт!); </a:t>
            </a:r>
            <a:r>
              <a:rPr lang="de-DE" sz="1600" i="1" dirty="0"/>
              <a:t>Alaaaarm</a:t>
            </a:r>
            <a:r>
              <a:rPr lang="ru-RU" sz="1600" i="1" dirty="0"/>
              <a:t>!</a:t>
            </a:r>
            <a:r>
              <a:rPr lang="ru-RU" sz="1600" dirty="0"/>
              <a:t> (тревога!). </a:t>
            </a:r>
            <a:endParaRPr lang="ru-RU" sz="1600" dirty="0" smtClean="0"/>
          </a:p>
          <a:p>
            <a:pPr algn="just"/>
            <a:r>
              <a:rPr lang="de-DE" sz="1600" i="1" dirty="0"/>
              <a:t>Fluuut</a:t>
            </a:r>
            <a:r>
              <a:rPr lang="de-DE" sz="1600" b="1" i="1" dirty="0"/>
              <a:t>e</a:t>
            </a:r>
            <a:r>
              <a:rPr lang="de-DE" sz="1600" i="1" dirty="0"/>
              <a:t>n</a:t>
            </a:r>
            <a:r>
              <a:rPr lang="ru-RU" sz="1600" i="1" dirty="0"/>
              <a:t>! </a:t>
            </a:r>
            <a:r>
              <a:rPr lang="de-DE" sz="1600" i="1" dirty="0"/>
              <a:t>Auf </a:t>
            </a:r>
            <a:r>
              <a:rPr lang="de-DE" sz="1600" b="1" i="1" dirty="0"/>
              <a:t>Sehrohr</a:t>
            </a:r>
            <a:r>
              <a:rPr lang="de-DE" sz="1600" i="1" dirty="0"/>
              <a:t>tiefe gehen</a:t>
            </a:r>
            <a:r>
              <a:rPr lang="ru-RU" sz="1600" i="1" dirty="0"/>
              <a:t>!</a:t>
            </a:r>
            <a:r>
              <a:rPr lang="ru-RU" sz="1600" dirty="0"/>
              <a:t> (погружение! идем под перископом!) </a:t>
            </a:r>
            <a:r>
              <a:rPr lang="ru-RU" sz="1600" dirty="0" smtClean="0"/>
              <a:t>- длительно</a:t>
            </a:r>
            <a:r>
              <a:rPr lang="ru-RU" sz="1600" dirty="0"/>
              <a:t>, очень четко, редукция гласного в конечном слоге отсутствует; ударные слоги первых слов композита явно выражены. </a:t>
            </a:r>
            <a:endParaRPr lang="ru-RU" sz="1600" dirty="0" smtClean="0"/>
          </a:p>
          <a:p>
            <a:pPr algn="just"/>
            <a:r>
              <a:rPr lang="ru-RU" sz="1600" b="1" dirty="0" smtClean="0"/>
              <a:t>´´</a:t>
            </a:r>
            <a:r>
              <a:rPr lang="de-DE" sz="1600" b="1" i="1" dirty="0"/>
              <a:t>Maaaa</a:t>
            </a:r>
            <a:r>
              <a:rPr lang="de-DE" sz="1600" i="1" dirty="0"/>
              <a:t>schine</a:t>
            </a:r>
            <a:r>
              <a:rPr lang="de-DE" sz="1600" i="1" dirty="0"/>
              <a:t> Stopp</a:t>
            </a:r>
            <a:r>
              <a:rPr lang="ru-RU" sz="1600" i="1" dirty="0"/>
              <a:t>!</a:t>
            </a:r>
            <a:r>
              <a:rPr lang="ru-RU" sz="1600" dirty="0"/>
              <a:t> – перенос словесного ударения на начало, удлинение </a:t>
            </a:r>
            <a:r>
              <a:rPr lang="ru-RU" sz="1600" dirty="0" smtClean="0"/>
              <a:t>гласного</a:t>
            </a:r>
            <a:r>
              <a:rPr lang="ru-RU" sz="1600" dirty="0"/>
              <a:t>.</a:t>
            </a:r>
            <a:r>
              <a:rPr lang="ru-RU" sz="1600" dirty="0" smtClean="0"/>
              <a:t> </a:t>
            </a:r>
          </a:p>
          <a:p>
            <a:pPr algn="just"/>
            <a:r>
              <a:rPr lang="ru-RU" sz="1600" b="1" dirty="0" smtClean="0"/>
              <a:t>^</a:t>
            </a:r>
            <a:r>
              <a:rPr lang="de-DE" sz="1600" b="1" i="1" dirty="0"/>
              <a:t>Zuuu</a:t>
            </a:r>
            <a:r>
              <a:rPr lang="ru-RU" sz="1600" b="1" i="1" dirty="0"/>
              <a:t>(</a:t>
            </a:r>
            <a:r>
              <a:rPr lang="de-DE" sz="1600" b="1" i="1" dirty="0"/>
              <a:t>r</a:t>
            </a:r>
            <a:r>
              <a:rPr lang="ru-RU" sz="1600" b="1" i="1" dirty="0"/>
              <a:t>)</a:t>
            </a:r>
            <a:r>
              <a:rPr lang="ru-RU" sz="1600" i="1" dirty="0"/>
              <a:t> </a:t>
            </a:r>
            <a:r>
              <a:rPr lang="ru-RU" sz="1600" i="1" u="sng" dirty="0"/>
              <a:t>Ü</a:t>
            </a:r>
            <a:r>
              <a:rPr lang="de-DE" sz="1600" i="1" dirty="0"/>
              <a:t>bung</a:t>
            </a:r>
            <a:r>
              <a:rPr lang="ru-RU" sz="1600" i="1" dirty="0"/>
              <a:t>! </a:t>
            </a:r>
            <a:r>
              <a:rPr lang="de-DE" sz="1600" i="1" dirty="0"/>
              <a:t>Wassereinbruch</a:t>
            </a:r>
            <a:r>
              <a:rPr lang="ru-RU" sz="1600" dirty="0"/>
              <a:t>. – перенос фразового ударения на предлог, протяжное произнесение гласного, выпадение сонорного вокализованного /</a:t>
            </a:r>
            <a:r>
              <a:rPr lang="en-US" sz="1600" i="1" dirty="0"/>
              <a:t>r</a:t>
            </a:r>
            <a:r>
              <a:rPr lang="ru-RU" sz="1600" dirty="0"/>
              <a:t>/, потеря твердого приступа перед начальным </a:t>
            </a:r>
            <a:r>
              <a:rPr lang="ru-RU" sz="1600" dirty="0" smtClean="0"/>
              <a:t>гласным.</a:t>
            </a:r>
          </a:p>
          <a:p>
            <a:pPr algn="just"/>
            <a:r>
              <a:rPr lang="ru-RU" sz="1600" b="1" dirty="0" smtClean="0"/>
              <a:t>´</a:t>
            </a:r>
            <a:r>
              <a:rPr lang="de-DE" sz="1600" i="1" dirty="0"/>
              <a:t>Zuuu</a:t>
            </a:r>
            <a:r>
              <a:rPr lang="ru-RU" sz="1600" i="1" dirty="0"/>
              <a:t>-</a:t>
            </a:r>
            <a:r>
              <a:rPr lang="ru-RU" sz="1600" b="1" i="1" dirty="0"/>
              <a:t>´</a:t>
            </a:r>
            <a:r>
              <a:rPr lang="de-DE" sz="1600" i="1" dirty="0"/>
              <a:t>gleich</a:t>
            </a:r>
            <a:r>
              <a:rPr lang="ru-RU" sz="1600" i="1" dirty="0"/>
              <a:t>! (</a:t>
            </a:r>
            <a:r>
              <a:rPr lang="ru-RU" sz="1600" dirty="0"/>
              <a:t>раз-два – взяли!)</a:t>
            </a:r>
            <a:r>
              <a:rPr lang="ru-RU" sz="1600" i="1" dirty="0"/>
              <a:t> – </a:t>
            </a:r>
            <a:r>
              <a:rPr lang="ru-RU" sz="1600" dirty="0"/>
              <a:t>длительный долгий гласный, слоги </a:t>
            </a:r>
            <a:r>
              <a:rPr lang="ru-RU" sz="1600" dirty="0"/>
              <a:t>равноударны</a:t>
            </a:r>
            <a:r>
              <a:rPr lang="ru-RU" sz="1600" dirty="0"/>
              <a:t>.</a:t>
            </a:r>
          </a:p>
          <a:p>
            <a:pPr algn="just"/>
            <a:endParaRPr lang="ru-RU" sz="1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92417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134" y="332656"/>
            <a:ext cx="8208912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ru-RU" sz="1600" dirty="0" smtClean="0"/>
              <a:t>лова </a:t>
            </a:r>
            <a:r>
              <a:rPr lang="ru-RU" sz="1600" dirty="0"/>
              <a:t>команды, содержащие </a:t>
            </a:r>
            <a:r>
              <a:rPr lang="ru-RU" sz="1600" b="1" dirty="0"/>
              <a:t>краткие гласные</a:t>
            </a:r>
            <a:r>
              <a:rPr lang="ru-RU" sz="1600" dirty="0"/>
              <a:t>, произносятся очень кратко, а вся фраза – в быстром темпе: </a:t>
            </a:r>
            <a:endParaRPr lang="ru-RU" sz="1600" dirty="0" smtClean="0"/>
          </a:p>
          <a:p>
            <a:pPr algn="just"/>
            <a:r>
              <a:rPr lang="de-DE" sz="1600" i="1" dirty="0" smtClean="0"/>
              <a:t>Alle </a:t>
            </a:r>
            <a:r>
              <a:rPr lang="de-DE" sz="1600" i="1" dirty="0"/>
              <a:t>Mann an Deck</a:t>
            </a:r>
            <a:r>
              <a:rPr lang="ru-RU" sz="1600" i="1" dirty="0"/>
              <a:t>! </a:t>
            </a:r>
            <a:r>
              <a:rPr lang="ru-RU" sz="1600" dirty="0"/>
              <a:t>(все наверх!),</a:t>
            </a:r>
            <a:r>
              <a:rPr lang="ru-RU" sz="1600" i="1" dirty="0"/>
              <a:t> </a:t>
            </a:r>
            <a:r>
              <a:rPr lang="ru-RU" sz="1600" dirty="0"/>
              <a:t>особенно в ситуации опасности, требующей быстрой реакции: </a:t>
            </a:r>
            <a:r>
              <a:rPr lang="de-DE" sz="1600" i="1" dirty="0"/>
              <a:t>Alle Mann von Bord</a:t>
            </a:r>
            <a:r>
              <a:rPr lang="ru-RU" sz="1600" i="1" dirty="0"/>
              <a:t>!</a:t>
            </a:r>
            <a:r>
              <a:rPr lang="ru-RU" sz="1600" dirty="0"/>
              <a:t> (все за борт!); </a:t>
            </a:r>
            <a:r>
              <a:rPr lang="de-DE" sz="1600" i="1" dirty="0"/>
              <a:t>Mann</a:t>
            </a:r>
            <a:r>
              <a:rPr lang="ru-RU" sz="1600" i="1" dirty="0"/>
              <a:t> ü</a:t>
            </a:r>
            <a:r>
              <a:rPr lang="de-DE" sz="1600" i="1" dirty="0"/>
              <a:t>ber</a:t>
            </a:r>
            <a:r>
              <a:rPr lang="de-DE" sz="1600" i="1" dirty="0"/>
              <a:t> Bord</a:t>
            </a:r>
            <a:r>
              <a:rPr lang="ru-RU" sz="1600" i="1" dirty="0"/>
              <a:t>! </a:t>
            </a:r>
            <a:r>
              <a:rPr lang="ru-RU" sz="1600" dirty="0"/>
              <a:t>(человек за бортом!)</a:t>
            </a:r>
            <a:r>
              <a:rPr lang="ru-RU" sz="1600" i="1" dirty="0"/>
              <a:t>. </a:t>
            </a:r>
            <a:endParaRPr lang="ru-RU" sz="1600" i="1" dirty="0" smtClean="0"/>
          </a:p>
          <a:p>
            <a:pPr algn="just"/>
            <a:r>
              <a:rPr lang="ru-RU" sz="1600" dirty="0" smtClean="0"/>
              <a:t>В </a:t>
            </a:r>
            <a:r>
              <a:rPr lang="ru-RU" sz="1600" dirty="0"/>
              <a:t>более спокойной ситуации темп речи размеренный, все звуки проговариваются четко: </a:t>
            </a:r>
            <a:endParaRPr lang="ru-RU" sz="1600" dirty="0" smtClean="0"/>
          </a:p>
          <a:p>
            <a:pPr algn="just"/>
            <a:r>
              <a:rPr lang="de-DE" sz="1600" i="1" dirty="0" smtClean="0"/>
              <a:t>Besatzung </a:t>
            </a:r>
            <a:r>
              <a:rPr lang="de-DE" sz="1600" i="1" dirty="0"/>
              <a:t>anfangen mit Seeklarmachen</a:t>
            </a:r>
            <a:r>
              <a:rPr lang="ru-RU" sz="1600" dirty="0"/>
              <a:t> (приготовиться к выходу в море); </a:t>
            </a:r>
            <a:r>
              <a:rPr lang="de-DE" sz="1600" i="1" dirty="0"/>
              <a:t>Br</a:t>
            </a:r>
            <a:r>
              <a:rPr lang="ru-RU" sz="1600" i="1" dirty="0"/>
              <a:t>ü</a:t>
            </a:r>
            <a:r>
              <a:rPr lang="de-DE" sz="1600" i="1" dirty="0"/>
              <a:t>ckenwache</a:t>
            </a:r>
            <a:r>
              <a:rPr lang="ru-RU" sz="1600" i="1" dirty="0"/>
              <a:t>: </a:t>
            </a:r>
            <a:r>
              <a:rPr lang="de-DE" sz="1600" i="1" dirty="0"/>
              <a:t>sich klarmachen </a:t>
            </a:r>
            <a:r>
              <a:rPr lang="ru-RU" sz="1600" dirty="0"/>
              <a:t>(верхней вахте приготовиться!); </a:t>
            </a:r>
            <a:endParaRPr lang="ru-RU" sz="1600" dirty="0" smtClean="0"/>
          </a:p>
          <a:p>
            <a:pPr algn="just"/>
            <a:r>
              <a:rPr lang="de-DE" sz="1600" i="1" dirty="0" smtClean="0"/>
              <a:t>Br</a:t>
            </a:r>
            <a:r>
              <a:rPr lang="ru-RU" sz="1600" i="1" dirty="0"/>
              <a:t>ü</a:t>
            </a:r>
            <a:r>
              <a:rPr lang="de-DE" sz="1600" i="1" dirty="0"/>
              <a:t>cke</a:t>
            </a:r>
            <a:r>
              <a:rPr lang="de-DE" sz="1600" i="1" dirty="0"/>
              <a:t> von Kommandant</a:t>
            </a:r>
            <a:r>
              <a:rPr lang="ru-RU" sz="1600" i="1" dirty="0"/>
              <a:t>. </a:t>
            </a:r>
            <a:r>
              <a:rPr lang="de-DE" sz="1600" i="1" dirty="0"/>
              <a:t>Warum wurde Alarm </a:t>
            </a:r>
            <a:r>
              <a:rPr lang="de-DE" sz="1600" i="1" dirty="0"/>
              <a:t>ausgel</a:t>
            </a:r>
            <a:r>
              <a:rPr lang="ru-RU" sz="1600" i="1" dirty="0"/>
              <a:t>ö</a:t>
            </a:r>
            <a:r>
              <a:rPr lang="de-DE" sz="1600" i="1" dirty="0"/>
              <a:t>st</a:t>
            </a:r>
            <a:r>
              <a:rPr lang="ru-RU" sz="1600" i="1" dirty="0"/>
              <a:t>?</a:t>
            </a:r>
            <a:r>
              <a:rPr lang="ru-RU" sz="1600" dirty="0"/>
              <a:t> (вопрос капитана о причине тревоги) – </a:t>
            </a:r>
            <a:r>
              <a:rPr lang="de-DE" sz="1600" i="1" dirty="0"/>
              <a:t>Alarm wurde </a:t>
            </a:r>
            <a:r>
              <a:rPr lang="de-DE" sz="1600" i="1" dirty="0"/>
              <a:t>ausgel</a:t>
            </a:r>
            <a:r>
              <a:rPr lang="ru-RU" sz="1600" i="1" dirty="0"/>
              <a:t>ö</a:t>
            </a:r>
            <a:r>
              <a:rPr lang="de-DE" sz="1600" i="1" dirty="0"/>
              <a:t>st</a:t>
            </a:r>
            <a:r>
              <a:rPr lang="ru-RU" sz="1600" i="1" dirty="0"/>
              <a:t> … </a:t>
            </a:r>
            <a:r>
              <a:rPr lang="de-DE" sz="1600" i="1" dirty="0"/>
              <a:t>aufgrund </a:t>
            </a:r>
            <a:r>
              <a:rPr lang="de-DE" sz="1600" i="1" dirty="0"/>
              <a:t>simultierter</a:t>
            </a:r>
            <a:r>
              <a:rPr lang="de-DE" sz="1600" i="1" dirty="0"/>
              <a:t> Kollision im Hinterschiff</a:t>
            </a:r>
            <a:r>
              <a:rPr lang="ru-RU" sz="1600" i="1" dirty="0"/>
              <a:t> (</a:t>
            </a:r>
            <a:r>
              <a:rPr lang="ru-RU" sz="1600" dirty="0"/>
              <a:t>ответ звучит отрывочно, пропуск малозначащих слов). </a:t>
            </a:r>
            <a:endParaRPr lang="ru-RU" sz="1600" dirty="0" smtClean="0"/>
          </a:p>
          <a:p>
            <a:pPr algn="just"/>
            <a:endParaRPr lang="ru-RU" sz="1600" dirty="0" smtClean="0"/>
          </a:p>
          <a:p>
            <a:pPr algn="just"/>
            <a:r>
              <a:rPr lang="ru-RU" sz="1600" dirty="0" smtClean="0"/>
              <a:t>3. </a:t>
            </a:r>
            <a:r>
              <a:rPr lang="ru-RU" sz="1600" dirty="0"/>
              <a:t>Рутинные </a:t>
            </a:r>
            <a:r>
              <a:rPr lang="ru-RU" sz="1600" b="1" dirty="0"/>
              <a:t>команды,</a:t>
            </a:r>
            <a:r>
              <a:rPr lang="ru-RU" sz="1600" dirty="0"/>
              <a:t> </a:t>
            </a:r>
            <a:r>
              <a:rPr lang="ru-RU" sz="1600" b="1" dirty="0"/>
              <a:t>постоянно встречающиеся </a:t>
            </a:r>
            <a:r>
              <a:rPr lang="ru-RU" sz="1600" dirty="0"/>
              <a:t>и потому быстро узнаваемые, имеют свой фонетический образ: краткие и громкие, они, тем не менее, обнаруживают достаточно явную количественную и качественную редукцию, а также элизию гласных: </a:t>
            </a:r>
            <a:endParaRPr lang="ru-RU" sz="1600" dirty="0" smtClean="0"/>
          </a:p>
          <a:p>
            <a:pPr algn="just"/>
            <a:r>
              <a:rPr lang="de-DE" sz="1600" i="1" dirty="0" smtClean="0"/>
              <a:t>Augen </a:t>
            </a:r>
            <a:r>
              <a:rPr lang="de-DE" sz="1600" i="1" dirty="0"/>
              <a:t>rechts</a:t>
            </a:r>
            <a:r>
              <a:rPr lang="ru-RU" sz="1600" i="1" dirty="0"/>
              <a:t>!</a:t>
            </a:r>
            <a:r>
              <a:rPr lang="ru-RU" sz="1600" dirty="0"/>
              <a:t> (равнение направо!) [</a:t>
            </a:r>
            <a:r>
              <a:rPr lang="ru-RU" sz="1600" b="1" dirty="0"/>
              <a:t>´</a:t>
            </a:r>
            <a:r>
              <a:rPr lang="ru-RU" sz="1600" dirty="0"/>
              <a:t>ɔ:</a:t>
            </a:r>
            <a:r>
              <a:rPr lang="en-US" sz="1600" dirty="0"/>
              <a:t>gn</a:t>
            </a:r>
            <a:r>
              <a:rPr lang="en-US" sz="1600" dirty="0"/>
              <a:t> </a:t>
            </a:r>
            <a:r>
              <a:rPr lang="ru-RU" sz="1600" b="1" dirty="0"/>
              <a:t>´</a:t>
            </a:r>
            <a:r>
              <a:rPr lang="en-US" sz="1600" dirty="0"/>
              <a:t>r</a:t>
            </a:r>
            <a:r>
              <a:rPr lang="ru-RU" sz="1600" dirty="0"/>
              <a:t>ɛ</a:t>
            </a:r>
            <a:r>
              <a:rPr lang="uk-UA" sz="1600" dirty="0"/>
              <a:t>ç</a:t>
            </a:r>
            <a:r>
              <a:rPr lang="en-US" sz="1600" dirty="0"/>
              <a:t>ts</a:t>
            </a:r>
            <a:r>
              <a:rPr lang="ru-RU" sz="1600" dirty="0"/>
              <a:t>]; </a:t>
            </a:r>
            <a:r>
              <a:rPr lang="de-DE" sz="1600" i="1" dirty="0"/>
              <a:t>Augen geradeaus</a:t>
            </a:r>
            <a:r>
              <a:rPr lang="ru-RU" sz="1600" i="1" dirty="0"/>
              <a:t>!</a:t>
            </a:r>
            <a:r>
              <a:rPr lang="ru-RU" sz="1600" dirty="0"/>
              <a:t> (смотреть прямо!) [</a:t>
            </a:r>
            <a:r>
              <a:rPr lang="ru-RU" sz="1600" b="1" dirty="0"/>
              <a:t>´</a:t>
            </a:r>
            <a:r>
              <a:rPr lang="ru-RU" sz="1600" dirty="0"/>
              <a:t>ɔ:</a:t>
            </a:r>
            <a:r>
              <a:rPr lang="en-US" sz="1600" dirty="0"/>
              <a:t>g</a:t>
            </a:r>
            <a:r>
              <a:rPr lang="ru-RU" sz="1600" dirty="0"/>
              <a:t>ə</a:t>
            </a:r>
            <a:r>
              <a:rPr lang="en-US" sz="1600" dirty="0"/>
              <a:t>n</a:t>
            </a:r>
            <a:r>
              <a:rPr lang="ru-RU" sz="1600" dirty="0"/>
              <a:t>ə</a:t>
            </a:r>
            <a:r>
              <a:rPr lang="en-US" sz="1600" dirty="0"/>
              <a:t>aos</a:t>
            </a:r>
            <a:r>
              <a:rPr lang="ru-RU" sz="1600" dirty="0"/>
              <a:t>]. </a:t>
            </a:r>
            <a:r>
              <a:rPr lang="ru-RU" sz="1600" dirty="0" smtClean="0"/>
              <a:t>          Другие </a:t>
            </a:r>
            <a:r>
              <a:rPr lang="ru-RU" sz="1600" dirty="0"/>
              <a:t>примеры: </a:t>
            </a:r>
            <a:endParaRPr lang="ru-RU" sz="1600" dirty="0" smtClean="0"/>
          </a:p>
          <a:p>
            <a:pPr algn="just"/>
            <a:r>
              <a:rPr lang="ru-RU" sz="1600" dirty="0" smtClean="0"/>
              <a:t>Капитан</a:t>
            </a:r>
            <a:r>
              <a:rPr lang="ru-RU" sz="1600" dirty="0"/>
              <a:t>: </a:t>
            </a:r>
            <a:r>
              <a:rPr lang="de-DE" sz="1600" i="1" dirty="0"/>
              <a:t>Guten Tag</a:t>
            </a:r>
            <a:r>
              <a:rPr lang="ru-RU" sz="1600" i="1" dirty="0"/>
              <a:t> |</a:t>
            </a:r>
            <a:r>
              <a:rPr lang="de-DE" sz="1600" i="1" dirty="0"/>
              <a:t>Besatzung Delta</a:t>
            </a:r>
            <a:r>
              <a:rPr lang="ru-RU" sz="1600" dirty="0"/>
              <a:t>. – громко, четко, между синтагмами краткая пауза. </a:t>
            </a:r>
            <a:r>
              <a:rPr lang="ru-RU" sz="1600" dirty="0" smtClean="0"/>
              <a:t>Экипаж: </a:t>
            </a:r>
            <a:r>
              <a:rPr lang="ru-RU" sz="1600" i="1" dirty="0"/>
              <a:t>(</a:t>
            </a:r>
            <a:r>
              <a:rPr lang="de-DE" sz="1600" i="1" dirty="0"/>
              <a:t>Guten</a:t>
            </a:r>
            <a:r>
              <a:rPr lang="ru-RU" sz="1600" i="1" dirty="0"/>
              <a:t>) </a:t>
            </a:r>
            <a:r>
              <a:rPr lang="de-DE" sz="1600" i="1" dirty="0"/>
              <a:t>Tag</a:t>
            </a:r>
            <a:r>
              <a:rPr lang="ru-RU" sz="1600" i="1" dirty="0"/>
              <a:t>, </a:t>
            </a:r>
            <a:r>
              <a:rPr lang="de-DE" sz="1600" i="1" dirty="0"/>
              <a:t>Herr </a:t>
            </a:r>
            <a:r>
              <a:rPr lang="de-DE" sz="1600" i="1" dirty="0"/>
              <a:t>Kapit</a:t>
            </a:r>
            <a:r>
              <a:rPr lang="ru-RU" sz="1600" i="1" dirty="0"/>
              <a:t>ä</a:t>
            </a:r>
            <a:r>
              <a:rPr lang="de-DE" sz="1600" i="1" dirty="0"/>
              <a:t>n</a:t>
            </a:r>
            <a:r>
              <a:rPr lang="ru-RU" sz="1600" i="1" dirty="0"/>
              <a:t>!</a:t>
            </a:r>
            <a:r>
              <a:rPr lang="ru-RU" sz="1600" dirty="0"/>
              <a:t> – быстрый темп, пропуск слова. </a:t>
            </a:r>
            <a:r>
              <a:rPr lang="ru-RU" sz="1600" dirty="0" smtClean="0"/>
              <a:t>      Аналогично</a:t>
            </a:r>
            <a:r>
              <a:rPr lang="de-DE" sz="1600" dirty="0"/>
              <a:t>: </a:t>
            </a:r>
            <a:endParaRPr lang="ru-RU" sz="1600" dirty="0" smtClean="0"/>
          </a:p>
          <a:p>
            <a:pPr algn="just"/>
            <a:r>
              <a:rPr lang="de-DE" sz="1600" i="1" dirty="0" smtClean="0"/>
              <a:t>Guten </a:t>
            </a:r>
            <a:r>
              <a:rPr lang="de-DE" sz="1600" i="1" dirty="0"/>
              <a:t>Morgen | Besatzung Alfa. </a:t>
            </a:r>
            <a:r>
              <a:rPr lang="de-DE" sz="1600" dirty="0"/>
              <a:t>–</a:t>
            </a:r>
            <a:r>
              <a:rPr lang="de-DE" sz="1600" i="1" dirty="0"/>
              <a:t> Guten Morgen, (Herr) Kap(i)</a:t>
            </a:r>
            <a:r>
              <a:rPr lang="de-DE" sz="1600" i="1" dirty="0"/>
              <a:t>tän</a:t>
            </a:r>
            <a:r>
              <a:rPr lang="de-DE" sz="1600" i="1" dirty="0"/>
              <a:t>!</a:t>
            </a:r>
            <a:r>
              <a:rPr lang="de-DE" sz="1600" dirty="0"/>
              <a:t> </a:t>
            </a:r>
            <a:r>
              <a:rPr lang="ru-RU" sz="1600" dirty="0"/>
              <a:t>[</a:t>
            </a:r>
            <a:r>
              <a:rPr lang="de-DE" sz="1600" dirty="0"/>
              <a:t>kap</a:t>
            </a:r>
            <a:r>
              <a:rPr lang="ru-RU" sz="1600" b="1" dirty="0"/>
              <a:t>´</a:t>
            </a:r>
            <a:r>
              <a:rPr lang="de-DE" sz="1600" dirty="0"/>
              <a:t>t</a:t>
            </a:r>
            <a:r>
              <a:rPr lang="ru-RU" sz="1600" dirty="0"/>
              <a:t>ɛ::</a:t>
            </a:r>
            <a:r>
              <a:rPr lang="de-DE" sz="1600" dirty="0"/>
              <a:t>n</a:t>
            </a:r>
            <a:r>
              <a:rPr lang="ru-RU" sz="1600" dirty="0"/>
              <a:t>]. </a:t>
            </a:r>
            <a:endParaRPr lang="ru-RU" sz="1600" dirty="0" smtClean="0"/>
          </a:p>
          <a:p>
            <a:pPr algn="just"/>
            <a:endParaRPr lang="ru-RU" sz="16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4882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448</TotalTime>
  <Words>1634</Words>
  <Application>Microsoft Office PowerPoint</Application>
  <PresentationFormat>Экран (4:3)</PresentationFormat>
  <Paragraphs>124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VII Международный научный Конгресс  «Иностранная филология. Социальная и национальная вариативность языка и литературы» 07 – 22  апреля 2022 г., г. Симферополь</vt:lpstr>
      <vt:lpstr>Презентация PowerPoint</vt:lpstr>
      <vt:lpstr>Презентация PowerPoint</vt:lpstr>
      <vt:lpstr>Презентация PowerPoint</vt:lpstr>
      <vt:lpstr>Презентация PowerPoint</vt:lpstr>
      <vt:lpstr>РЕЗУЛЬТАТЫ  ИССЛЕДОВАНИЯ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КРЫМСКИЕ НЕМЦЫ</dc:title>
  <dc:creator>Пользователь Windows</dc:creator>
  <cp:lastModifiedBy>Пользователь Windows</cp:lastModifiedBy>
  <cp:revision>65</cp:revision>
  <dcterms:created xsi:type="dcterms:W3CDTF">2020-04-03T15:34:13Z</dcterms:created>
  <dcterms:modified xsi:type="dcterms:W3CDTF">2022-04-06T11:19:15Z</dcterms:modified>
</cp:coreProperties>
</file>