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68" r:id="rId3"/>
    <p:sldId id="269" r:id="rId4"/>
    <p:sldId id="258" r:id="rId5"/>
    <p:sldId id="270" r:id="rId6"/>
    <p:sldId id="271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Merriweather" panose="020B0604020202020204" charset="-52"/>
      <p:regular r:id="rId14"/>
      <p:bold r:id="rId15"/>
      <p:italic r:id="rId16"/>
      <p:boldItalic r:id="rId17"/>
    </p:embeddedFont>
    <p:embeddedFont>
      <p:font typeface="Staatliches" panose="020B0604020202020204" charset="0"/>
      <p:regular r:id="rId18"/>
    </p:embeddedFont>
    <p:embeddedFont>
      <p:font typeface="Raleway" panose="020B0604020202020204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1" autoAdjust="0"/>
  </p:normalViewPr>
  <p:slideViewPr>
    <p:cSldViewPr snapToGrid="0">
      <p:cViewPr varScale="1">
        <p:scale>
          <a:sx n="116" d="100"/>
          <a:sy n="116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C5FEB-82C2-42A8-BC42-63CAD91A37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2CF305-693E-4E06-89EC-C72D67E50DF3}">
      <dgm:prSet/>
      <dgm:spPr/>
      <dgm:t>
        <a:bodyPr/>
        <a:lstStyle/>
        <a:p>
          <a:pPr rtl="0"/>
          <a:r>
            <a:rPr lang="ru-RU" b="0" i="0" smtClean="0"/>
            <a:t>Профессиональная коммуникация в кросскультурной среде</a:t>
          </a:r>
          <a:endParaRPr lang="ru-RU"/>
        </a:p>
      </dgm:t>
    </dgm:pt>
    <dgm:pt modelId="{10DB4EC5-D307-48EC-B272-F72BA475351C}" type="parTrans" cxnId="{1F11D55A-1E22-496D-AC1C-189EE0BD61E8}">
      <dgm:prSet/>
      <dgm:spPr/>
      <dgm:t>
        <a:bodyPr/>
        <a:lstStyle/>
        <a:p>
          <a:endParaRPr lang="ru-RU"/>
        </a:p>
      </dgm:t>
    </dgm:pt>
    <dgm:pt modelId="{780501F6-C053-45D4-843C-7499EDF08186}" type="sibTrans" cxnId="{1F11D55A-1E22-496D-AC1C-189EE0BD61E8}">
      <dgm:prSet/>
      <dgm:spPr/>
      <dgm:t>
        <a:bodyPr/>
        <a:lstStyle/>
        <a:p>
          <a:endParaRPr lang="ru-RU"/>
        </a:p>
      </dgm:t>
    </dgm:pt>
    <dgm:pt modelId="{B0F79B09-7C2E-48A5-B51F-1A21278706DF}">
      <dgm:prSet/>
      <dgm:spPr/>
      <dgm:t>
        <a:bodyPr/>
        <a:lstStyle/>
        <a:p>
          <a:pPr rtl="0"/>
          <a:r>
            <a:rPr lang="ru-RU" b="0" i="0" smtClean="0"/>
            <a:t>45.04.02 Лингвистика</a:t>
          </a:r>
          <a:endParaRPr lang="ru-RU"/>
        </a:p>
      </dgm:t>
    </dgm:pt>
    <dgm:pt modelId="{E69D7AEF-9E58-4A63-99BC-EB54985C2A6E}" type="parTrans" cxnId="{57288B61-1571-4977-8EAF-F9AC089A6BBF}">
      <dgm:prSet/>
      <dgm:spPr/>
      <dgm:t>
        <a:bodyPr/>
        <a:lstStyle/>
        <a:p>
          <a:endParaRPr lang="ru-RU"/>
        </a:p>
      </dgm:t>
    </dgm:pt>
    <dgm:pt modelId="{9F307511-9791-4B60-802A-62DDA807AF3C}" type="sibTrans" cxnId="{57288B61-1571-4977-8EAF-F9AC089A6BBF}">
      <dgm:prSet/>
      <dgm:spPr/>
      <dgm:t>
        <a:bodyPr/>
        <a:lstStyle/>
        <a:p>
          <a:endParaRPr lang="ru-RU"/>
        </a:p>
      </dgm:t>
    </dgm:pt>
    <dgm:pt modelId="{9C8C6D37-060B-4CB3-A28A-12A8715ED6DA}" type="pres">
      <dgm:prSet presAssocID="{559C5FEB-82C2-42A8-BC42-63CAD91A37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B31D90-ACA8-498C-8B68-BA2181611B42}" type="pres">
      <dgm:prSet presAssocID="{162CF305-693E-4E06-89EC-C72D67E50D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2CD01-ABE3-467E-8E0D-710E94C6431F}" type="pres">
      <dgm:prSet presAssocID="{780501F6-C053-45D4-843C-7499EDF08186}" presName="spacer" presStyleCnt="0"/>
      <dgm:spPr/>
    </dgm:pt>
    <dgm:pt modelId="{1110D49E-0A71-419A-A4F9-E668585B08B7}" type="pres">
      <dgm:prSet presAssocID="{B0F79B09-7C2E-48A5-B51F-1A21278706D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772D90-CABC-4ACC-8FED-ED910D6424EE}" type="presOf" srcId="{B0F79B09-7C2E-48A5-B51F-1A21278706DF}" destId="{1110D49E-0A71-419A-A4F9-E668585B08B7}" srcOrd="0" destOrd="0" presId="urn:microsoft.com/office/officeart/2005/8/layout/vList2"/>
    <dgm:cxn modelId="{57288B61-1571-4977-8EAF-F9AC089A6BBF}" srcId="{559C5FEB-82C2-42A8-BC42-63CAD91A3798}" destId="{B0F79B09-7C2E-48A5-B51F-1A21278706DF}" srcOrd="1" destOrd="0" parTransId="{E69D7AEF-9E58-4A63-99BC-EB54985C2A6E}" sibTransId="{9F307511-9791-4B60-802A-62DDA807AF3C}"/>
    <dgm:cxn modelId="{F7266BA4-28C3-4BC1-AA1A-B032AF26029C}" type="presOf" srcId="{162CF305-693E-4E06-89EC-C72D67E50DF3}" destId="{5DB31D90-ACA8-498C-8B68-BA2181611B42}" srcOrd="0" destOrd="0" presId="urn:microsoft.com/office/officeart/2005/8/layout/vList2"/>
    <dgm:cxn modelId="{1F11D55A-1E22-496D-AC1C-189EE0BD61E8}" srcId="{559C5FEB-82C2-42A8-BC42-63CAD91A3798}" destId="{162CF305-693E-4E06-89EC-C72D67E50DF3}" srcOrd="0" destOrd="0" parTransId="{10DB4EC5-D307-48EC-B272-F72BA475351C}" sibTransId="{780501F6-C053-45D4-843C-7499EDF08186}"/>
    <dgm:cxn modelId="{06FCB3C2-D855-4779-B31D-6357042105B2}" type="presOf" srcId="{559C5FEB-82C2-42A8-BC42-63CAD91A3798}" destId="{9C8C6D37-060B-4CB3-A28A-12A8715ED6DA}" srcOrd="0" destOrd="0" presId="urn:microsoft.com/office/officeart/2005/8/layout/vList2"/>
    <dgm:cxn modelId="{C56AE41F-3B28-48E8-BBC0-2B0344808D07}" type="presParOf" srcId="{9C8C6D37-060B-4CB3-A28A-12A8715ED6DA}" destId="{5DB31D90-ACA8-498C-8B68-BA2181611B42}" srcOrd="0" destOrd="0" presId="urn:microsoft.com/office/officeart/2005/8/layout/vList2"/>
    <dgm:cxn modelId="{CEC38369-73D6-404A-B520-22516AEB3936}" type="presParOf" srcId="{9C8C6D37-060B-4CB3-A28A-12A8715ED6DA}" destId="{C022CD01-ABE3-467E-8E0D-710E94C6431F}" srcOrd="1" destOrd="0" presId="urn:microsoft.com/office/officeart/2005/8/layout/vList2"/>
    <dgm:cxn modelId="{41EAD4F9-487A-491D-A080-F46776627980}" type="presParOf" srcId="{9C8C6D37-060B-4CB3-A28A-12A8715ED6DA}" destId="{1110D49E-0A71-419A-A4F9-E668585B08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31D90-ACA8-498C-8B68-BA2181611B42}">
      <dsp:nvSpPr>
        <dsp:cNvPr id="0" name=""/>
        <dsp:cNvSpPr/>
      </dsp:nvSpPr>
      <dsp:spPr>
        <a:xfrm>
          <a:off x="0" y="10374"/>
          <a:ext cx="847898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smtClean="0"/>
            <a:t>Профессиональная коммуникация в кросскультурной среде</a:t>
          </a:r>
          <a:endParaRPr lang="ru-RU" sz="2100" kern="1200"/>
        </a:p>
      </dsp:txBody>
      <dsp:txXfrm>
        <a:off x="23988" y="34362"/>
        <a:ext cx="8431006" cy="443423"/>
      </dsp:txXfrm>
    </dsp:sp>
    <dsp:sp modelId="{1110D49E-0A71-419A-A4F9-E668585B08B7}">
      <dsp:nvSpPr>
        <dsp:cNvPr id="0" name=""/>
        <dsp:cNvSpPr/>
      </dsp:nvSpPr>
      <dsp:spPr>
        <a:xfrm>
          <a:off x="0" y="562254"/>
          <a:ext cx="847898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smtClean="0"/>
            <a:t>45.04.02 Лингвистика</a:t>
          </a:r>
          <a:endParaRPr lang="ru-RU" sz="2100" kern="1200"/>
        </a:p>
      </dsp:txBody>
      <dsp:txXfrm>
        <a:off x="23988" y="586242"/>
        <a:ext cx="8431006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5359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146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bc2c215f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bc2c215f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083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60e22199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45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f10c3a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f10c3a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79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5f10c3a2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33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5f10c3a2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6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f10c3a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f10c3a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56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60e22189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46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60e22189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bc2c215f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bc2c215f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31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bc2c215f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bc2c215f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07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8706" y="26550"/>
            <a:ext cx="3787200" cy="31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 b="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8700" y="3348475"/>
            <a:ext cx="237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/>
          <p:nvPr/>
        </p:nvSpPr>
        <p:spPr>
          <a:xfrm>
            <a:off x="-24750" y="1324150"/>
            <a:ext cx="9193500" cy="250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37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TITLE_AND_BODY_1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ONE_COLUMN_TEXT_1_1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5103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 idx="2"/>
          </p:nvPr>
        </p:nvSpPr>
        <p:spPr>
          <a:xfrm>
            <a:off x="1288000" y="2791125"/>
            <a:ext cx="1787400" cy="5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1288000" y="3267325"/>
            <a:ext cx="17874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3"/>
          </p:nvPr>
        </p:nvSpPr>
        <p:spPr>
          <a:xfrm>
            <a:off x="3678300" y="2791225"/>
            <a:ext cx="1787400" cy="5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4"/>
          </p:nvPr>
        </p:nvSpPr>
        <p:spPr>
          <a:xfrm>
            <a:off x="3678300" y="3267325"/>
            <a:ext cx="17874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5"/>
          </p:nvPr>
        </p:nvSpPr>
        <p:spPr>
          <a:xfrm>
            <a:off x="6068600" y="2791225"/>
            <a:ext cx="1787400" cy="5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6"/>
          </p:nvPr>
        </p:nvSpPr>
        <p:spPr>
          <a:xfrm>
            <a:off x="6068600" y="3267325"/>
            <a:ext cx="17874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BODY_1_1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4516675" y="0"/>
            <a:ext cx="4027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4954975" y="1287900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 hasCustomPrompt="1"/>
          </p:nvPr>
        </p:nvSpPr>
        <p:spPr>
          <a:xfrm>
            <a:off x="4954975" y="732525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2"/>
          </p:nvPr>
        </p:nvSpPr>
        <p:spPr>
          <a:xfrm>
            <a:off x="4954975" y="267103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 idx="3" hasCustomPrompt="1"/>
          </p:nvPr>
        </p:nvSpPr>
        <p:spPr>
          <a:xfrm>
            <a:off x="4954975" y="211566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4"/>
          </p:nvPr>
        </p:nvSpPr>
        <p:spPr>
          <a:xfrm>
            <a:off x="4954975" y="405418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5" hasCustomPrompt="1"/>
          </p:nvPr>
        </p:nvSpPr>
        <p:spPr>
          <a:xfrm>
            <a:off x="4954975" y="349881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ONE_COLUMN_TEXT_1_1_1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5103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2"/>
          </p:nvPr>
        </p:nvSpPr>
        <p:spPr>
          <a:xfrm>
            <a:off x="1288000" y="1829125"/>
            <a:ext cx="1787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1288000" y="22487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3"/>
          </p:nvPr>
        </p:nvSpPr>
        <p:spPr>
          <a:xfrm>
            <a:off x="3678300" y="1829000"/>
            <a:ext cx="1787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3678300" y="22487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 idx="5"/>
          </p:nvPr>
        </p:nvSpPr>
        <p:spPr>
          <a:xfrm>
            <a:off x="6068600" y="1829000"/>
            <a:ext cx="1787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6"/>
          </p:nvPr>
        </p:nvSpPr>
        <p:spPr>
          <a:xfrm>
            <a:off x="6068600" y="22487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7"/>
          </p:nvPr>
        </p:nvSpPr>
        <p:spPr>
          <a:xfrm>
            <a:off x="1288000" y="3271725"/>
            <a:ext cx="1787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8"/>
          </p:nvPr>
        </p:nvSpPr>
        <p:spPr>
          <a:xfrm>
            <a:off x="1288000" y="36913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9"/>
          </p:nvPr>
        </p:nvSpPr>
        <p:spPr>
          <a:xfrm>
            <a:off x="3678300" y="3271600"/>
            <a:ext cx="1787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3"/>
          </p:nvPr>
        </p:nvSpPr>
        <p:spPr>
          <a:xfrm>
            <a:off x="3678300" y="36913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14"/>
          </p:nvPr>
        </p:nvSpPr>
        <p:spPr>
          <a:xfrm>
            <a:off x="6068600" y="3271600"/>
            <a:ext cx="1787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5"/>
          </p:nvPr>
        </p:nvSpPr>
        <p:spPr>
          <a:xfrm>
            <a:off x="6068600" y="36913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244400" y="1821250"/>
            <a:ext cx="3452700" cy="23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51030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_AND_BODY_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701600" y="3408650"/>
            <a:ext cx="2670000" cy="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701600" y="626100"/>
            <a:ext cx="35721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4460450" y="0"/>
            <a:ext cx="4683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701600" y="612671"/>
            <a:ext cx="2811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3461050" y="814725"/>
            <a:ext cx="5731500" cy="43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701600" y="612666"/>
            <a:ext cx="2811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1" name="Google Shape;121;p21"/>
          <p:cNvCxnSpPr/>
          <p:nvPr/>
        </p:nvCxnSpPr>
        <p:spPr>
          <a:xfrm>
            <a:off x="3461050" y="4871925"/>
            <a:ext cx="54399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21"/>
          <p:cNvCxnSpPr/>
          <p:nvPr/>
        </p:nvCxnSpPr>
        <p:spPr>
          <a:xfrm>
            <a:off x="8871505" y="814855"/>
            <a:ext cx="0" cy="4065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1613000" y="0"/>
            <a:ext cx="5810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808750" y="1165625"/>
            <a:ext cx="35265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450" y="3171625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_AND_BODY_2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35721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2469150" y="1806050"/>
            <a:ext cx="4205700" cy="33804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3086550" y="1131100"/>
            <a:ext cx="2970900" cy="1168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2"/>
          </p:nvPr>
        </p:nvSpPr>
        <p:spPr>
          <a:xfrm>
            <a:off x="3412488" y="1445800"/>
            <a:ext cx="2331600" cy="5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3052200" y="3691300"/>
            <a:ext cx="30522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6">
  <p:cSld name="TITLE_ONLY_2_1">
    <p:bg>
      <p:bgPr>
        <a:solidFill>
          <a:schemeClr val="dk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701600" y="612666"/>
            <a:ext cx="2811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1"/>
          </p:nvPr>
        </p:nvSpPr>
        <p:spPr>
          <a:xfrm>
            <a:off x="1764800" y="1733488"/>
            <a:ext cx="28593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2"/>
          </p:nvPr>
        </p:nvSpPr>
        <p:spPr>
          <a:xfrm>
            <a:off x="1764800" y="2798150"/>
            <a:ext cx="28593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3"/>
          </p:nvPr>
        </p:nvSpPr>
        <p:spPr>
          <a:xfrm>
            <a:off x="1764800" y="3862788"/>
            <a:ext cx="28593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4"/>
          </p:nvPr>
        </p:nvSpPr>
        <p:spPr>
          <a:xfrm>
            <a:off x="1764800" y="1323663"/>
            <a:ext cx="12948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5"/>
          </p:nvPr>
        </p:nvSpPr>
        <p:spPr>
          <a:xfrm>
            <a:off x="1764800" y="2388325"/>
            <a:ext cx="12948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ubTitle" idx="6"/>
          </p:nvPr>
        </p:nvSpPr>
        <p:spPr>
          <a:xfrm>
            <a:off x="1764800" y="3452963"/>
            <a:ext cx="12948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HEADER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2075550" y="0"/>
            <a:ext cx="499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2547300" y="903600"/>
            <a:ext cx="4049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1"/>
          </p:nvPr>
        </p:nvSpPr>
        <p:spPr>
          <a:xfrm>
            <a:off x="2694450" y="1543950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2846825" y="3080525"/>
            <a:ext cx="34503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1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1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1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11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_AND_TWO_COLUMNS_1">
    <p:bg>
      <p:bgPr>
        <a:solidFill>
          <a:schemeClr val="dk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-34350" y="-25750"/>
            <a:ext cx="5976300" cy="51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709775" y="1533275"/>
            <a:ext cx="4347600" cy="2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4347600" cy="9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5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738426" y="1447300"/>
            <a:ext cx="3781800" cy="2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2"/>
          </p:nvPr>
        </p:nvSpPr>
        <p:spPr>
          <a:xfrm>
            <a:off x="4808125" y="1447300"/>
            <a:ext cx="3781800" cy="2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32208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09775" y="1399650"/>
            <a:ext cx="7434900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96125" y="321150"/>
            <a:ext cx="4092300" cy="4501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4729400" y="321150"/>
            <a:ext cx="4092300" cy="4501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176463" y="1713125"/>
            <a:ext cx="233160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339675" y="2187425"/>
            <a:ext cx="2005200" cy="1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2"/>
          </p:nvPr>
        </p:nvSpPr>
        <p:spPr>
          <a:xfrm>
            <a:off x="5609738" y="1713125"/>
            <a:ext cx="233160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5746250" y="2187450"/>
            <a:ext cx="2058600" cy="1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47946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7"/>
          <p:cNvSpPr/>
          <p:nvPr/>
        </p:nvSpPr>
        <p:spPr>
          <a:xfrm>
            <a:off x="-2575" y="-15925"/>
            <a:ext cx="6279600" cy="5159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01600" y="616291"/>
            <a:ext cx="2811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01600" y="2569800"/>
            <a:ext cx="2811000" cy="21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191875" y="1624800"/>
            <a:ext cx="4760100" cy="17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5004775" y="61958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5004775" y="2564575"/>
            <a:ext cx="3226200" cy="19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5280900" y="277200"/>
            <a:ext cx="3863100" cy="458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6038450" y="1445100"/>
            <a:ext cx="2233500" cy="22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4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/>
          <p:nvPr/>
        </p:nvSpPr>
        <p:spPr>
          <a:xfrm>
            <a:off x="286800" y="280450"/>
            <a:ext cx="46506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taatliches"/>
              <a:buNone/>
              <a:defRPr sz="28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taatliches"/>
              <a:buNone/>
              <a:defRPr sz="2800" b="1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taatliches"/>
              <a:buNone/>
              <a:defRPr sz="2800" b="1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taatliches"/>
              <a:buNone/>
              <a:defRPr sz="2800" b="1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taatliches"/>
              <a:buNone/>
              <a:defRPr sz="2800" b="1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taatliches"/>
              <a:buNone/>
              <a:defRPr sz="2800" b="1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taatliches"/>
              <a:buNone/>
              <a:defRPr sz="2800" b="1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taatliches"/>
              <a:buNone/>
              <a:defRPr sz="2800" b="1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taatliches"/>
              <a:buNone/>
              <a:defRPr sz="2800" b="1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>
            <a:off x="286800" y="280450"/>
            <a:ext cx="4734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ctrTitle"/>
          </p:nvPr>
        </p:nvSpPr>
        <p:spPr>
          <a:xfrm>
            <a:off x="286800" y="-126274"/>
            <a:ext cx="4799400" cy="25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Лингвоэкспертология</a:t>
            </a:r>
            <a:r>
              <a:rPr lang="ru-RU" sz="28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</a:br>
            <a:r>
              <a:rPr lang="ru-RU" sz="28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как компонент лингвистического и профессионального образования </a:t>
            </a:r>
            <a:br>
              <a:rPr lang="ru-RU" sz="28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</a:br>
            <a:r>
              <a:rPr lang="ru-RU" sz="28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в высшей школе</a:t>
            </a:r>
            <a:endParaRPr sz="28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1"/>
          </p:nvPr>
        </p:nvSpPr>
        <p:spPr>
          <a:xfrm>
            <a:off x="367225" y="3847475"/>
            <a:ext cx="347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к.ф.н., доцент МПГУ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Горбачева Е.Н.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 l="27351" t="10778"/>
          <a:stretch/>
        </p:blipFill>
        <p:spPr>
          <a:xfrm>
            <a:off x="5258725" y="280450"/>
            <a:ext cx="3885276" cy="4589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 idx="2"/>
          </p:nvPr>
        </p:nvSpPr>
        <p:spPr>
          <a:xfrm>
            <a:off x="2050200" y="258618"/>
            <a:ext cx="5043600" cy="10991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Список литературы</a:t>
            </a:r>
            <a:endParaRPr sz="40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2088000" y="1097639"/>
            <a:ext cx="5005800" cy="384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/>
              <a:t>Баранов, А. Н. Лингвистическая экспертиза текста: монография / А. Н. Баранов –   М.: Флинта, Наука, 2018. –   591с.</a:t>
            </a:r>
          </a:p>
          <a:p>
            <a:pPr lvl="0"/>
            <a:r>
              <a:rPr lang="ru-RU"/>
              <a:t>Бринев, К. И. Судебная лингвистическая экспертиза: монография / К. И. Бринев – М.: Флинта, Наука, 2017. – 297 с.</a:t>
            </a:r>
          </a:p>
          <a:p>
            <a:pPr lvl="0"/>
            <a:r>
              <a:rPr lang="ru-RU"/>
              <a:t>Вежбицка, А. Язык. Культура. Познание: монография / А. Вежбицкая; перевод с английского, ответственный редактор М. А. Кронгауз, вступительная статья Е. В. Падучевой — М.: Русские словари, 1996 – 412 с.</a:t>
            </a:r>
          </a:p>
          <a:p>
            <a:pPr lvl="0"/>
            <a:r>
              <a:rPr lang="ru-RU"/>
              <a:t>Сергеева, Ю.М. Конвергенция профессионального и лингвистического образования в высшей школе (на примере образовательной программы «Профессиональная коммуникация в кросскультурной среде») / Ю.М. Сергеева // Преподаватель </a:t>
            </a:r>
            <a:r>
              <a:rPr lang="en-US"/>
              <a:t>XXI</a:t>
            </a:r>
            <a:r>
              <a:rPr lang="ru-RU"/>
              <a:t> век. – 2019. – № 3-1. – С. 103-112.  </a:t>
            </a:r>
          </a:p>
          <a:p>
            <a:r>
              <a:rPr lang="ru-RU"/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 idx="2"/>
          </p:nvPr>
        </p:nvSpPr>
        <p:spPr>
          <a:xfrm>
            <a:off x="2050200" y="1495750"/>
            <a:ext cx="50436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Спасибо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за внимание!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499000" y="1081821"/>
            <a:ext cx="3899700" cy="3922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sz="20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з</a:t>
            </a:r>
            <a:r>
              <a:rPr lang="en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аконодательная техника</a:t>
            </a:r>
            <a:endParaRPr lang="ru-RU" sz="20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sz="20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и</a:t>
            </a:r>
            <a:r>
              <a:rPr lang="en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стория </a:t>
            </a:r>
            <a:r>
              <a:rPr lang="en" sz="20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законодательного </a:t>
            </a:r>
            <a:r>
              <a:rPr lang="en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языка</a:t>
            </a:r>
            <a:endParaRPr lang="ru-RU" sz="20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sz="20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удебное </a:t>
            </a:r>
            <a:r>
              <a:rPr lang="ru-RU" sz="2000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речеведение</a:t>
            </a:r>
            <a:endParaRPr lang="ru-RU" sz="20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лингвистическая политика в </a:t>
            </a:r>
            <a:r>
              <a:rPr lang="ru-RU" sz="2000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мультикультурных</a:t>
            </a:r>
            <a:r>
              <a:rPr lang="ru-RU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 государствах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sz="20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исьменный и устный юридический перевод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sz="2000" dirty="0" err="1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л</a:t>
            </a:r>
            <a:r>
              <a:rPr lang="ru-RU" sz="2000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ингвокриминалистика</a:t>
            </a:r>
            <a:endParaRPr lang="ru-RU" sz="20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sz="20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л</a:t>
            </a:r>
            <a:r>
              <a:rPr lang="ru-RU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ингвистическая экспертиза текста</a:t>
            </a: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r="10442"/>
          <a:stretch/>
        </p:blipFill>
        <p:spPr>
          <a:xfrm>
            <a:off x="4502668" y="1330036"/>
            <a:ext cx="4375327" cy="34747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271226" y="105950"/>
            <a:ext cx="46062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Сферы интересов</a:t>
            </a:r>
            <a:endParaRPr sz="28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юридической лингвистики</a:t>
            </a:r>
            <a:endParaRPr sz="28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092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 l="11769"/>
          <a:stretch/>
        </p:blipFill>
        <p:spPr>
          <a:xfrm>
            <a:off x="274320" y="299260"/>
            <a:ext cx="3399905" cy="1878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4337425" y="627250"/>
            <a:ext cx="46062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       Терминология </a:t>
            </a:r>
            <a:endParaRPr sz="32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74073" y="2252749"/>
            <a:ext cx="8412480" cy="2474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55600">
              <a:buSzPts val="2000"/>
              <a:buFont typeface="Merriweather"/>
              <a:buChar char="❖"/>
            </a:pP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Теория лингвистической экспертизы текста (А.Н. Баранов)</a:t>
            </a:r>
          </a:p>
          <a:p>
            <a:pPr lvl="0" indent="-355600">
              <a:buSzPts val="2000"/>
              <a:buFont typeface="Merriweather"/>
              <a:buChar char="❖"/>
            </a:pPr>
            <a:endParaRPr lang="ru-RU" sz="24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lvl="0" indent="-355600">
              <a:buSzPts val="2000"/>
              <a:buFont typeface="Merriweather"/>
              <a:buChar char="❖"/>
            </a:pP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Судебная лингвистическая экспертиза (К.И. </a:t>
            </a:r>
            <a:r>
              <a:rPr lang="ru-RU" sz="2400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Бринев</a:t>
            </a: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)</a:t>
            </a:r>
          </a:p>
          <a:p>
            <a:pPr lvl="0" indent="-355600">
              <a:buSzPts val="2000"/>
              <a:buFont typeface="Merriweather"/>
              <a:buChar char="❖"/>
            </a:pPr>
            <a:endParaRPr lang="ru-RU" sz="24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lvl="0" indent="-355600">
              <a:buSzPts val="2000"/>
              <a:buFont typeface="Merriweather"/>
              <a:buChar char="❖"/>
            </a:pP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Судебно-</a:t>
            </a:r>
            <a:r>
              <a:rPr lang="ru-RU" sz="2400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лингвитистическая</a:t>
            </a: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 экспертиза (М.А. </a:t>
            </a: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Грачев)</a:t>
            </a:r>
            <a:endParaRPr lang="ru-RU" sz="24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lvl="0" indent="-355600">
              <a:buSzPts val="2000"/>
              <a:buFont typeface="Merriweather"/>
              <a:buChar char="❖"/>
            </a:pP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73170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931025" y="1612669"/>
            <a:ext cx="7315200" cy="19701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БАЗОВЫЕ ЧАСТИ</a:t>
            </a:r>
            <a:br>
              <a:rPr lang="ru-RU" sz="3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</a:br>
            <a:r>
              <a:rPr lang="ru-RU" sz="3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</a:b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1. Блок теоретических дисциплин</a:t>
            </a:r>
            <a:b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</a:b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</a:b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2. Практическая и проектная деятельность</a:t>
            </a:r>
            <a:b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</a:b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</a:b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3. Научно-исследовательская работа</a:t>
            </a:r>
            <a:endParaRPr sz="24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48887" y="340822"/>
          <a:ext cx="8478982" cy="106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499000" y="1081821"/>
            <a:ext cx="3899700" cy="3922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экспертная оценка спорного текста</a:t>
            </a:r>
            <a:endParaRPr lang="ru-RU" sz="20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sz="20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писание речевого поведения автора спорного текста</a:t>
            </a:r>
            <a:endParaRPr lang="ru-RU" sz="20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sz="20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становление семантических характеристик спорного текста</a:t>
            </a:r>
            <a:endParaRPr lang="ru-RU" sz="20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sz="2000" dirty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писание языковых особенностей спорных товарных знаков</a:t>
            </a:r>
            <a:endParaRPr lang="ru-RU" sz="20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r="10442"/>
          <a:stretch/>
        </p:blipFill>
        <p:spPr>
          <a:xfrm>
            <a:off x="4502668" y="1330036"/>
            <a:ext cx="4375327" cy="34747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271226" y="105950"/>
            <a:ext cx="46062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Задачи </a:t>
            </a:r>
            <a:r>
              <a:rPr lang="ru-RU" sz="2800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лингвоэкспертологии</a:t>
            </a:r>
            <a:endParaRPr sz="28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26445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 idx="4294967295"/>
          </p:nvPr>
        </p:nvSpPr>
        <p:spPr>
          <a:xfrm>
            <a:off x="4537800" y="543751"/>
            <a:ext cx="4606200" cy="9308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Научно-исследовательская деятельность</a:t>
            </a:r>
            <a:endParaRPr sz="24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4294967295"/>
          </p:nvPr>
        </p:nvSpPr>
        <p:spPr>
          <a:xfrm>
            <a:off x="4644500" y="1622854"/>
            <a:ext cx="3899700" cy="2896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2000" dirty="0" smtClean="0">
                <a:latin typeface="Merriweather"/>
                <a:ea typeface="Merriweather"/>
                <a:cs typeface="Merriweather"/>
                <a:sym typeface="Merriweather"/>
              </a:rPr>
              <a:t>Д.В. Калмыкова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ru-RU" sz="2000" dirty="0" smtClean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2000" dirty="0" smtClean="0">
                <a:latin typeface="Merriweather"/>
                <a:ea typeface="Merriweather"/>
                <a:cs typeface="Merriweather"/>
                <a:sym typeface="Merriweather"/>
              </a:rPr>
              <a:t>Выявление семантических и прагматических характеристик вербального экстремизма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" name="Picture 2" descr="https://sun9-29.userapi.com/impg/YvlaWSyZrvPb0zQevRVIheoWXHHQP86MPQrUCg/0Llr55yg3SU.jpg?size=828x1792&amp;quality=95&amp;sign=e0cd747e7ddf81632f7db88a6183576a&amp;type=album"/>
          <p:cNvPicPr>
            <a:picLocks noChangeAspect="1" noChangeArrowheads="1"/>
          </p:cNvPicPr>
          <p:nvPr/>
        </p:nvPicPr>
        <p:blipFill>
          <a:blip r:embed="rId3"/>
          <a:srcRect l="-801" t="17233" r="511" b="18071"/>
          <a:stretch>
            <a:fillRect/>
          </a:stretch>
        </p:blipFill>
        <p:spPr bwMode="auto">
          <a:xfrm>
            <a:off x="803339" y="274933"/>
            <a:ext cx="2709948" cy="344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Медаль MZ 28-45/S 2 место (D-45 мм, s-2 мм) в наличии по цене 34 руб.  Купите у нас в интернет-магазине 123mesto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459" y="2166551"/>
            <a:ext cx="3245708" cy="2787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45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 rotWithShape="1">
          <a:blip r:embed="rId3">
            <a:alphaModFix/>
          </a:blip>
          <a:srcRect l="6631" r="31333"/>
          <a:stretch/>
        </p:blipFill>
        <p:spPr>
          <a:xfrm>
            <a:off x="0" y="527275"/>
            <a:ext cx="4024273" cy="408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>
            <a:spLocks noGrp="1"/>
          </p:cNvSpPr>
          <p:nvPr>
            <p:ph type="title" idx="4294967295"/>
          </p:nvPr>
        </p:nvSpPr>
        <p:spPr>
          <a:xfrm>
            <a:off x="4721250" y="1"/>
            <a:ext cx="4606200" cy="10297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Научно-исследовательская деятельность</a:t>
            </a:r>
            <a:endParaRPr sz="24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4294967295"/>
          </p:nvPr>
        </p:nvSpPr>
        <p:spPr>
          <a:xfrm>
            <a:off x="4644500" y="1095632"/>
            <a:ext cx="3899700" cy="4047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Образ врага в аспекте лингвистической </a:t>
            </a:r>
            <a:r>
              <a:rPr lang="ru-RU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экспертологии</a:t>
            </a:r>
            <a:endParaRPr lang="ru-RU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Проблема лингвистического экстремизма в современном обществе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Специфика употребления </a:t>
            </a:r>
            <a:r>
              <a:rPr lang="ru-RU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никонимов</a:t>
            </a:r>
            <a:r>
              <a:rPr lang="ru-RU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 в английском политическом дискурсе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❖"/>
            </a:pPr>
            <a:r>
              <a:rPr lang="ru-RU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Гендерно-</a:t>
            </a:r>
            <a:r>
              <a:rPr lang="ru-RU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маркированые</a:t>
            </a:r>
            <a:r>
              <a:rPr lang="ru-RU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 лингвистические формы чести и </a:t>
            </a:r>
            <a:r>
              <a:rPr lang="ru-RU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достоинтства</a:t>
            </a:r>
            <a:r>
              <a:rPr lang="ru-RU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 лица в современном английском языке</a:t>
            </a:r>
            <a:endParaRPr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2"/>
          <p:cNvPicPr preferRelativeResize="0"/>
          <p:nvPr/>
        </p:nvPicPr>
        <p:blipFill rotWithShape="1">
          <a:blip r:embed="rId3">
            <a:alphaModFix/>
          </a:blip>
          <a:srcRect t="3695" b="8937"/>
          <a:stretch/>
        </p:blipFill>
        <p:spPr>
          <a:xfrm>
            <a:off x="5299850" y="0"/>
            <a:ext cx="3925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399558" y="628200"/>
            <a:ext cx="4793200" cy="733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Консультационная деятельность</a:t>
            </a:r>
            <a:endParaRPr sz="24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4294967295"/>
          </p:nvPr>
        </p:nvSpPr>
        <p:spPr>
          <a:xfrm>
            <a:off x="499000" y="1466335"/>
            <a:ext cx="3899700" cy="323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lang="ru-RU" sz="2000" dirty="0" smtClean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Методы исследования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lang="ru-RU" sz="2000" dirty="0" smtClean="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erriweather"/>
              <a:buChar char="❖"/>
            </a:pPr>
            <a:r>
              <a:rPr lang="ru-RU" sz="2000" dirty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л</a:t>
            </a:r>
            <a:r>
              <a:rPr lang="ru-RU" sz="2000" dirty="0" smtClean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егальное толкование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erriweather"/>
              <a:buChar char="❖"/>
            </a:pPr>
            <a:r>
              <a:rPr lang="ru-RU" sz="2000" dirty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с</a:t>
            </a:r>
            <a:r>
              <a:rPr lang="ru-RU" sz="2000" dirty="0" smtClean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ловарное толкование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erriweather"/>
              <a:buChar char="❖"/>
            </a:pPr>
            <a:r>
              <a:rPr lang="ru-RU" sz="2000" dirty="0" smtClean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с</a:t>
            </a:r>
            <a:r>
              <a:rPr lang="ru-RU" sz="2000" dirty="0" smtClean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убституция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erriweather"/>
              <a:buChar char="❖"/>
            </a:pPr>
            <a:r>
              <a:rPr lang="ru-RU" sz="2000" dirty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с</a:t>
            </a:r>
            <a:r>
              <a:rPr lang="ru-RU" sz="2000" dirty="0" smtClean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емантическое преобразование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erriweather"/>
              <a:buChar char="❖"/>
            </a:pPr>
            <a:r>
              <a:rPr lang="ru-RU" sz="2000" dirty="0" smtClean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Реферирование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erriweather"/>
              <a:buChar char="❖"/>
            </a:pPr>
            <a:r>
              <a:rPr lang="ru-RU" sz="2000" dirty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к</a:t>
            </a:r>
            <a:r>
              <a:rPr lang="ru-RU" sz="2000" dirty="0" smtClean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онтент-анализ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erriweather"/>
              <a:buChar char="❖"/>
            </a:pPr>
            <a:endParaRPr sz="2000" dirty="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l="7868"/>
          <a:stretch/>
        </p:blipFill>
        <p:spPr>
          <a:xfrm>
            <a:off x="4537800" y="1676960"/>
            <a:ext cx="4500884" cy="32573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07" name="Google Shape;207;p33"/>
          <p:cNvSpPr txBox="1">
            <a:spLocks noGrp="1"/>
          </p:cNvSpPr>
          <p:nvPr>
            <p:ph type="title" idx="4294967295"/>
          </p:nvPr>
        </p:nvSpPr>
        <p:spPr>
          <a:xfrm>
            <a:off x="4537800" y="318588"/>
            <a:ext cx="4606200" cy="1103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Школы юридической лингвистики России</a:t>
            </a:r>
            <a:endParaRPr sz="3000" dirty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4294967295"/>
          </p:nvPr>
        </p:nvSpPr>
        <p:spPr>
          <a:xfrm>
            <a:off x="184727" y="443345"/>
            <a:ext cx="4276437" cy="4052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9250">
              <a:buSzPts val="1900"/>
              <a:buFont typeface="Merriweather"/>
              <a:buChar char="❖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школа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лингвокриминалистики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9250">
              <a:buSzPts val="1900"/>
              <a:buFont typeface="Merriweather"/>
              <a:buChar char="❖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9250">
              <a:buSzPts val="1900"/>
              <a:buFont typeface="Merriweather"/>
              <a:buChar char="❖"/>
            </a:pPr>
            <a:r>
              <a:rPr lang="ru-RU" sz="28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Сибирская школа </a:t>
            </a:r>
            <a:r>
              <a:rPr lang="ru-RU" sz="2800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юрислингвистики</a:t>
            </a:r>
            <a:endParaRPr lang="ru-RU" sz="28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lvl="0" indent="-349250">
              <a:buSzPts val="1900"/>
              <a:buFont typeface="Merriweather"/>
              <a:buChar char="❖"/>
            </a:pPr>
            <a:endParaRPr lang="ru-RU" sz="28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lvl="0" indent="-349250">
              <a:buSzPts val="1900"/>
              <a:buFont typeface="Merriweather"/>
              <a:buChar char="❖"/>
            </a:pPr>
            <a:r>
              <a:rPr lang="ru-RU" sz="2800" dirty="0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Нижегородская школа </a:t>
            </a:r>
            <a:r>
              <a:rPr lang="ru-RU" sz="2800" dirty="0" err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юрислингвистики</a:t>
            </a:r>
            <a:endParaRPr lang="ru-RU" sz="2800" dirty="0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w Lesson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434343"/>
      </a:accent1>
      <a:accent2>
        <a:srgbClr val="EEEEEE"/>
      </a:accent2>
      <a:accent3>
        <a:srgbClr val="999999"/>
      </a:accent3>
      <a:accent4>
        <a:srgbClr val="B7B7B7"/>
      </a:accent4>
      <a:accent5>
        <a:srgbClr val="CCCCCC"/>
      </a:accent5>
      <a:accent6>
        <a:srgbClr val="EFEFE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319</Words>
  <Application>Microsoft Office PowerPoint</Application>
  <PresentationFormat>Экран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Merriweather</vt:lpstr>
      <vt:lpstr>Staatliches</vt:lpstr>
      <vt:lpstr>Muli</vt:lpstr>
      <vt:lpstr>Raleway</vt:lpstr>
      <vt:lpstr>Arial</vt:lpstr>
      <vt:lpstr>Times New Roman</vt:lpstr>
      <vt:lpstr>Law Lesson by Slidesgo</vt:lpstr>
      <vt:lpstr>Лингвоэкспертология  как компонент лингвистического и профессионального образования  в высшей школе</vt:lpstr>
      <vt:lpstr>Сферы интересов юридической лингвистики</vt:lpstr>
      <vt:lpstr>       Терминология </vt:lpstr>
      <vt:lpstr>БАЗОВЫЕ ЧАСТИ  1. Блок теоретических дисциплин  2. Практическая и проектная деятельность  3. Научно-исследовательская работа</vt:lpstr>
      <vt:lpstr>Задачи лингвоэкспертологии</vt:lpstr>
      <vt:lpstr>Научно-исследовательская деятельность</vt:lpstr>
      <vt:lpstr>Научно-исследовательская деятельность</vt:lpstr>
      <vt:lpstr>Консультационная деятельность</vt:lpstr>
      <vt:lpstr>Школы юридической лингвистики России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Сферы интересов юрислингвис-тики</dc:title>
  <cp:lastModifiedBy>Пользователь Windows</cp:lastModifiedBy>
  <cp:revision>19</cp:revision>
  <dcterms:modified xsi:type="dcterms:W3CDTF">2022-03-06T15:31:35Z</dcterms:modified>
</cp:coreProperties>
</file>