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23455"/>
          </a:xfrm>
        </p:spPr>
        <p:txBody>
          <a:bodyPr/>
          <a:lstStyle/>
          <a:p>
            <a:r>
              <a:rPr lang="ru-RU" sz="3600" dirty="0"/>
              <a:t>ЭТНИЧЕСКЙ РЕНЕССАНС: ПРЕДПОСЫЛКИ РАЗВИТИЯ И </a:t>
            </a:r>
            <a:r>
              <a:rPr lang="ru-RU" sz="4000" dirty="0"/>
              <a:t>ВЛИЯНИЕ НА ЛИТЕРАТУРНЫЙ ПРОЦЕСС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400" dirty="0" smtClean="0"/>
              <a:t>			</a:t>
            </a:r>
            <a:r>
              <a:rPr lang="ru-RU" sz="1400" dirty="0" err="1" smtClean="0"/>
              <a:t>Кравинская</a:t>
            </a:r>
            <a:r>
              <a:rPr lang="ru-RU" sz="1400" dirty="0" smtClean="0"/>
              <a:t> Ю. Ю.</a:t>
            </a:r>
          </a:p>
          <a:p>
            <a:pPr algn="l"/>
            <a:r>
              <a:rPr lang="ru-RU" sz="1400" dirty="0" smtClean="0"/>
              <a:t>		</a:t>
            </a:r>
            <a:r>
              <a:rPr lang="ru-RU" sz="1400" smtClean="0"/>
              <a:t>	старший преподаватель </a:t>
            </a:r>
            <a:r>
              <a:rPr lang="ru-RU" sz="1400" dirty="0" smtClean="0"/>
              <a:t>КИЯ № 2</a:t>
            </a:r>
          </a:p>
          <a:p>
            <a:pPr algn="l"/>
            <a:r>
              <a:rPr lang="ru-RU" sz="1400" dirty="0" smtClean="0"/>
              <a:t>			ИФ КФУ им. В. И. Вернадского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508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Постколониальная 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Гетерогенное литературное явление</a:t>
            </a:r>
          </a:p>
          <a:p>
            <a:pPr marL="0" indent="0">
              <a:buNone/>
            </a:pPr>
            <a:r>
              <a:rPr lang="ru-RU" dirty="0" smtClean="0"/>
              <a:t>Причины:</a:t>
            </a:r>
          </a:p>
          <a:p>
            <a:r>
              <a:rPr lang="ru-RU" dirty="0" smtClean="0"/>
              <a:t>Различные формы </a:t>
            </a:r>
            <a:r>
              <a:rPr lang="ru-RU" dirty="0"/>
              <a:t>культурной интеракции между британской литературной традицией и европейской в целом с национальной литературой бывших британских </a:t>
            </a:r>
            <a:r>
              <a:rPr lang="ru-RU" dirty="0" smtClean="0"/>
              <a:t>колоний</a:t>
            </a:r>
          </a:p>
          <a:p>
            <a:r>
              <a:rPr lang="ru-RU" dirty="0" smtClean="0"/>
              <a:t>Региональная специфика культурного пространства. Например, влияние переселенческих обществ Австралии, Новой </a:t>
            </a:r>
            <a:r>
              <a:rPr lang="ru-RU" dirty="0"/>
              <a:t>З</a:t>
            </a:r>
            <a:r>
              <a:rPr lang="ru-RU" dirty="0" smtClean="0"/>
              <a:t>еландии на </a:t>
            </a:r>
            <a:r>
              <a:rPr lang="ru-RU" dirty="0" err="1" smtClean="0"/>
              <a:t>постколониальное</a:t>
            </a:r>
            <a:r>
              <a:rPr lang="ru-RU" dirty="0" smtClean="0"/>
              <a:t> творчество авторов-автохтонов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75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Глокализация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Региональный сценарий универсализации связей внутри этноса. Влияние на культуру – этнические ренессансы</a:t>
            </a:r>
          </a:p>
          <a:p>
            <a:r>
              <a:rPr lang="ru-RU" dirty="0" smtClean="0"/>
              <a:t>«Образное обозначение </a:t>
            </a:r>
            <a:r>
              <a:rPr lang="ru-RU" dirty="0"/>
              <a:t>процесса усиления борьбы народов, не имеющих собственной государственности, за самостоятельность и территориальный суверенитет</a:t>
            </a:r>
            <a:r>
              <a:rPr lang="ru-RU" dirty="0" smtClean="0"/>
              <a:t>» </a:t>
            </a:r>
            <a:r>
              <a:rPr lang="en-US" dirty="0" smtClean="0"/>
              <a:t>[</a:t>
            </a:r>
            <a:r>
              <a:rPr lang="ru-RU" dirty="0" smtClean="0"/>
              <a:t>Октябрьская И. В.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dirty="0" smtClean="0"/>
              <a:t>Влияние на литературный процесс -возникновение </a:t>
            </a:r>
            <a:r>
              <a:rPr lang="ru-RU" dirty="0"/>
              <a:t>литературной традиции, основанной на этническом культурном </a:t>
            </a:r>
            <a:r>
              <a:rPr lang="ru-RU" dirty="0" smtClean="0"/>
              <a:t>коде и эстетике культуры метрополии.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0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этнического ренессанса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Маорийский</a:t>
            </a:r>
            <a:r>
              <a:rPr lang="ru-RU" dirty="0"/>
              <a:t> ренессанс (1970-2000 гг.), Индейское (</a:t>
            </a:r>
            <a:r>
              <a:rPr lang="ru-RU" dirty="0" err="1"/>
              <a:t>Этноамериканское</a:t>
            </a:r>
            <a:r>
              <a:rPr lang="ru-RU" dirty="0"/>
              <a:t>) возрождение (1960-2000 гг</a:t>
            </a:r>
            <a:r>
              <a:rPr lang="ru-RU" dirty="0" smtClean="0"/>
              <a:t>.)</a:t>
            </a:r>
          </a:p>
          <a:p>
            <a:r>
              <a:rPr lang="ru-RU" dirty="0" smtClean="0"/>
              <a:t>«</a:t>
            </a:r>
            <a:r>
              <a:rPr lang="ru-RU" dirty="0"/>
              <a:t>м</a:t>
            </a:r>
            <a:r>
              <a:rPr lang="ru-RU" dirty="0" smtClean="0"/>
              <a:t>алая литература» на базе национальной литературы </a:t>
            </a:r>
            <a:r>
              <a:rPr lang="en-US" dirty="0" smtClean="0"/>
              <a:t>[</a:t>
            </a:r>
            <a:r>
              <a:rPr lang="ru-RU" dirty="0" smtClean="0"/>
              <a:t>Ж. </a:t>
            </a:r>
            <a:r>
              <a:rPr lang="ru-RU" dirty="0" err="1" smtClean="0"/>
              <a:t>Делез</a:t>
            </a:r>
            <a:r>
              <a:rPr lang="ru-RU" dirty="0" smtClean="0"/>
              <a:t>, Ф. </a:t>
            </a:r>
            <a:r>
              <a:rPr lang="ru-RU" dirty="0" err="1" smtClean="0"/>
              <a:t>Гваттари</a:t>
            </a:r>
            <a:r>
              <a:rPr lang="en-US" dirty="0"/>
              <a:t>]</a:t>
            </a:r>
            <a:endParaRPr lang="ru-RU" dirty="0" smtClean="0"/>
          </a:p>
          <a:p>
            <a:r>
              <a:rPr lang="ru-RU" dirty="0" smtClean="0"/>
              <a:t>Характеризуется: </a:t>
            </a:r>
            <a:r>
              <a:rPr lang="ru-RU" dirty="0" err="1" smtClean="0"/>
              <a:t>детерриторизацией</a:t>
            </a:r>
            <a:r>
              <a:rPr lang="ru-RU" dirty="0" smtClean="0"/>
              <a:t> английского языка, политическая окраска нарратива, коллективность речевого высказывания.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79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Языковая </a:t>
            </a:r>
            <a:r>
              <a:rPr lang="ru-RU" dirty="0" err="1" smtClean="0"/>
              <a:t>детерриторизация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беллетристика этнического ренессанса – англоязычна и обладает революционным потенциалом;</a:t>
            </a:r>
          </a:p>
          <a:p>
            <a:r>
              <a:rPr lang="ru-RU" dirty="0" smtClean="0"/>
              <a:t>обращение </a:t>
            </a:r>
            <a:r>
              <a:rPr lang="ru-RU" dirty="0"/>
              <a:t>автохтонных авторов к творчеству белых переселенцев Новой Зеландии как элемент восприятия эстетической базы колониальной культуры </a:t>
            </a:r>
            <a:r>
              <a:rPr lang="ru-RU" dirty="0" smtClean="0"/>
              <a:t>автохтонами; </a:t>
            </a:r>
          </a:p>
          <a:p>
            <a:r>
              <a:rPr lang="ru-RU" dirty="0"/>
              <a:t>темы идентификационного поиска, сохранения национальной специфики, потери культурных </a:t>
            </a:r>
            <a:r>
              <a:rPr lang="ru-RU" dirty="0" smtClean="0"/>
              <a:t>корней в литературе.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30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Политическая окраска нарратива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Обращение к </a:t>
            </a:r>
            <a:r>
              <a:rPr lang="ru-RU" dirty="0"/>
              <a:t>описанию внутрисемейных и внутриплеменных </a:t>
            </a:r>
            <a:r>
              <a:rPr lang="ru-RU" dirty="0" smtClean="0"/>
              <a:t>взаимоотношений как платформы </a:t>
            </a:r>
            <a:r>
              <a:rPr lang="ru-RU" dirty="0"/>
              <a:t>для манифестации и решения </a:t>
            </a:r>
            <a:r>
              <a:rPr lang="ru-RU" dirty="0" smtClean="0"/>
              <a:t>политических, идентификационных вопросов</a:t>
            </a:r>
          </a:p>
          <a:p>
            <a:r>
              <a:rPr lang="ru-RU" dirty="0" err="1" smtClean="0"/>
              <a:t>Маорийский</a:t>
            </a:r>
            <a:r>
              <a:rPr lang="ru-RU" dirty="0" smtClean="0"/>
              <a:t> ренессанс: роман </a:t>
            </a:r>
            <a:r>
              <a:rPr lang="ru-RU" dirty="0"/>
              <a:t>П. Грейс «</a:t>
            </a:r>
            <a:r>
              <a:rPr lang="ru-RU" dirty="0" err="1"/>
              <a:t>Потики</a:t>
            </a:r>
            <a:r>
              <a:rPr lang="ru-RU" dirty="0"/>
              <a:t>» («</a:t>
            </a:r>
            <a:r>
              <a:rPr lang="ru-RU" dirty="0" err="1"/>
              <a:t>Potiki</a:t>
            </a:r>
            <a:r>
              <a:rPr lang="ru-RU" dirty="0"/>
              <a:t>», 1986, </a:t>
            </a:r>
            <a:r>
              <a:rPr lang="ru-RU" i="1" dirty="0" err="1"/>
              <a:t>маор</a:t>
            </a:r>
            <a:r>
              <a:rPr lang="ru-RU" dirty="0"/>
              <a:t>. потомки) </a:t>
            </a:r>
            <a:r>
              <a:rPr lang="ru-RU" dirty="0" smtClean="0"/>
              <a:t>–земельный </a:t>
            </a:r>
            <a:r>
              <a:rPr lang="ru-RU" dirty="0"/>
              <a:t>конфликт между </a:t>
            </a:r>
            <a:r>
              <a:rPr lang="ru-RU" dirty="0" err="1"/>
              <a:t>маорийским</a:t>
            </a:r>
            <a:r>
              <a:rPr lang="ru-RU" dirty="0"/>
              <a:t> племенем и девелоперской компанией </a:t>
            </a:r>
            <a:r>
              <a:rPr lang="ru-RU" dirty="0" smtClean="0"/>
              <a:t>олицетворяет </a:t>
            </a:r>
            <a:r>
              <a:rPr lang="ru-RU" dirty="0"/>
              <a:t>борьбу маори за право быть свободными на своей </a:t>
            </a:r>
            <a:r>
              <a:rPr lang="ru-RU" dirty="0" smtClean="0"/>
              <a:t>земле.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67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Коллективность речевого высказывания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Авторская гибридная идентичность – состояние пограничья, доступ </a:t>
            </a:r>
            <a:r>
              <a:rPr lang="ru-RU" dirty="0"/>
              <a:t>к культуре переселенческого </a:t>
            </a:r>
            <a:r>
              <a:rPr lang="ru-RU" dirty="0" smtClean="0"/>
              <a:t>общества и возможность </a:t>
            </a:r>
            <a:r>
              <a:rPr lang="ru-RU" dirty="0"/>
              <a:t>взглянуть извне на формирование идентичности коренного </a:t>
            </a:r>
            <a:r>
              <a:rPr lang="ru-RU" dirty="0" smtClean="0"/>
              <a:t>населения.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типичного героя, который олицетворяет не только личностный поиск автора, но </a:t>
            </a:r>
            <a:r>
              <a:rPr lang="ru-RU" dirty="0" smtClean="0"/>
              <a:t>и общий вектор </a:t>
            </a:r>
            <a:r>
              <a:rPr lang="ru-RU" dirty="0"/>
              <a:t>развития идентификационных </a:t>
            </a:r>
            <a:r>
              <a:rPr lang="ru-RU" dirty="0" smtClean="0"/>
              <a:t>процессов.</a:t>
            </a:r>
          </a:p>
          <a:p>
            <a:r>
              <a:rPr lang="ru-RU" dirty="0" smtClean="0"/>
              <a:t>Индейское возрождение: роман  Д. Ф. Уэлча-младшего </a:t>
            </a:r>
            <a:r>
              <a:rPr lang="ru-RU" dirty="0"/>
              <a:t>«Зима в Крови» («</a:t>
            </a:r>
            <a:r>
              <a:rPr lang="en-US" dirty="0"/>
              <a:t>Winter in the Blood», 1974</a:t>
            </a:r>
            <a:r>
              <a:rPr lang="en-US" dirty="0" smtClean="0"/>
              <a:t>)</a:t>
            </a:r>
            <a:r>
              <a:rPr lang="ru-RU" dirty="0" smtClean="0"/>
              <a:t>– </a:t>
            </a:r>
            <a:r>
              <a:rPr lang="ru-RU" dirty="0"/>
              <a:t>презентация кризиса идентичности живущего на два мира </a:t>
            </a:r>
            <a:r>
              <a:rPr lang="ru-RU" dirty="0" smtClean="0"/>
              <a:t>главного </a:t>
            </a:r>
            <a:r>
              <a:rPr lang="ru-RU" dirty="0"/>
              <a:t>героя-индейца, </a:t>
            </a:r>
            <a:r>
              <a:rPr lang="ru-RU" dirty="0" smtClean="0"/>
              <a:t>который не </a:t>
            </a:r>
            <a:r>
              <a:rPr lang="ru-RU" dirty="0"/>
              <a:t>находит своего </a:t>
            </a:r>
            <a:r>
              <a:rPr lang="ru-RU" dirty="0" smtClean="0"/>
              <a:t>места.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62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предпосылки возникновения этнических ренессансов имеют социокультурный </a:t>
            </a:r>
            <a:r>
              <a:rPr lang="ru-RU" dirty="0" smtClean="0"/>
              <a:t>характер;</a:t>
            </a:r>
          </a:p>
          <a:p>
            <a:r>
              <a:rPr lang="ru-RU" dirty="0" smtClean="0"/>
              <a:t>этнический ренессанс включает </a:t>
            </a:r>
            <a:r>
              <a:rPr lang="ru-RU" dirty="0"/>
              <a:t>активизацию различных культурных практик, в том числе создание </a:t>
            </a:r>
            <a:r>
              <a:rPr lang="ru-RU" dirty="0" err="1"/>
              <a:t>нарративного</a:t>
            </a:r>
            <a:r>
              <a:rPr lang="ru-RU" dirty="0"/>
              <a:t> культурного </a:t>
            </a:r>
            <a:r>
              <a:rPr lang="ru-RU" dirty="0" smtClean="0"/>
              <a:t>слоя;</a:t>
            </a:r>
          </a:p>
          <a:p>
            <a:r>
              <a:rPr lang="ru-RU" dirty="0" smtClean="0"/>
              <a:t>актуальным является дальнейший анализ творчества авторов Маорийского ренессанса, исходя из критериев понятия «Малая литература», чтобы </a:t>
            </a:r>
            <a:r>
              <a:rPr lang="ru-RU" dirty="0"/>
              <a:t>очертить место англоязычной прозы авторов-маори в литературном процессе Новой Зеландии </a:t>
            </a:r>
          </a:p>
        </p:txBody>
      </p:sp>
    </p:spTree>
    <p:extLst>
      <p:ext uri="{BB962C8B-B14F-4D97-AF65-F5344CB8AC3E}">
        <p14:creationId xmlns:p14="http://schemas.microsoft.com/office/powerpoint/2010/main" val="207145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48</TotalTime>
  <Words>401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ЭТНИЧЕСКЙ РЕНЕССАНС: ПРЕДПОСЫЛКИ РАЗВИТИЯ И ВЛИЯНИЕ НА ЛИТЕРАТУРНЫЙ ПРОЦЕСС </vt:lpstr>
      <vt:lpstr>Постколониальная литература </vt:lpstr>
      <vt:lpstr>Глокализация</vt:lpstr>
      <vt:lpstr>Литература этнического ренессанса</vt:lpstr>
      <vt:lpstr>Языковая детерриторизация</vt:lpstr>
      <vt:lpstr>Политическая окраска нарратива</vt:lpstr>
      <vt:lpstr>Коллективность речевого высказывания</vt:lpstr>
      <vt:lpstr>Заключение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ЭТНИЧЕСКЙ РЕНЕССАНС: ПРЕДПОСЫЛКИ РАЗВИТИЯ И ВЛИЯНИЕ НА ЛИТЕРАТУРНЫЙ ПРОЦЕСС </dc:title>
  <dc:creator>Biostar</dc:creator>
  <cp:lastModifiedBy>Biostar</cp:lastModifiedBy>
  <cp:revision>6</cp:revision>
  <dcterms:created xsi:type="dcterms:W3CDTF">2022-04-06T16:00:18Z</dcterms:created>
  <dcterms:modified xsi:type="dcterms:W3CDTF">2022-04-06T16:59:41Z</dcterms:modified>
</cp:coreProperties>
</file>