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>ЛЕКСИЧЕСКИЕ </a:t>
            </a:r>
            <a:r>
              <a:rPr lang="ru-RU" sz="4000" b="1" dirty="0" smtClean="0"/>
              <a:t>ОСОБЕННОСТИ ЯЗЫКА СОВРЕМЕННЫХ АВСТРИЙСКИХ СМИ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Н. К. Воронцова</a:t>
            </a:r>
            <a:endParaRPr lang="ru-RU" dirty="0" smtClean="0"/>
          </a:p>
          <a:p>
            <a:r>
              <a:rPr lang="ru-RU" i="1" dirty="0" smtClean="0"/>
              <a:t>старший преподаватель кафедры немецкой филологии, Институт филологии (</a:t>
            </a:r>
            <a:r>
              <a:rPr lang="ru-RU" i="1" dirty="0" smtClean="0"/>
              <a:t>сп</a:t>
            </a:r>
            <a:r>
              <a:rPr lang="ru-RU" i="1" dirty="0" smtClean="0"/>
              <a:t>), ФГАОУ ВО «Крымский федеральный университет имени В.И. Вернадского», Симферополь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429132"/>
            <a:ext cx="3936993" cy="22145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Австрицизмы</a:t>
            </a:r>
            <a:r>
              <a:rPr lang="ru-RU" sz="2000" dirty="0" smtClean="0"/>
              <a:t>, обозначающие принадлежность к определенной социальной группе, профессии, организации, встречаются в газете </a:t>
            </a:r>
            <a:r>
              <a:rPr lang="de-DE" sz="2000" i="1" dirty="0" smtClean="0"/>
              <a:t>Die Presse</a:t>
            </a:r>
            <a:r>
              <a:rPr lang="de-DE" sz="2000" dirty="0" smtClean="0"/>
              <a:t> </a:t>
            </a:r>
            <a:r>
              <a:rPr lang="ru-RU" sz="2000" dirty="0" smtClean="0"/>
              <a:t>намного чаще. В некоторых случаях в тексте употребляются исключительно лексемы, являющиеся собственно </a:t>
            </a:r>
            <a:r>
              <a:rPr lang="ru-RU" sz="2000" dirty="0" smtClean="0"/>
              <a:t>австрицизмами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австр</a:t>
            </a:r>
            <a:r>
              <a:rPr lang="ru-RU" sz="2000" dirty="0" smtClean="0"/>
              <a:t>. </a:t>
            </a:r>
            <a:r>
              <a:rPr lang="de-DE" sz="2000" b="1" i="1" dirty="0" smtClean="0"/>
              <a:t>Auditor</a:t>
            </a:r>
            <a:r>
              <a:rPr lang="de-DE" sz="2000" dirty="0" smtClean="0"/>
              <a:t> </a:t>
            </a:r>
            <a:r>
              <a:rPr lang="ru-RU" sz="2000" dirty="0" smtClean="0"/>
              <a:t>вместо нем. </a:t>
            </a:r>
            <a:r>
              <a:rPr lang="de-DE" sz="2000" b="1" i="1" dirty="0" smtClean="0"/>
              <a:t>Auditeur</a:t>
            </a:r>
            <a:r>
              <a:rPr lang="de-DE" sz="2000" i="1" dirty="0" smtClean="0"/>
              <a:t> </a:t>
            </a:r>
            <a:r>
              <a:rPr lang="ru-RU" sz="2000" dirty="0" smtClean="0"/>
              <a:t>(аудитор</a:t>
            </a:r>
            <a:r>
              <a:rPr lang="ru-RU" sz="2000" dirty="0" smtClean="0"/>
              <a:t>),</a:t>
            </a:r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австр</a:t>
            </a:r>
            <a:r>
              <a:rPr lang="ru-RU" sz="2000" dirty="0" smtClean="0"/>
              <a:t>. </a:t>
            </a:r>
            <a:r>
              <a:rPr lang="de-DE" sz="2000" b="1" i="1" dirty="0" smtClean="0"/>
              <a:t>Kommerzialrat</a:t>
            </a:r>
            <a:r>
              <a:rPr lang="ru-RU" sz="2000" dirty="0" smtClean="0"/>
              <a:t> вместо нем. </a:t>
            </a:r>
            <a:r>
              <a:rPr lang="de-DE" sz="2000" b="1" i="1" dirty="0" smtClean="0"/>
              <a:t>Kommerzienrat</a:t>
            </a:r>
            <a:r>
              <a:rPr lang="de-DE" sz="2000" dirty="0" smtClean="0"/>
              <a:t> </a:t>
            </a:r>
            <a:r>
              <a:rPr lang="ru-RU" sz="2000" dirty="0" smtClean="0"/>
              <a:t>(коммерции советник), 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австр</a:t>
            </a:r>
            <a:r>
              <a:rPr lang="ru-RU" sz="2000" dirty="0" smtClean="0"/>
              <a:t>. </a:t>
            </a:r>
            <a:r>
              <a:rPr lang="de-DE" sz="2000" b="1" i="1" dirty="0" smtClean="0"/>
              <a:t>Lebzelter</a:t>
            </a:r>
            <a:r>
              <a:rPr lang="de-DE" sz="2000" dirty="0" smtClean="0"/>
              <a:t> </a:t>
            </a:r>
            <a:r>
              <a:rPr lang="ru-RU" sz="2000" dirty="0" smtClean="0"/>
              <a:t>вместо нем. </a:t>
            </a:r>
            <a:r>
              <a:rPr lang="de-DE" sz="2000" b="1" i="1" dirty="0" smtClean="0"/>
              <a:t>Lebkuchenb</a:t>
            </a:r>
            <a:r>
              <a:rPr lang="ru-RU" sz="2000" b="1" i="1" dirty="0" smtClean="0"/>
              <a:t>ä</a:t>
            </a:r>
            <a:r>
              <a:rPr lang="de-DE" sz="2000" b="1" i="1" dirty="0" smtClean="0"/>
              <a:t>cker</a:t>
            </a:r>
            <a:r>
              <a:rPr lang="ru-RU" sz="2000" b="1" dirty="0" smtClean="0"/>
              <a:t> </a:t>
            </a:r>
            <a:r>
              <a:rPr lang="ru-RU" sz="2000" dirty="0" smtClean="0"/>
              <a:t>(пекарь, специалист по приготовлению пряников). </a:t>
            </a:r>
            <a:endParaRPr lang="ru-RU" sz="20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294117" cy="1852941"/>
          </a:xfrm>
          <a:prstGeom prst="rect">
            <a:avLst/>
          </a:prstGeom>
        </p:spPr>
      </p:pic>
      <p:pic>
        <p:nvPicPr>
          <p:cNvPr id="4" name="Рисунок 3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000504"/>
            <a:ext cx="3294117" cy="18529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Лексика, описывающая действия австрийца, представлена рядом </a:t>
            </a:r>
            <a:r>
              <a:rPr lang="ru-RU" sz="2400" dirty="0" smtClean="0"/>
              <a:t>австрицизмов</a:t>
            </a:r>
            <a:r>
              <a:rPr lang="ru-RU" sz="2400" dirty="0" smtClean="0"/>
              <a:t> – глаголами и глагольными </a:t>
            </a:r>
            <a:r>
              <a:rPr lang="ru-RU" sz="2400" dirty="0" smtClean="0"/>
              <a:t>фразеологизмами:</a:t>
            </a:r>
            <a:endParaRPr lang="ru-RU" i="1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vom </a:t>
            </a:r>
            <a:r>
              <a:rPr lang="de-DE" sz="2400" i="1" dirty="0" smtClean="0"/>
              <a:t>Fleisch fallen</a:t>
            </a:r>
            <a:r>
              <a:rPr lang="ru-RU" sz="2400" dirty="0" smtClean="0"/>
              <a:t> – валиться с ног,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abschaffen</a:t>
            </a:r>
            <a:r>
              <a:rPr lang="de-DE" sz="2400" dirty="0" smtClean="0"/>
              <a:t> </a:t>
            </a:r>
            <a:r>
              <a:rPr lang="ru-RU" sz="2400" dirty="0" smtClean="0"/>
              <a:t>– отменять</a:t>
            </a:r>
            <a:r>
              <a:rPr lang="ru-RU" sz="2400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de-DE" sz="2400" i="1" dirty="0" smtClean="0"/>
              <a:t>anbandeln</a:t>
            </a:r>
            <a:r>
              <a:rPr lang="de-DE" sz="2400" dirty="0" smtClean="0"/>
              <a:t> </a:t>
            </a:r>
            <a:r>
              <a:rPr lang="ru-RU" sz="2400" dirty="0" smtClean="0"/>
              <a:t>– затевать ссору,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schn</a:t>
            </a:r>
            <a:r>
              <a:rPr lang="ru-RU" sz="2400" i="1" dirty="0" smtClean="0"/>
              <a:t>ä</a:t>
            </a:r>
            <a:r>
              <a:rPr lang="de-DE" sz="2400" i="1" dirty="0" smtClean="0"/>
              <a:t>uzen</a:t>
            </a:r>
            <a:r>
              <a:rPr lang="de-DE" sz="2400" dirty="0" smtClean="0"/>
              <a:t> </a:t>
            </a:r>
            <a:r>
              <a:rPr lang="ru-RU" sz="2400" dirty="0" smtClean="0"/>
              <a:t>– сморкаться,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pumpern</a:t>
            </a:r>
            <a:r>
              <a:rPr lang="de-DE" sz="2400" dirty="0" smtClean="0"/>
              <a:t> </a:t>
            </a:r>
            <a:r>
              <a:rPr lang="ru-RU" sz="2400" dirty="0" smtClean="0"/>
              <a:t>– греметь,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in </a:t>
            </a:r>
            <a:r>
              <a:rPr lang="de-DE" sz="2400" i="1" dirty="0" smtClean="0"/>
              <a:t>Krankenstand gehen</a:t>
            </a:r>
            <a:r>
              <a:rPr lang="de-DE" sz="2400" dirty="0" smtClean="0"/>
              <a:t> </a:t>
            </a:r>
            <a:r>
              <a:rPr lang="ru-RU" sz="2400" dirty="0" smtClean="0"/>
              <a:t>– брать больничный, 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de-DE" sz="2400" i="1" dirty="0" smtClean="0"/>
              <a:t>tschechern</a:t>
            </a:r>
            <a:r>
              <a:rPr lang="de-DE" sz="2400" dirty="0" smtClean="0"/>
              <a:t> </a:t>
            </a:r>
            <a:r>
              <a:rPr lang="ru-RU" sz="2400" dirty="0" smtClean="0"/>
              <a:t>– напиваться.</a:t>
            </a:r>
            <a:endParaRPr lang="ru-RU" sz="2400" dirty="0"/>
          </a:p>
        </p:txBody>
      </p:sp>
      <p:pic>
        <p:nvPicPr>
          <p:cNvPr id="4" name="Рисунок 3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429132"/>
            <a:ext cx="3294117" cy="18529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34" y="857232"/>
            <a:ext cx="8170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Техногенная среда, или этнокультурная, созданная народом среда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находит выражение в этнически маркированных названиях: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5720" y="178592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зданий и архитектурных элементов (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Durchhaus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Mezzanin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Stiege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Pawlatschen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транспортных средств (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Zille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Patschen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chter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инструментов (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Klampfe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Bloch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Hackstock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Malter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одежды и домашнего текстиля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Goiserer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Schn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Fetzen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Tuchtent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Patchen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Leiberl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Gilet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Ü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berwurf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быта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Mistkübel,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Luster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Grand, Schwinge, Wachrumpel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продуктов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питания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Marille, Gugelhupf,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Backhendl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Backtrog,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Beisl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Jause, Heiden, Karotte, Biskotten,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Lüngerl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Semmelbrösel, Melange, Staubzucker, Schnitten,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Zwetchke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86322"/>
            <a:ext cx="3040115" cy="1710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928670"/>
            <a:ext cx="84223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Тенденция к паритетному употреблению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австрицизмов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тевтонизмов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прослеживается у лексем,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схожих по звучанию. Эта фонематическая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схожесть делает возможным равноправное употребление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австрицизмов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тевтонизмов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страницах австрийских газет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обеспечивает 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конвергентность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Кроме того, эти лексемы не имеют четко выраженной этнокультурной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специфики, и именно данный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фактор обеспечивает интеграцию двух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вариантов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дискурсе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массмедиа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например: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Alchimie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Alchemie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Ausbilder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Ausbildner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ffet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Buffet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Dill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Dille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obligatorisch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bligat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solide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solid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Luster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Karren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Karre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86322"/>
            <a:ext cx="3040115" cy="1710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Выводы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современном австрийском варианте немецкого языка прослеживается тенденция как дивергентного, так и конвергентного развития, с преобладанием последнего. Лишь треть </a:t>
            </a:r>
            <a:r>
              <a:rPr lang="ru-RU" sz="2000" dirty="0" smtClean="0"/>
              <a:t>австрицизмов</a:t>
            </a:r>
            <a:r>
              <a:rPr lang="ru-RU" sz="2000" dirty="0" smtClean="0"/>
              <a:t> употребляется в текстах газетных статей, не будучи вытесненными их аналогами </a:t>
            </a:r>
            <a:r>
              <a:rPr lang="ru-RU" sz="2000" dirty="0" smtClean="0"/>
              <a:t>тевтонизмами</a:t>
            </a:r>
            <a:r>
              <a:rPr lang="ru-RU" sz="2000" dirty="0" smtClean="0"/>
              <a:t>. Конвергенции не подвергается и лексика, отражающая культуру и обычаи народа, реалии быта и жизнедеятельности. Именно </a:t>
            </a:r>
            <a:r>
              <a:rPr lang="ru-RU" sz="2000" dirty="0" smtClean="0"/>
              <a:t>лингвокультурный</a:t>
            </a:r>
            <a:r>
              <a:rPr lang="ru-RU" sz="2000" dirty="0" smtClean="0"/>
              <a:t> колорит такой лексики обеспечивает ее употребление в текстах австрийских СМИ. Существует так же целый ряд лексем, которые в силу фонетических особенностей употребляются в равной степени. </a:t>
            </a:r>
            <a:endParaRPr lang="ru-RU" sz="20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86322"/>
            <a:ext cx="3040115" cy="1710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819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Развитие языка как феномена наиболее ярко отражается в средствах массовой информации, которые обеспечивают связь между жизнью социума и языком. «Обладая высоким престижем и самыми современными средствами распространения, язык СМИ выполняет в информационном сообществе роль своеобразной модели национального языка, он активно воздействует на литературную норму, языковые вкусы и </a:t>
            </a:r>
            <a:r>
              <a:rPr lang="ru-RU" sz="2000" dirty="0" smtClean="0"/>
              <a:t>предпочтения.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07181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Таким образом, язык СМИ – это </a:t>
            </a:r>
            <a:r>
              <a:rPr lang="ru-RU" sz="2000" dirty="0" smtClean="0"/>
              <a:t>своеобразный </a:t>
            </a:r>
            <a:r>
              <a:rPr lang="ru-RU" sz="2000" dirty="0" smtClean="0"/>
              <a:t>индикатор развития языка как </a:t>
            </a:r>
            <a:r>
              <a:rPr lang="ru-RU" sz="2000" dirty="0" smtClean="0"/>
              <a:t>системы. </a:t>
            </a:r>
            <a:r>
              <a:rPr lang="ru-RU" sz="2000" dirty="0" smtClean="0"/>
              <a:t>Медиадискурс</a:t>
            </a:r>
            <a:r>
              <a:rPr lang="ru-RU" sz="2000" dirty="0" smtClean="0"/>
              <a:t> является одним из наиболее динамичных, постоянно обновляющихся языковых контекстов. </a:t>
            </a:r>
            <a:endParaRPr lang="ru-RU" sz="2000" dirty="0"/>
          </a:p>
        </p:txBody>
      </p:sp>
      <p:pic>
        <p:nvPicPr>
          <p:cNvPr id="4" name="Рисунок 3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429132"/>
            <a:ext cx="3857588" cy="2169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Актуальность: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исследование дивергентных и конвергентных процессов развития </a:t>
            </a:r>
            <a:r>
              <a:rPr lang="ru-RU" sz="2800" dirty="0" smtClean="0"/>
              <a:t>плюрицентрических</a:t>
            </a:r>
            <a:r>
              <a:rPr lang="ru-RU" sz="2800" dirty="0" smtClean="0"/>
              <a:t> языков, что может быть ответом на вопрос о развитии национальных вариантов языка, в частности, немецкого. </a:t>
            </a:r>
            <a:endParaRPr lang="ru-RU" sz="28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929066"/>
            <a:ext cx="4214778" cy="2370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Австрийский национальный вариант немецкого языка, функционирующий в современной австрийской прессе в условиях </a:t>
            </a:r>
            <a:r>
              <a:rPr lang="ru-RU" sz="2400" dirty="0" smtClean="0"/>
              <a:t>плюрицентризма</a:t>
            </a:r>
            <a:r>
              <a:rPr lang="ru-RU" sz="2400" dirty="0" smtClean="0"/>
              <a:t>, обладает своими специфическими особенностями, но при этом подвергается сильному влиянию немецкого языка ФРГ, как доминантного варианта в немецкоязычном пространстве современной Европы, прежде всего, благодаря большой популярности немецких СМИ.</a:t>
            </a:r>
            <a:endParaRPr lang="ru-RU" sz="24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143380"/>
            <a:ext cx="3929058" cy="2210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00108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Цель исследования: </a:t>
            </a:r>
          </a:p>
          <a:p>
            <a:r>
              <a:rPr lang="ru-RU" sz="2400" dirty="0" smtClean="0"/>
              <a:t>описание </a:t>
            </a:r>
            <a:r>
              <a:rPr lang="ru-RU" sz="2400" dirty="0" smtClean="0"/>
              <a:t>языковых процессов в австрийской прессе, выявление особенностей функционирования </a:t>
            </a:r>
            <a:r>
              <a:rPr lang="ru-RU" sz="2400" dirty="0" smtClean="0"/>
              <a:t>австрицизмов</a:t>
            </a:r>
            <a:r>
              <a:rPr lang="ru-RU" sz="2400" dirty="0" smtClean="0"/>
              <a:t> и </a:t>
            </a:r>
            <a:r>
              <a:rPr lang="ru-RU" sz="2400" dirty="0" smtClean="0"/>
              <a:t>тевтонизмов</a:t>
            </a:r>
            <a:r>
              <a:rPr lang="ru-RU" sz="2400" dirty="0" smtClean="0"/>
              <a:t> в текстах современных печатных австрийских СМИ и определение конвергентных и дивергентных тенденций в процессе  их функционирования в рамках австрийского языкового </a:t>
            </a:r>
            <a:r>
              <a:rPr lang="ru-RU" sz="2400" dirty="0" smtClean="0"/>
              <a:t>пространства.</a:t>
            </a:r>
            <a:endParaRPr lang="ru-RU" sz="24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14818"/>
            <a:ext cx="3857620" cy="2169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Анализ </a:t>
            </a:r>
            <a:r>
              <a:rPr lang="ru-RU" sz="2000" dirty="0" smtClean="0"/>
              <a:t>газетных текстов </a:t>
            </a:r>
            <a:r>
              <a:rPr lang="ru-RU" sz="2000" dirty="0" smtClean="0"/>
              <a:t>показал, что большинство </a:t>
            </a:r>
            <a:r>
              <a:rPr lang="ru-RU" sz="2000" dirty="0" smtClean="0"/>
              <a:t>австрицизмов</a:t>
            </a:r>
            <a:r>
              <a:rPr lang="ru-RU" sz="2000" dirty="0" smtClean="0"/>
              <a:t> встречается в передовых статьях, театральной критике, а так же в разделе местных новостей. Я. </a:t>
            </a:r>
            <a:r>
              <a:rPr lang="ru-RU" sz="2000" dirty="0" smtClean="0"/>
              <a:t>Эбнер</a:t>
            </a:r>
            <a:r>
              <a:rPr lang="ru-RU" sz="2000" dirty="0" smtClean="0"/>
              <a:t> так же отмечает довольно частое употребление </a:t>
            </a:r>
            <a:r>
              <a:rPr lang="ru-RU" sz="2000" dirty="0" smtClean="0"/>
              <a:t>австрицизмов</a:t>
            </a:r>
            <a:r>
              <a:rPr lang="ru-RU" sz="2000" dirty="0" smtClean="0"/>
              <a:t> на страницах спортивных газет или в колонках, освещающих спортивные события, и что, к примеру, язык футбола избавляется от английского влияния, лексика лыжного спорта и тенниса практически не отличается от общенемецкой. Типично австрийскими остаются метафоры разговорной </a:t>
            </a:r>
            <a:r>
              <a:rPr lang="ru-RU" sz="2000" dirty="0" smtClean="0"/>
              <a:t>речи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500570"/>
            <a:ext cx="3301959" cy="1857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7929618" cy="262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выявления конвергентных и дивергентных процессов в тенденции развития немецкого языка </a:t>
            </a:r>
            <a:r>
              <a:rPr lang="ru-RU" sz="2000" dirty="0" smtClean="0"/>
              <a:t>массмедийном</a:t>
            </a:r>
            <a:r>
              <a:rPr lang="ru-RU" sz="2000" dirty="0" smtClean="0"/>
              <a:t> </a:t>
            </a:r>
            <a:r>
              <a:rPr lang="ru-RU" sz="2000" dirty="0" smtClean="0"/>
              <a:t>дискурсе</a:t>
            </a:r>
            <a:r>
              <a:rPr lang="ru-RU" sz="2000" dirty="0" smtClean="0"/>
              <a:t> Австрии были проанализированы тексты австрийской газеты </a:t>
            </a:r>
            <a:r>
              <a:rPr lang="de-DE" sz="2000" dirty="0" smtClean="0"/>
              <a:t>Die Presse</a:t>
            </a:r>
            <a:r>
              <a:rPr lang="ru-RU" sz="2000" dirty="0" smtClean="0"/>
              <a:t>. Основанная в 1946 году в Вене, эта газета является одним из ежедневных изданий в Австрии, освещает вопросы политики, экономики, культуры и спорта. Газета относится к числу ведущих австрийских печатных СМИ, на нее часто ссылаются международные издания, когда речь идет о новостях из Австрии.</a:t>
            </a:r>
            <a:endParaRPr lang="ru-RU" sz="2000" dirty="0"/>
          </a:p>
        </p:txBody>
      </p:sp>
      <p:pic>
        <p:nvPicPr>
          <p:cNvPr id="3" name="Рисунок 2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294117" cy="18529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294117" cy="1852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642918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Объект исследования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австрицизмы</a:t>
            </a:r>
            <a:r>
              <a:rPr lang="ru-RU" sz="2800" dirty="0" smtClean="0"/>
              <a:t>, представленные в словаре  </a:t>
            </a:r>
            <a:r>
              <a:rPr lang="de-DE" sz="2800" dirty="0" smtClean="0"/>
              <a:t>Duden</a:t>
            </a:r>
            <a:r>
              <a:rPr lang="ru-RU" sz="2800" dirty="0" smtClean="0"/>
              <a:t>. </a:t>
            </a:r>
            <a:r>
              <a:rPr lang="de-DE" sz="2800" dirty="0" smtClean="0"/>
              <a:t>Wie sagt man in Österreich</a:t>
            </a:r>
            <a:r>
              <a:rPr lang="ru-RU" sz="2800" dirty="0" smtClean="0"/>
              <a:t>?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642918"/>
            <a:ext cx="84296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Национально- маркированная лексика: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05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лексика, которая характеризует австрийца как социального субъекта;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05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лексика, описывающая действия австрийца;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05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лексика, представляющая австрийца как субъекта взаимодействия с окружающим миром.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hutterstock_241650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294117" cy="18529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</TotalTime>
  <Words>826</Words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 ЛЕКСИЧЕСКИЕ ОСОБЕННОСТИ ЯЗЫКА СОВРЕМЕННЫХ АВСТРИЙСКИХ СМИ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ЛЕКСИЧЕСКИЕ ОСОБЕННОСТИ ЯЗЫКА СОВРЕМЕННЫХ АВСТРИЙСКИХ СМИ </dc:title>
  <dc:creator>Наталия Воронцова</dc:creator>
  <cp:lastModifiedBy>Наталия Воронцова</cp:lastModifiedBy>
  <cp:revision>10</cp:revision>
  <dcterms:created xsi:type="dcterms:W3CDTF">2022-04-06T15:11:15Z</dcterms:created>
  <dcterms:modified xsi:type="dcterms:W3CDTF">2022-04-06T16:30:21Z</dcterms:modified>
</cp:coreProperties>
</file>