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6" r:id="rId3"/>
    <p:sldId id="257" r:id="rId4"/>
    <p:sldId id="265" r:id="rId5"/>
    <p:sldId id="264" r:id="rId6"/>
    <p:sldId id="262" r:id="rId7"/>
    <p:sldId id="267" r:id="rId8"/>
    <p:sldId id="268" r:id="rId9"/>
    <p:sldId id="269" r:id="rId10"/>
    <p:sldId id="270" r:id="rId11"/>
    <p:sldId id="271" r:id="rId12"/>
    <p:sldId id="272" r:id="rId13"/>
    <p:sldId id="266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594212-13C7-4BCE-AFE8-452CA3DE2D8B}" v="401" dt="2022-04-05T15:43:01.355"/>
    <p1510:client id="{7A107C45-3E31-48B0-B3AD-B558C2376ABD}" v="18" dt="2022-04-05T16:01:19.304"/>
    <p1510:client id="{CDE3E41F-3E09-4E25-9709-6E49E18E3596}" v="20" dt="2022-04-05T17:34:15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8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1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66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9600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50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42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73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95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2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4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0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3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7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8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6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9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9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gph.vsu.ru/ru/science/sss/reports/3/novichikhina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07DFB0-320A-5884-B116-2040460CB716}"/>
              </a:ext>
            </a:extLst>
          </p:cNvPr>
          <p:cNvSpPr txBox="1"/>
          <p:nvPr/>
        </p:nvSpPr>
        <p:spPr>
          <a:xfrm>
            <a:off x="1863306" y="1791419"/>
            <a:ext cx="899735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b="1">
                <a:latin typeface="Bookman Old Style"/>
                <a:ea typeface="+mn-lt"/>
                <a:cs typeface="+mn-lt"/>
              </a:rPr>
              <a:t>БЕДИЙ ЭСЕРЛЕРНИНЪ ТЕРДЖИМЕ ЭТИЛЬМЕСИНДЕ СИНТАКТИК ТРАНСФОРМАЦИЯЛАР</a:t>
            </a:r>
            <a:r>
              <a:rPr lang="ru-RU" sz="3600">
                <a:latin typeface="Bookman Old Style"/>
                <a:ea typeface="+mn-lt"/>
                <a:cs typeface="+mn-lt"/>
              </a:rPr>
              <a:t> </a:t>
            </a:r>
            <a:endParaRPr lang="ru-RU" sz="3600">
              <a:latin typeface="Bookman Old Style"/>
            </a:endParaRPr>
          </a:p>
          <a:p>
            <a:pPr algn="ctr"/>
            <a:r>
              <a:rPr lang="ru-RU" sz="3600" b="1">
                <a:latin typeface="Bookman Old Style"/>
                <a:ea typeface="+mn-lt"/>
                <a:cs typeface="+mn-lt"/>
              </a:rPr>
              <a:t>(</a:t>
            </a:r>
            <a:r>
              <a:rPr lang="ru-RU" sz="3600" b="1" err="1">
                <a:latin typeface="Bookman Old Style"/>
                <a:ea typeface="+mn-lt"/>
                <a:cs typeface="+mn-lt"/>
              </a:rPr>
              <a:t>Ш.Алядиннинъ</a:t>
            </a:r>
            <a:r>
              <a:rPr lang="ru-RU" sz="3600" b="1">
                <a:latin typeface="Bookman Old Style"/>
                <a:ea typeface="+mn-lt"/>
                <a:cs typeface="+mn-lt"/>
              </a:rPr>
              <a:t> «</a:t>
            </a:r>
            <a:r>
              <a:rPr lang="ru-RU" sz="3600" b="1" err="1">
                <a:latin typeface="Bookman Old Style"/>
                <a:ea typeface="+mn-lt"/>
                <a:cs typeface="+mn-lt"/>
              </a:rPr>
              <a:t>Иблиснинъ</a:t>
            </a:r>
            <a:r>
              <a:rPr lang="ru-RU" sz="3600" b="1">
                <a:latin typeface="Bookman Old Style"/>
                <a:ea typeface="+mn-lt"/>
                <a:cs typeface="+mn-lt"/>
              </a:rPr>
              <a:t> </a:t>
            </a:r>
            <a:r>
              <a:rPr lang="ru-RU" sz="3600" b="1" err="1">
                <a:latin typeface="Bookman Old Style"/>
                <a:ea typeface="+mn-lt"/>
                <a:cs typeface="+mn-lt"/>
              </a:rPr>
              <a:t>зияфетине</a:t>
            </a:r>
            <a:r>
              <a:rPr lang="ru-RU" sz="3600" b="1">
                <a:latin typeface="Bookman Old Style"/>
                <a:ea typeface="+mn-lt"/>
                <a:cs typeface="+mn-lt"/>
              </a:rPr>
              <a:t> </a:t>
            </a:r>
            <a:r>
              <a:rPr lang="ru-RU" sz="3600" b="1" err="1">
                <a:latin typeface="Bookman Old Style"/>
                <a:ea typeface="+mn-lt"/>
                <a:cs typeface="+mn-lt"/>
              </a:rPr>
              <a:t>давет</a:t>
            </a:r>
            <a:r>
              <a:rPr lang="ru-RU" sz="3600" b="1">
                <a:latin typeface="Bookman Old Style"/>
                <a:ea typeface="+mn-lt"/>
                <a:cs typeface="+mn-lt"/>
              </a:rPr>
              <a:t>» </a:t>
            </a:r>
            <a:r>
              <a:rPr lang="ru-RU" sz="3600" b="1" err="1">
                <a:latin typeface="Bookman Old Style"/>
                <a:ea typeface="+mn-lt"/>
                <a:cs typeface="+mn-lt"/>
              </a:rPr>
              <a:t>эсери</a:t>
            </a:r>
            <a:r>
              <a:rPr lang="ru-RU" sz="3600" b="1">
                <a:latin typeface="Bookman Old Style"/>
                <a:ea typeface="+mn-lt"/>
                <a:cs typeface="+mn-lt"/>
              </a:rPr>
              <a:t> </a:t>
            </a:r>
            <a:r>
              <a:rPr lang="ru-RU" sz="3600" b="1" err="1">
                <a:latin typeface="Bookman Old Style"/>
                <a:ea typeface="+mn-lt"/>
                <a:cs typeface="+mn-lt"/>
              </a:rPr>
              <a:t>узеринде</a:t>
            </a:r>
            <a:r>
              <a:rPr lang="ru-RU" sz="3600" b="1">
                <a:latin typeface="Bookman Old Style"/>
                <a:ea typeface="+mn-lt"/>
                <a:cs typeface="+mn-lt"/>
              </a:rPr>
              <a:t>)</a:t>
            </a:r>
            <a:r>
              <a:rPr lang="ru-RU" sz="3600">
                <a:latin typeface="Bookman Old Style"/>
                <a:ea typeface="+mn-lt"/>
                <a:cs typeface="+mn-lt"/>
              </a:rPr>
              <a:t> </a:t>
            </a:r>
            <a:endParaRPr lang="ru-RU" sz="3600">
              <a:latin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1B895D-4FD4-278F-C556-28B6E0A69AA2}"/>
              </a:ext>
            </a:extLst>
          </p:cNvPr>
          <p:cNvSpPr txBox="1"/>
          <p:nvPr/>
        </p:nvSpPr>
        <p:spPr>
          <a:xfrm>
            <a:off x="1103312" y="452718"/>
            <a:ext cx="8947522" cy="140053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Синтактик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трансформацияларынынъ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чешитлери</a:t>
            </a:r>
            <a:endParaRPr lang="ru-RU" err="1"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ECDD2E-116C-3A2F-A840-3FF41997C008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err="1">
                <a:ea typeface="+mn-lt"/>
                <a:cs typeface="+mn-lt"/>
              </a:rPr>
              <a:t>джумледе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къулланылгъан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базы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бир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сёзлерининъ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тюшюрильмеси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меселя</a:t>
            </a:r>
            <a:r>
              <a:rPr lang="en-US" sz="2400">
                <a:ea typeface="+mn-lt"/>
                <a:cs typeface="+mn-lt"/>
              </a:rPr>
              <a:t>: </a:t>
            </a:r>
            <a:r>
              <a:rPr lang="en-US" sz="2400" b="1" i="1" err="1">
                <a:ea typeface="+mn-lt"/>
                <a:cs typeface="+mn-lt"/>
              </a:rPr>
              <a:t>Экинджи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къатта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невбетчи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енге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меним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одамны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косьтерди</a:t>
            </a:r>
            <a:r>
              <a:rPr lang="en-US" sz="2400" i="1">
                <a:ea typeface="+mn-lt"/>
                <a:cs typeface="+mn-lt"/>
              </a:rPr>
              <a:t> [1, 22]. — </a:t>
            </a:r>
            <a:r>
              <a:rPr lang="en-US" sz="2400" b="1" i="1" err="1">
                <a:ea typeface="+mn-lt"/>
                <a:cs typeface="+mn-lt"/>
              </a:rPr>
              <a:t>Дежурная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по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этажу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провела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меня</a:t>
            </a:r>
            <a:r>
              <a:rPr lang="en-US" sz="2400" b="1" i="1">
                <a:ea typeface="+mn-lt"/>
                <a:cs typeface="+mn-lt"/>
              </a:rPr>
              <a:t> в </a:t>
            </a:r>
            <a:r>
              <a:rPr lang="en-US" sz="2400" b="1" i="1" err="1">
                <a:ea typeface="+mn-lt"/>
                <a:cs typeface="+mn-lt"/>
              </a:rPr>
              <a:t>комнату</a:t>
            </a:r>
            <a:r>
              <a:rPr lang="en-US" sz="2400" i="1">
                <a:ea typeface="+mn-lt"/>
                <a:cs typeface="+mn-lt"/>
              </a:rPr>
              <a:t> [2, 162].   </a:t>
            </a:r>
            <a:r>
              <a:rPr lang="en-US" sz="2800" i="1">
                <a:ea typeface="+mn-lt"/>
                <a:cs typeface="+mn-lt"/>
              </a:rPr>
              <a:t> </a:t>
            </a:r>
            <a:endParaRPr lang="en-US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885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1B895D-4FD4-278F-C556-28B6E0A69AA2}"/>
              </a:ext>
            </a:extLst>
          </p:cNvPr>
          <p:cNvSpPr txBox="1"/>
          <p:nvPr/>
        </p:nvSpPr>
        <p:spPr>
          <a:xfrm>
            <a:off x="1103312" y="452718"/>
            <a:ext cx="8947522" cy="140053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Синтактик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трансформацияларынынъ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чешитлери</a:t>
            </a:r>
            <a:endParaRPr lang="ru-RU" err="1"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ECDD2E-116C-3A2F-A840-3FF41997C008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err="1">
                <a:ea typeface="+mn-lt"/>
                <a:cs typeface="+mn-lt"/>
              </a:rPr>
              <a:t>адий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джумленинъ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еринде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муреккеп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джумленинъ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къулланылувы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меселя</a:t>
            </a:r>
            <a:r>
              <a:rPr lang="en-US" sz="2400">
                <a:ea typeface="+mn-lt"/>
                <a:cs typeface="+mn-lt"/>
              </a:rPr>
              <a:t>: </a:t>
            </a:r>
            <a:r>
              <a:rPr lang="en-US" sz="2400" b="1" i="1" err="1">
                <a:ea typeface="+mn-lt"/>
                <a:cs typeface="+mn-lt"/>
              </a:rPr>
              <a:t>Эви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еринде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учь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къатлы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универмаг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ясалгъан</a:t>
            </a:r>
            <a:r>
              <a:rPr lang="en-US" sz="2400" i="1">
                <a:ea typeface="+mn-lt"/>
                <a:cs typeface="+mn-lt"/>
              </a:rPr>
              <a:t> [1, 23]. — </a:t>
            </a:r>
            <a:r>
              <a:rPr lang="en-US" sz="2400" b="1" i="1" err="1">
                <a:ea typeface="+mn-lt"/>
                <a:cs typeface="+mn-lt"/>
              </a:rPr>
              <a:t>На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том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месте</a:t>
            </a:r>
            <a:r>
              <a:rPr lang="en-US" sz="2400" b="1" i="1">
                <a:ea typeface="+mn-lt"/>
                <a:cs typeface="+mn-lt"/>
              </a:rPr>
              <a:t>, </a:t>
            </a:r>
            <a:r>
              <a:rPr lang="en-US" sz="2400" b="1" i="1" err="1">
                <a:ea typeface="+mn-lt"/>
                <a:cs typeface="+mn-lt"/>
              </a:rPr>
              <a:t>где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стоял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его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дом</a:t>
            </a:r>
            <a:r>
              <a:rPr lang="en-US" sz="2400" b="1" i="1">
                <a:ea typeface="+mn-lt"/>
                <a:cs typeface="+mn-lt"/>
              </a:rPr>
              <a:t>, </a:t>
            </a:r>
            <a:r>
              <a:rPr lang="en-US" sz="2400" b="1" i="1" err="1">
                <a:ea typeface="+mn-lt"/>
                <a:cs typeface="+mn-lt"/>
              </a:rPr>
              <a:t>сейчас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построен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трёхэтажный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универмаг</a:t>
            </a:r>
            <a:r>
              <a:rPr lang="en-US" sz="2400" i="1">
                <a:ea typeface="+mn-lt"/>
                <a:cs typeface="+mn-lt"/>
              </a:rPr>
              <a:t> [2, 162].   </a:t>
            </a:r>
            <a:r>
              <a:rPr lang="en-US" sz="2800" i="1">
                <a:ea typeface="+mn-lt"/>
                <a:cs typeface="+mn-lt"/>
              </a:rPr>
              <a:t> </a:t>
            </a:r>
            <a:endParaRPr lang="en-US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2896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1B895D-4FD4-278F-C556-28B6E0A69AA2}"/>
              </a:ext>
            </a:extLst>
          </p:cNvPr>
          <p:cNvSpPr txBox="1"/>
          <p:nvPr/>
        </p:nvSpPr>
        <p:spPr>
          <a:xfrm>
            <a:off x="1103312" y="452718"/>
            <a:ext cx="8947522" cy="140053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Синтактик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трансформацияларынынъ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чешитлери</a:t>
            </a:r>
            <a:endParaRPr lang="ru-RU" err="1"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ECDD2E-116C-3A2F-A840-3FF41997C008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err="1">
                <a:ea typeface="+mn-lt"/>
                <a:cs typeface="+mn-lt"/>
              </a:rPr>
              <a:t>муреккеп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джумленинъ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еринде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адий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джумленинъ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къулланылувы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меселя</a:t>
            </a:r>
            <a:r>
              <a:rPr lang="en-US" sz="2400">
                <a:ea typeface="+mn-lt"/>
                <a:cs typeface="+mn-lt"/>
              </a:rPr>
              <a:t>: </a:t>
            </a:r>
            <a:r>
              <a:rPr lang="en-US" sz="2400" b="1" i="1" err="1">
                <a:ea typeface="+mn-lt"/>
                <a:cs typeface="+mn-lt"/>
              </a:rPr>
              <a:t>Шабшалнынъ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бу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шубэли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сёзлери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къулакъларыма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ойле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бешаретли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олып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кирдилер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ки</a:t>
            </a:r>
            <a:r>
              <a:rPr lang="en-US" sz="2400" b="1" i="1">
                <a:ea typeface="+mn-lt"/>
                <a:cs typeface="+mn-lt"/>
              </a:rPr>
              <a:t>, </a:t>
            </a:r>
            <a:r>
              <a:rPr lang="en-US" sz="2400" b="1" i="1" err="1">
                <a:ea typeface="+mn-lt"/>
                <a:cs typeface="+mn-lt"/>
              </a:rPr>
              <a:t>иштмеген</a:t>
            </a:r>
            <a:r>
              <a:rPr lang="en-US" sz="2400" b="1" i="1">
                <a:ea typeface="+mn-lt"/>
                <a:cs typeface="+mn-lt"/>
              </a:rPr>
              <a:t>, </a:t>
            </a:r>
            <a:r>
              <a:rPr lang="en-US" sz="2400" b="1" i="1" err="1">
                <a:ea typeface="+mn-lt"/>
                <a:cs typeface="+mn-lt"/>
              </a:rPr>
              <a:t>анъламагъан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олып</a:t>
            </a:r>
            <a:r>
              <a:rPr lang="en-US" sz="2400" b="1" i="1">
                <a:ea typeface="+mn-lt"/>
                <a:cs typeface="+mn-lt"/>
              </a:rPr>
              <a:t>, </a:t>
            </a:r>
            <a:r>
              <a:rPr lang="en-US" sz="2400" b="1" i="1" err="1">
                <a:ea typeface="+mn-lt"/>
                <a:cs typeface="+mn-lt"/>
              </a:rPr>
              <a:t>чыкъып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кеттим</a:t>
            </a:r>
            <a:r>
              <a:rPr lang="en-US" sz="2400" i="1">
                <a:ea typeface="+mn-lt"/>
                <a:cs typeface="+mn-lt"/>
              </a:rPr>
              <a:t> [1, 30].—</a:t>
            </a:r>
            <a:r>
              <a:rPr lang="en-US" sz="2400" b="1" i="1">
                <a:ea typeface="+mn-lt"/>
                <a:cs typeface="+mn-lt"/>
              </a:rPr>
              <a:t>Я </a:t>
            </a:r>
            <a:r>
              <a:rPr lang="en-US" sz="2400" b="1" i="1" err="1">
                <a:ea typeface="+mn-lt"/>
                <a:cs typeface="+mn-lt"/>
              </a:rPr>
              <a:t>поскорее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вышел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из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читального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зала</a:t>
            </a:r>
            <a:r>
              <a:rPr lang="en-US" sz="2400" b="1" i="1">
                <a:ea typeface="+mn-lt"/>
                <a:cs typeface="+mn-lt"/>
              </a:rPr>
              <a:t>, </a:t>
            </a:r>
            <a:r>
              <a:rPr lang="en-US" sz="2400" b="1" i="1" err="1">
                <a:ea typeface="+mn-lt"/>
                <a:cs typeface="+mn-lt"/>
              </a:rPr>
              <a:t>притворясь</a:t>
            </a:r>
            <a:r>
              <a:rPr lang="en-US" sz="2400" b="1" i="1">
                <a:ea typeface="+mn-lt"/>
                <a:cs typeface="+mn-lt"/>
              </a:rPr>
              <a:t>, </a:t>
            </a:r>
            <a:r>
              <a:rPr lang="en-US" sz="2400" b="1" i="1" err="1">
                <a:ea typeface="+mn-lt"/>
                <a:cs typeface="+mn-lt"/>
              </a:rPr>
              <a:t>будто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не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слышал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последних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слов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Ильи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Исааковича</a:t>
            </a:r>
            <a:r>
              <a:rPr lang="en-US" sz="2400" i="1">
                <a:ea typeface="+mn-lt"/>
                <a:cs typeface="+mn-lt"/>
              </a:rPr>
              <a:t> [2, 168].   </a:t>
            </a:r>
            <a:r>
              <a:rPr lang="en-US" sz="2800" i="1">
                <a:ea typeface="+mn-lt"/>
                <a:cs typeface="+mn-lt"/>
              </a:rPr>
              <a:t> </a:t>
            </a:r>
            <a:endParaRPr lang="en-US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2640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1E3226-C149-16FF-6210-B2E1F8791871}"/>
              </a:ext>
            </a:extLst>
          </p:cNvPr>
          <p:cNvSpPr txBox="1"/>
          <p:nvPr/>
        </p:nvSpPr>
        <p:spPr>
          <a:xfrm>
            <a:off x="3257909" y="1288211"/>
            <a:ext cx="6208143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err="1">
                <a:ea typeface="+mn-lt"/>
                <a:cs typeface="+mn-lt"/>
              </a:rPr>
              <a:t>Къырымтатар</a:t>
            </a:r>
            <a:r>
              <a:rPr lang="ru-RU" sz="2800">
                <a:ea typeface="+mn-lt"/>
                <a:cs typeface="+mn-lt"/>
              </a:rPr>
              <a:t> </a:t>
            </a:r>
            <a:r>
              <a:rPr lang="ru-RU" sz="2800" err="1">
                <a:ea typeface="+mn-lt"/>
                <a:cs typeface="+mn-lt"/>
              </a:rPr>
              <a:t>бедий</a:t>
            </a:r>
            <a:r>
              <a:rPr lang="ru-RU" sz="2800">
                <a:ea typeface="+mn-lt"/>
                <a:cs typeface="+mn-lt"/>
              </a:rPr>
              <a:t> эсер </a:t>
            </a:r>
            <a:r>
              <a:rPr lang="ru-RU" sz="2800" err="1">
                <a:ea typeface="+mn-lt"/>
                <a:cs typeface="+mn-lt"/>
              </a:rPr>
              <a:t>терджиме</a:t>
            </a:r>
            <a:r>
              <a:rPr lang="ru-RU" sz="2800">
                <a:ea typeface="+mn-lt"/>
                <a:cs typeface="+mn-lt"/>
              </a:rPr>
              <a:t> </a:t>
            </a:r>
            <a:r>
              <a:rPr lang="ru-RU" sz="2800" err="1">
                <a:ea typeface="+mn-lt"/>
                <a:cs typeface="+mn-lt"/>
              </a:rPr>
              <a:t>этильгенде</a:t>
            </a:r>
            <a:r>
              <a:rPr lang="ru-RU" sz="2800">
                <a:ea typeface="+mn-lt"/>
                <a:cs typeface="+mn-lt"/>
              </a:rPr>
              <a:t>, </a:t>
            </a:r>
            <a:r>
              <a:rPr lang="ru-RU" sz="2800" err="1">
                <a:ea typeface="+mn-lt"/>
                <a:cs typeface="+mn-lt"/>
              </a:rPr>
              <a:t>трансформациянынъ</a:t>
            </a:r>
            <a:r>
              <a:rPr lang="ru-RU" sz="2800">
                <a:ea typeface="+mn-lt"/>
                <a:cs typeface="+mn-lt"/>
              </a:rPr>
              <a:t> эр </a:t>
            </a:r>
            <a:r>
              <a:rPr lang="ru-RU" sz="2800" err="1">
                <a:ea typeface="+mn-lt"/>
                <a:cs typeface="+mn-lt"/>
              </a:rPr>
              <a:t>бир</a:t>
            </a:r>
            <a:r>
              <a:rPr lang="ru-RU" sz="2800">
                <a:ea typeface="+mn-lt"/>
                <a:cs typeface="+mn-lt"/>
              </a:rPr>
              <a:t> </a:t>
            </a:r>
            <a:r>
              <a:rPr lang="ru-RU" sz="2800" err="1">
                <a:ea typeface="+mn-lt"/>
                <a:cs typeface="+mn-lt"/>
              </a:rPr>
              <a:t>чешитини</a:t>
            </a:r>
            <a:r>
              <a:rPr lang="ru-RU" sz="2800">
                <a:ea typeface="+mn-lt"/>
                <a:cs typeface="+mn-lt"/>
              </a:rPr>
              <a:t> </a:t>
            </a:r>
            <a:r>
              <a:rPr lang="ru-RU" sz="2800" err="1">
                <a:ea typeface="+mn-lt"/>
                <a:cs typeface="+mn-lt"/>
              </a:rPr>
              <a:t>расткетирмеге</a:t>
            </a:r>
            <a:r>
              <a:rPr lang="ru-RU" sz="2800">
                <a:ea typeface="+mn-lt"/>
                <a:cs typeface="+mn-lt"/>
              </a:rPr>
              <a:t> </a:t>
            </a:r>
            <a:r>
              <a:rPr lang="ru-RU" sz="2800" err="1">
                <a:ea typeface="+mn-lt"/>
                <a:cs typeface="+mn-lt"/>
              </a:rPr>
              <a:t>мумкюн</a:t>
            </a:r>
            <a:r>
              <a:rPr lang="ru-RU" sz="2800">
                <a:ea typeface="+mn-lt"/>
                <a:cs typeface="+mn-lt"/>
              </a:rPr>
              <a:t>. Лякин </a:t>
            </a:r>
            <a:r>
              <a:rPr lang="ru-RU" sz="2800" err="1">
                <a:ea typeface="+mn-lt"/>
                <a:cs typeface="+mn-lt"/>
              </a:rPr>
              <a:t>синтактик</a:t>
            </a:r>
            <a:r>
              <a:rPr lang="ru-RU" sz="2800">
                <a:ea typeface="+mn-lt"/>
                <a:cs typeface="+mn-lt"/>
              </a:rPr>
              <a:t> </a:t>
            </a:r>
            <a:r>
              <a:rPr lang="ru-RU" sz="2800" err="1">
                <a:ea typeface="+mn-lt"/>
                <a:cs typeface="+mn-lt"/>
              </a:rPr>
              <a:t>трансформациялар</a:t>
            </a:r>
            <a:r>
              <a:rPr lang="ru-RU" sz="2800">
                <a:ea typeface="+mn-lt"/>
                <a:cs typeface="+mn-lt"/>
              </a:rPr>
              <a:t> </a:t>
            </a:r>
            <a:r>
              <a:rPr lang="ru-RU" sz="2800" err="1">
                <a:ea typeface="+mn-lt"/>
                <a:cs typeface="+mn-lt"/>
              </a:rPr>
              <a:t>бедий</a:t>
            </a:r>
            <a:r>
              <a:rPr lang="ru-RU" sz="2800">
                <a:ea typeface="+mn-lt"/>
                <a:cs typeface="+mn-lt"/>
              </a:rPr>
              <a:t> метин </a:t>
            </a:r>
            <a:r>
              <a:rPr lang="ru-RU" sz="2800" err="1">
                <a:ea typeface="+mn-lt"/>
                <a:cs typeface="+mn-lt"/>
              </a:rPr>
              <a:t>терджиме</a:t>
            </a:r>
            <a:r>
              <a:rPr lang="ru-RU" sz="2800">
                <a:ea typeface="+mn-lt"/>
                <a:cs typeface="+mn-lt"/>
              </a:rPr>
              <a:t> </a:t>
            </a:r>
            <a:r>
              <a:rPr lang="ru-RU" sz="2800" err="1">
                <a:ea typeface="+mn-lt"/>
                <a:cs typeface="+mn-lt"/>
              </a:rPr>
              <a:t>этильмесинде</a:t>
            </a:r>
            <a:r>
              <a:rPr lang="ru-RU" sz="2800">
                <a:ea typeface="+mn-lt"/>
                <a:cs typeface="+mn-lt"/>
              </a:rPr>
              <a:t> </a:t>
            </a:r>
            <a:r>
              <a:rPr lang="ru-RU" sz="2800" err="1">
                <a:ea typeface="+mn-lt"/>
                <a:cs typeface="+mn-lt"/>
              </a:rPr>
              <a:t>муим</a:t>
            </a:r>
            <a:r>
              <a:rPr lang="ru-RU" sz="2800">
                <a:ea typeface="+mn-lt"/>
                <a:cs typeface="+mn-lt"/>
              </a:rPr>
              <a:t> ер </a:t>
            </a:r>
            <a:r>
              <a:rPr lang="ru-RU" sz="2800" err="1">
                <a:ea typeface="+mn-lt"/>
                <a:cs typeface="+mn-lt"/>
              </a:rPr>
              <a:t>алгъанларыны</a:t>
            </a:r>
            <a:r>
              <a:rPr lang="ru-RU" sz="2800">
                <a:ea typeface="+mn-lt"/>
                <a:cs typeface="+mn-lt"/>
              </a:rPr>
              <a:t> </a:t>
            </a:r>
            <a:r>
              <a:rPr lang="ru-RU" sz="2800" err="1">
                <a:ea typeface="+mn-lt"/>
                <a:cs typeface="+mn-lt"/>
              </a:rPr>
              <a:t>къайд</a:t>
            </a:r>
            <a:r>
              <a:rPr lang="ru-RU" sz="2800">
                <a:ea typeface="+mn-lt"/>
                <a:cs typeface="+mn-lt"/>
              </a:rPr>
              <a:t> </a:t>
            </a:r>
            <a:r>
              <a:rPr lang="ru-RU" sz="2800" err="1">
                <a:ea typeface="+mn-lt"/>
                <a:cs typeface="+mn-lt"/>
              </a:rPr>
              <a:t>этмек</a:t>
            </a:r>
            <a:r>
              <a:rPr lang="ru-RU" sz="2800">
                <a:ea typeface="+mn-lt"/>
                <a:cs typeface="+mn-lt"/>
              </a:rPr>
              <a:t> керек. 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024033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1E3226-C149-16FF-6210-B2E1F8791871}"/>
              </a:ext>
            </a:extLst>
          </p:cNvPr>
          <p:cNvSpPr txBox="1"/>
          <p:nvPr/>
        </p:nvSpPr>
        <p:spPr>
          <a:xfrm>
            <a:off x="583720" y="310551"/>
            <a:ext cx="10377576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err="1">
                <a:ea typeface="+mn-lt"/>
                <a:cs typeface="+mn-lt"/>
              </a:rPr>
              <a:t>Къулланылгъан</a:t>
            </a:r>
            <a:r>
              <a:rPr lang="ru-RU" sz="2000" b="1">
                <a:ea typeface="+mn-lt"/>
                <a:cs typeface="+mn-lt"/>
              </a:rPr>
              <a:t> </a:t>
            </a:r>
            <a:r>
              <a:rPr lang="ru-RU" sz="2000" b="1" err="1">
                <a:ea typeface="+mn-lt"/>
                <a:cs typeface="+mn-lt"/>
              </a:rPr>
              <a:t>эдебият</a:t>
            </a:r>
            <a:r>
              <a:rPr lang="ru-RU" sz="2000">
                <a:ea typeface="+mn-lt"/>
                <a:cs typeface="+mn-lt"/>
              </a:rPr>
              <a:t> </a:t>
            </a:r>
            <a:endParaRPr lang="ru-RU" sz="2000"/>
          </a:p>
          <a:p>
            <a:pPr algn="just"/>
            <a:r>
              <a:rPr lang="ru-RU" sz="2000">
                <a:ea typeface="+mn-lt"/>
                <a:cs typeface="+mn-lt"/>
              </a:rPr>
              <a:t>1. </a:t>
            </a:r>
            <a:r>
              <a:rPr lang="ru-RU" sz="2000" err="1">
                <a:ea typeface="+mn-lt"/>
                <a:cs typeface="+mn-lt"/>
              </a:rPr>
              <a:t>Алядин</a:t>
            </a:r>
            <a:r>
              <a:rPr lang="ru-RU" sz="2000">
                <a:ea typeface="+mn-lt"/>
                <a:cs typeface="+mn-lt"/>
              </a:rPr>
              <a:t> Ш. </a:t>
            </a:r>
            <a:r>
              <a:rPr lang="ru-RU" sz="2000" err="1">
                <a:ea typeface="+mn-lt"/>
                <a:cs typeface="+mn-lt"/>
              </a:rPr>
              <a:t>Иблиснинь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зияфетине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давет</a:t>
            </a:r>
            <a:r>
              <a:rPr lang="ru-RU" sz="2000">
                <a:ea typeface="+mn-lt"/>
                <a:cs typeface="+mn-lt"/>
              </a:rPr>
              <a:t> : повесть / ред. </a:t>
            </a:r>
            <a:r>
              <a:rPr lang="ru-RU" sz="2000" err="1">
                <a:ea typeface="+mn-lt"/>
                <a:cs typeface="+mn-lt"/>
              </a:rPr>
              <a:t>У.Эдемова</a:t>
            </a:r>
            <a:r>
              <a:rPr lang="ru-RU" sz="2000">
                <a:ea typeface="+mn-lt"/>
                <a:cs typeface="+mn-lt"/>
              </a:rPr>
              <a:t> ; </a:t>
            </a:r>
            <a:r>
              <a:rPr lang="ru-RU" sz="2000" err="1">
                <a:ea typeface="+mn-lt"/>
                <a:cs typeface="+mn-lt"/>
              </a:rPr>
              <a:t>рессам</a:t>
            </a:r>
            <a:r>
              <a:rPr lang="ru-RU" sz="2000">
                <a:ea typeface="+mn-lt"/>
                <a:cs typeface="+mn-lt"/>
              </a:rPr>
              <a:t> З. </a:t>
            </a:r>
            <a:r>
              <a:rPr lang="ru-RU" sz="2000" err="1">
                <a:ea typeface="+mn-lt"/>
                <a:cs typeface="+mn-lt"/>
              </a:rPr>
              <a:t>Трасинова</a:t>
            </a:r>
            <a:r>
              <a:rPr lang="ru-RU" sz="2000">
                <a:ea typeface="+mn-lt"/>
                <a:cs typeface="+mn-lt"/>
              </a:rPr>
              <a:t>. – Ташкент : </a:t>
            </a:r>
            <a:r>
              <a:rPr lang="ru-RU" sz="2000" err="1">
                <a:ea typeface="+mn-lt"/>
                <a:cs typeface="+mn-lt"/>
              </a:rPr>
              <a:t>Эдебият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ве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санъат</a:t>
            </a:r>
            <a:r>
              <a:rPr lang="ru-RU" sz="2000">
                <a:ea typeface="+mn-lt"/>
                <a:cs typeface="+mn-lt"/>
              </a:rPr>
              <a:t> </a:t>
            </a:r>
            <a:r>
              <a:rPr lang="ru-RU" sz="2000" err="1">
                <a:ea typeface="+mn-lt"/>
                <a:cs typeface="+mn-lt"/>
              </a:rPr>
              <a:t>нешр</a:t>
            </a:r>
            <a:r>
              <a:rPr lang="ru-RU" sz="2000">
                <a:ea typeface="+mn-lt"/>
                <a:cs typeface="+mn-lt"/>
              </a:rPr>
              <a:t>., 1979. – 216 с. </a:t>
            </a:r>
            <a:endParaRPr lang="ru-RU" sz="2000"/>
          </a:p>
          <a:p>
            <a:pPr algn="just"/>
            <a:r>
              <a:rPr lang="ru-RU" sz="2000">
                <a:ea typeface="+mn-lt"/>
                <a:cs typeface="+mn-lt"/>
              </a:rPr>
              <a:t>2. </a:t>
            </a:r>
            <a:r>
              <a:rPr lang="ru-RU" sz="2000" err="1">
                <a:ea typeface="+mn-lt"/>
                <a:cs typeface="+mn-lt"/>
              </a:rPr>
              <a:t>Алядин</a:t>
            </a:r>
            <a:r>
              <a:rPr lang="ru-RU" sz="2000">
                <a:ea typeface="+mn-lt"/>
                <a:cs typeface="+mn-lt"/>
              </a:rPr>
              <a:t> Ш. </a:t>
            </a:r>
            <a:r>
              <a:rPr lang="ru-RU" sz="2000" err="1">
                <a:ea typeface="+mn-lt"/>
                <a:cs typeface="+mn-lt"/>
              </a:rPr>
              <a:t>Теселли</a:t>
            </a:r>
            <a:r>
              <a:rPr lang="ru-RU" sz="2000">
                <a:ea typeface="+mn-lt"/>
                <a:cs typeface="+mn-lt"/>
              </a:rPr>
              <a:t> : повести / пер. с </a:t>
            </a:r>
            <a:r>
              <a:rPr lang="ru-RU" sz="2000" err="1">
                <a:ea typeface="+mn-lt"/>
                <a:cs typeface="+mn-lt"/>
              </a:rPr>
              <a:t>крымскотат</a:t>
            </a:r>
            <a:r>
              <a:rPr lang="ru-RU" sz="2000">
                <a:ea typeface="+mn-lt"/>
                <a:cs typeface="+mn-lt"/>
              </a:rPr>
              <a:t>. – Москва : Сов. писатель, 1985.– 368 с. </a:t>
            </a:r>
            <a:endParaRPr lang="ru-RU" sz="2000"/>
          </a:p>
          <a:p>
            <a:pPr algn="just"/>
            <a:r>
              <a:rPr lang="ru-RU" sz="2000">
                <a:ea typeface="+mn-lt"/>
                <a:cs typeface="+mn-lt"/>
              </a:rPr>
              <a:t>3. </a:t>
            </a:r>
            <a:r>
              <a:rPr lang="ru-RU" sz="2000" err="1">
                <a:ea typeface="+mn-lt"/>
                <a:cs typeface="+mn-lt"/>
              </a:rPr>
              <a:t>Бархударов</a:t>
            </a:r>
            <a:r>
              <a:rPr lang="ru-RU" sz="2000">
                <a:ea typeface="+mn-lt"/>
                <a:cs typeface="+mn-lt"/>
              </a:rPr>
              <a:t> Л.С. Язык и перевод (Вопросы общей и частной теории перевода). – М.: Международные отношения, 1975. – 240 </a:t>
            </a:r>
            <a:r>
              <a:rPr lang="en-US" sz="2000">
                <a:ea typeface="+mn-lt"/>
                <a:cs typeface="+mn-lt"/>
              </a:rPr>
              <a:t>c</a:t>
            </a:r>
            <a:r>
              <a:rPr lang="ru-RU" sz="2000">
                <a:ea typeface="+mn-lt"/>
                <a:cs typeface="+mn-lt"/>
              </a:rPr>
              <a:t>. </a:t>
            </a:r>
            <a:endParaRPr lang="ru-RU" sz="2000"/>
          </a:p>
          <a:p>
            <a:pPr algn="just"/>
            <a:r>
              <a:rPr lang="ru-RU" sz="2000">
                <a:ea typeface="+mn-lt"/>
                <a:cs typeface="+mn-lt"/>
              </a:rPr>
              <a:t>4. </a:t>
            </a:r>
            <a:r>
              <a:rPr lang="ru-RU" sz="2000" err="1">
                <a:ea typeface="+mn-lt"/>
                <a:cs typeface="+mn-lt"/>
              </a:rPr>
              <a:t>Бреус</a:t>
            </a:r>
            <a:r>
              <a:rPr lang="ru-RU" sz="2000">
                <a:ea typeface="+mn-lt"/>
                <a:cs typeface="+mn-lt"/>
              </a:rPr>
              <a:t> Е.В. Теория и практика перевода с  английского на русский. Ч. 1 : учеб. пособие / Е. В. </a:t>
            </a:r>
            <a:r>
              <a:rPr lang="ru-RU" sz="2000" err="1">
                <a:ea typeface="+mn-lt"/>
                <a:cs typeface="+mn-lt"/>
              </a:rPr>
              <a:t>Бреус</a:t>
            </a:r>
            <a:r>
              <a:rPr lang="ru-RU" sz="2000">
                <a:ea typeface="+mn-lt"/>
                <a:cs typeface="+mn-lt"/>
              </a:rPr>
              <a:t>. – Москва : Изд-во УРАО, 2001. – 104 с. </a:t>
            </a:r>
            <a:endParaRPr lang="ru-RU" sz="2000"/>
          </a:p>
          <a:p>
            <a:pPr algn="just"/>
            <a:r>
              <a:rPr lang="ru-RU" sz="2000">
                <a:ea typeface="+mn-lt"/>
                <a:cs typeface="+mn-lt"/>
              </a:rPr>
              <a:t>5. Виноградов В.С. Введение в переводоведение (общие и лексические вопросы). — М.: Издательство института общего среднего образования РАО, 2001, — 224 с. </a:t>
            </a:r>
            <a:endParaRPr lang="ru-RU" sz="2000"/>
          </a:p>
          <a:p>
            <a:pPr algn="just"/>
            <a:r>
              <a:rPr lang="ru-RU" sz="2000">
                <a:ea typeface="+mn-lt"/>
                <a:cs typeface="+mn-lt"/>
              </a:rPr>
              <a:t>6. Комиссаров, В. Н. Лингвистика перевода. – М.: ЛКИ, 2007. – 165 с. </a:t>
            </a:r>
            <a:endParaRPr lang="ru-RU" sz="2000"/>
          </a:p>
          <a:p>
            <a:pPr algn="just"/>
            <a:r>
              <a:rPr lang="ru-RU" sz="2000">
                <a:ea typeface="+mn-lt"/>
                <a:cs typeface="+mn-lt"/>
              </a:rPr>
              <a:t>7. Кулемина К.В. Основные виды переводческих трансформаций. —Вестник Астраханского государственного технического университета, 2007. –143-146 с. </a:t>
            </a:r>
            <a:endParaRPr lang="ru-RU" sz="2000"/>
          </a:p>
          <a:p>
            <a:pPr algn="just"/>
            <a:r>
              <a:rPr lang="ru-RU" sz="2000">
                <a:ea typeface="+mn-lt"/>
                <a:cs typeface="+mn-lt"/>
              </a:rPr>
              <a:t>8. </a:t>
            </a:r>
            <a:r>
              <a:rPr lang="ru-RU" sz="2000" err="1">
                <a:ea typeface="+mn-lt"/>
                <a:cs typeface="+mn-lt"/>
              </a:rPr>
              <a:t>Меметова</a:t>
            </a:r>
            <a:r>
              <a:rPr lang="ru-RU" sz="2000">
                <a:ea typeface="+mn-lt"/>
                <a:cs typeface="+mn-lt"/>
              </a:rPr>
              <a:t> Э.Ш. Развитие стилей крымскотатарского языка.—Научный вестник Крыма № 5 (10), 2017. 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895975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1E3226-C149-16FF-6210-B2E1F8791871}"/>
              </a:ext>
            </a:extLst>
          </p:cNvPr>
          <p:cNvSpPr txBox="1"/>
          <p:nvPr/>
        </p:nvSpPr>
        <p:spPr>
          <a:xfrm>
            <a:off x="3257909" y="1288211"/>
            <a:ext cx="620814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 sz="2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EE8F8E-D4C4-4A0B-6A21-A5882A756918}"/>
              </a:ext>
            </a:extLst>
          </p:cNvPr>
          <p:cNvSpPr txBox="1"/>
          <p:nvPr/>
        </p:nvSpPr>
        <p:spPr>
          <a:xfrm>
            <a:off x="454325" y="281796"/>
            <a:ext cx="11599652" cy="46782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/>
              <a:t>9. Новичихина, М. Ю. Особенности перевода художественных текстов в жанре научной фантастики (на материале произведений Р. Брэдбери «Марсианские хроники» и братьев Стругацких «Полдень, XXII век»). </a:t>
            </a:r>
            <a:r>
              <a:rPr lang="ru-RU" sz="2000">
                <a:hlinkClick r:id="rId2"/>
              </a:rPr>
              <a:t>https://www.rgph.vsu.ru/ru/science/sss/reports/3/novichikhina.pdf</a:t>
            </a:r>
            <a:r>
              <a:rPr lang="ru-RU" sz="2000"/>
              <a:t> Дата обращения: 20.03.2022 </a:t>
            </a:r>
            <a:endParaRPr lang="ru-RU" sz="2000">
              <a:ea typeface="+mn-lt"/>
              <a:cs typeface="+mn-lt"/>
            </a:endParaRPr>
          </a:p>
          <a:p>
            <a:pPr algn="just"/>
            <a:r>
              <a:rPr lang="ru-RU" sz="2000"/>
              <a:t>10. </a:t>
            </a:r>
            <a:r>
              <a:rPr lang="ru-RU" sz="2000" err="1"/>
              <a:t>Рецкер</a:t>
            </a:r>
            <a:r>
              <a:rPr lang="ru-RU" sz="2000"/>
              <a:t> Я.И. Теория перевода и переводческая практика. Очерки лингвистической теории перевода. Дополнения и комментарии </a:t>
            </a:r>
            <a:r>
              <a:rPr lang="ru-RU" sz="2000" err="1"/>
              <a:t>Ермоловича</a:t>
            </a:r>
            <a:r>
              <a:rPr lang="ru-RU" sz="2000"/>
              <a:t> Д.И. —3-е изд. Стереотип.—М.: «Р. </a:t>
            </a:r>
            <a:r>
              <a:rPr lang="ru-RU" sz="2000" err="1"/>
              <a:t>Валент</a:t>
            </a:r>
            <a:r>
              <a:rPr lang="ru-RU" sz="2000"/>
              <a:t>», 2007.—244 с. </a:t>
            </a:r>
            <a:endParaRPr lang="ru-RU" sz="2000">
              <a:ea typeface="+mn-lt"/>
              <a:cs typeface="+mn-lt"/>
            </a:endParaRPr>
          </a:p>
          <a:p>
            <a:pPr algn="just"/>
            <a:r>
              <a:rPr lang="ru-RU" sz="2000"/>
              <a:t>11. Сдобников В.В., Петрова О.В. Теория перевода. Учебник для студентов лингвистических вузов и факультетов иностранных языков. — М. : ACT: Восток—Запад, 2007. –448 с. </a:t>
            </a:r>
            <a:endParaRPr lang="en-US" sz="2000">
              <a:ea typeface="+mn-lt"/>
              <a:cs typeface="+mn-lt"/>
            </a:endParaRPr>
          </a:p>
          <a:p>
            <a:pPr algn="just"/>
            <a:r>
              <a:rPr lang="ru-RU" sz="2000"/>
              <a:t>12. Федоров, А. В. Основы общей теории перевода : (лингвистические проблемы) : для ин-</a:t>
            </a:r>
            <a:r>
              <a:rPr lang="ru-RU" sz="2000" err="1"/>
              <a:t>тов</a:t>
            </a:r>
            <a:r>
              <a:rPr lang="ru-RU" sz="2000"/>
              <a:t> и фак. </a:t>
            </a:r>
            <a:r>
              <a:rPr lang="ru-RU" sz="2000" err="1"/>
              <a:t>иностр</a:t>
            </a:r>
            <a:r>
              <a:rPr lang="ru-RU" sz="2000"/>
              <a:t>. яз. : учеб. пособие / А. В. Федоров. – 5-е изд. – Санкт-Петербург : Филол. фак. СПбГУ ; Москва : Филология ТРИ,  2002. – 304 с. </a:t>
            </a:r>
            <a:endParaRPr lang="ru-RU" sz="2000">
              <a:ea typeface="+mn-lt"/>
              <a:cs typeface="+mn-lt"/>
            </a:endParaRPr>
          </a:p>
          <a:p>
            <a:pPr algn="l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85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58937C-8B2A-A06E-9E7C-DA647498B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ru-RU" sz="4400" err="1"/>
              <a:t>Дикъкъатынъыз</a:t>
            </a:r>
            <a:r>
              <a:rPr lang="ru-RU" sz="4400"/>
              <a:t> </a:t>
            </a:r>
            <a:r>
              <a:rPr lang="ru-RU" sz="4400" err="1"/>
              <a:t>ичюн</a:t>
            </a:r>
            <a:r>
              <a:rPr lang="ru-RU" sz="4400"/>
              <a:t> </a:t>
            </a:r>
            <a:r>
              <a:rPr lang="ru-RU" sz="4400" err="1"/>
              <a:t>сагъ</a:t>
            </a:r>
            <a:r>
              <a:rPr lang="ru-RU" sz="4400"/>
              <a:t> </a:t>
            </a:r>
            <a:r>
              <a:rPr lang="ru-RU" sz="4400" err="1"/>
              <a:t>олунъыз</a:t>
            </a:r>
            <a:r>
              <a:rPr lang="ru-RU" sz="4400"/>
              <a:t>!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6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FA8618-07DA-1845-EF4F-328DA5CA6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784" y="457031"/>
            <a:ext cx="8946541" cy="419548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1600" b="1" i="1" dirty="0">
                <a:ea typeface="+mj-lt"/>
                <a:cs typeface="+mj-lt"/>
              </a:rPr>
              <a:t>Э. Ш. </a:t>
            </a:r>
            <a:r>
              <a:rPr lang="ru-RU" sz="1600" b="1" i="1" dirty="0" err="1">
                <a:ea typeface="+mj-lt"/>
                <a:cs typeface="+mj-lt"/>
              </a:rPr>
              <a:t>Меметова</a:t>
            </a:r>
            <a:endParaRPr lang="ru-RU" sz="1600" dirty="0" err="1">
              <a:ea typeface="+mj-lt"/>
              <a:cs typeface="+mj-lt"/>
            </a:endParaRPr>
          </a:p>
          <a:p>
            <a:r>
              <a:rPr lang="ru-RU" sz="1600" i="1" dirty="0">
                <a:ea typeface="+mj-lt"/>
                <a:cs typeface="+mj-lt"/>
              </a:rPr>
              <a:t>заведующий кафедры крымскотатарской филологии,</a:t>
            </a:r>
            <a:r>
              <a:rPr lang="ru-RU" sz="1600" dirty="0">
                <a:ea typeface="+mj-lt"/>
                <a:cs typeface="+mj-lt"/>
              </a:rPr>
              <a:t> </a:t>
            </a:r>
            <a:r>
              <a:rPr lang="ru-RU" sz="1600" i="1" dirty="0">
                <a:ea typeface="+mj-lt"/>
                <a:cs typeface="+mj-lt"/>
              </a:rPr>
              <a:t>кандидат филологических наук, доцент, Институт филологии, ФГАОУ ВО «Крымский федеральный университет имени В.И. Вернадского», Симферополь</a:t>
            </a:r>
            <a:r>
              <a:rPr lang="ru-RU" sz="1600" dirty="0">
                <a:ea typeface="+mj-lt"/>
                <a:cs typeface="+mj-lt"/>
              </a:rPr>
              <a:t> </a:t>
            </a:r>
            <a:endParaRPr lang="ru-RU" dirty="0"/>
          </a:p>
          <a:p>
            <a:r>
              <a:rPr lang="ru-RU" sz="1600" i="1" dirty="0" err="1">
                <a:ea typeface="+mj-lt"/>
                <a:cs typeface="+mj-lt"/>
              </a:rPr>
              <a:t>Османова</a:t>
            </a:r>
            <a:r>
              <a:rPr lang="ru-RU" sz="1600" i="1" dirty="0">
                <a:ea typeface="+mj-lt"/>
                <a:cs typeface="+mj-lt"/>
              </a:rPr>
              <a:t> Э.Р. </a:t>
            </a:r>
            <a:endParaRPr lang="ru-RU"/>
          </a:p>
          <a:p>
            <a:r>
              <a:rPr lang="ru-RU" sz="1600" i="1" dirty="0">
                <a:ea typeface="+mj-lt"/>
                <a:cs typeface="+mj-lt"/>
              </a:rPr>
              <a:t>магистрант</a:t>
            </a:r>
            <a:r>
              <a:rPr lang="ru-RU" sz="1600" dirty="0">
                <a:ea typeface="+mj-lt"/>
                <a:cs typeface="+mj-lt"/>
              </a:rPr>
              <a:t> </a:t>
            </a:r>
            <a:r>
              <a:rPr lang="ru-RU" sz="1600" i="1" dirty="0">
                <a:ea typeface="+mj-lt"/>
                <a:cs typeface="+mj-lt"/>
              </a:rPr>
              <a:t>кафедры крымскотатарской филологии, Институт филологии, ФГАОУ «Крымский федеральный университет имени В.И. Вернадского», Симферополь</a:t>
            </a:r>
            <a:endParaRPr lang="ru-RU" sz="1600" b="1" i="1" dirty="0">
              <a:ea typeface="+mj-lt"/>
              <a:cs typeface="+mj-lt"/>
            </a:endParaRPr>
          </a:p>
          <a:p>
            <a:r>
              <a:rPr lang="ru-RU" sz="1600" b="1" dirty="0">
                <a:ea typeface="+mj-lt"/>
                <a:cs typeface="+mj-lt"/>
              </a:rPr>
              <a:t>Аннотация</a:t>
            </a:r>
            <a:r>
              <a:rPr lang="ru-RU" sz="1600" dirty="0">
                <a:ea typeface="+mj-lt"/>
                <a:cs typeface="+mj-lt"/>
              </a:rPr>
              <a:t>. В статье рассматриваются грамматические трансформации, выделяются способы перевода крымскотатарских предложений на русский язык. В ходе исследования установлены такие способы перевода как: пословный перевод, замены, добавления, опущение информации и т.д. Отмечено, что в самостоятельной форме понятие «перевод» начинает использоваться во второй половине XX века., однако в деятельности человека переводоведение используется с незапамятных времён. </a:t>
            </a:r>
            <a:endParaRPr lang="ru-RU" sz="1600" i="1">
              <a:ea typeface="+mj-lt"/>
              <a:cs typeface="+mj-lt"/>
            </a:endParaRPr>
          </a:p>
          <a:p>
            <a:pPr algn="just"/>
            <a:r>
              <a:rPr lang="ru-RU" sz="1600" dirty="0">
                <a:ea typeface="+mj-lt"/>
                <a:cs typeface="+mj-lt"/>
              </a:rPr>
              <a:t>В работе использованы контекстуальный, сравнительно- сопоставительный методы, метод лингвистического описания, интерпретационный разбор. </a:t>
            </a:r>
            <a:endParaRPr lang="ru-RU" sz="1600"/>
          </a:p>
          <a:p>
            <a:r>
              <a:rPr lang="ru-RU" sz="1600" b="1" dirty="0">
                <a:ea typeface="+mj-lt"/>
                <a:cs typeface="+mj-lt"/>
              </a:rPr>
              <a:t>Ключевые слова:</a:t>
            </a:r>
            <a:r>
              <a:rPr lang="ru-RU" sz="1600" dirty="0">
                <a:ea typeface="+mj-lt"/>
                <a:cs typeface="+mj-lt"/>
              </a:rPr>
              <a:t> перевод, крымскотатарский язык, русский язык, синтаксические трансформации, Шамиль </a:t>
            </a:r>
            <a:r>
              <a:rPr lang="ru-RU" sz="1600" dirty="0" err="1">
                <a:ea typeface="+mj-lt"/>
                <a:cs typeface="+mj-lt"/>
              </a:rPr>
              <a:t>Алядин</a:t>
            </a:r>
            <a:r>
              <a:rPr lang="ru-RU" sz="1600" dirty="0">
                <a:ea typeface="+mj-lt"/>
                <a:cs typeface="+mj-lt"/>
              </a:rPr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6650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0DD46B-3BA9-D3EE-AEC9-DC752827B617}"/>
              </a:ext>
            </a:extLst>
          </p:cNvPr>
          <p:cNvSpPr txBox="1"/>
          <p:nvPr/>
        </p:nvSpPr>
        <p:spPr>
          <a:xfrm>
            <a:off x="957533" y="554966"/>
            <a:ext cx="10291313" cy="60016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err="1">
                <a:ea typeface="+mn-lt"/>
                <a:cs typeface="+mn-lt"/>
              </a:rPr>
              <a:t>Терджиме</a:t>
            </a:r>
            <a:r>
              <a:rPr lang="ru-RU" sz="3200">
                <a:ea typeface="+mn-lt"/>
                <a:cs typeface="+mn-lt"/>
              </a:rPr>
              <a:t> – </a:t>
            </a:r>
            <a:r>
              <a:rPr lang="ru-RU" sz="3200" err="1">
                <a:ea typeface="+mn-lt"/>
                <a:cs typeface="+mn-lt"/>
              </a:rPr>
              <a:t>асыл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нусханынъ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башкъа</a:t>
            </a:r>
            <a:r>
              <a:rPr lang="ru-RU" sz="3200">
                <a:ea typeface="+mn-lt"/>
                <a:cs typeface="+mn-lt"/>
              </a:rPr>
              <a:t> тиль </a:t>
            </a:r>
            <a:r>
              <a:rPr lang="ru-RU" sz="3200" err="1">
                <a:ea typeface="+mn-lt"/>
                <a:cs typeface="+mn-lt"/>
              </a:rPr>
              <a:t>ярдымы</a:t>
            </a:r>
            <a:r>
              <a:rPr lang="ru-RU" sz="3200">
                <a:ea typeface="+mn-lt"/>
                <a:cs typeface="+mn-lt"/>
              </a:rPr>
              <a:t> иле </a:t>
            </a:r>
            <a:r>
              <a:rPr lang="ru-RU" sz="3200" err="1">
                <a:ea typeface="+mn-lt"/>
                <a:cs typeface="+mn-lt"/>
              </a:rPr>
              <a:t>яратылувы</a:t>
            </a:r>
            <a:r>
              <a:rPr lang="ru-RU" sz="3200">
                <a:ea typeface="+mn-lt"/>
                <a:cs typeface="+mn-lt"/>
              </a:rPr>
              <a:t>. </a:t>
            </a:r>
            <a:r>
              <a:rPr lang="ru-RU" sz="3200" err="1">
                <a:ea typeface="+mn-lt"/>
                <a:cs typeface="+mn-lt"/>
              </a:rPr>
              <a:t>Терджимелернинъ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айры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чешити</a:t>
            </a:r>
            <a:r>
              <a:rPr lang="ru-RU" sz="3200">
                <a:ea typeface="+mn-lt"/>
                <a:cs typeface="+mn-lt"/>
              </a:rPr>
              <a:t> – </a:t>
            </a:r>
            <a:r>
              <a:rPr lang="ru-RU" sz="3200" err="1">
                <a:ea typeface="+mn-lt"/>
                <a:cs typeface="+mn-lt"/>
              </a:rPr>
              <a:t>бедий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терджимесидир</a:t>
            </a:r>
            <a:r>
              <a:rPr lang="ru-RU" sz="3200">
                <a:ea typeface="+mn-lt"/>
                <a:cs typeface="+mn-lt"/>
              </a:rPr>
              <a:t>. </a:t>
            </a:r>
            <a:r>
              <a:rPr lang="ru-RU" sz="3200" err="1">
                <a:ea typeface="+mn-lt"/>
                <a:cs typeface="+mn-lt"/>
              </a:rPr>
              <a:t>Бедий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терджиме</a:t>
            </a:r>
            <a:r>
              <a:rPr lang="ru-RU" sz="3200">
                <a:ea typeface="+mn-lt"/>
                <a:cs typeface="+mn-lt"/>
              </a:rPr>
              <a:t> – </a:t>
            </a:r>
            <a:r>
              <a:rPr lang="ru-RU" sz="3200" err="1">
                <a:ea typeface="+mn-lt"/>
                <a:cs typeface="+mn-lt"/>
              </a:rPr>
              <a:t>терджименинъ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ойле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бир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чешити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ки</a:t>
            </a:r>
            <a:r>
              <a:rPr lang="ru-RU" sz="3200">
                <a:ea typeface="+mn-lt"/>
                <a:cs typeface="+mn-lt"/>
              </a:rPr>
              <a:t>, о, тек </a:t>
            </a:r>
            <a:r>
              <a:rPr lang="ru-RU" sz="3200" err="1">
                <a:ea typeface="+mn-lt"/>
                <a:cs typeface="+mn-lt"/>
              </a:rPr>
              <a:t>бедий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эдебиятта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укюмсюре</a:t>
            </a:r>
            <a:r>
              <a:rPr lang="ru-RU" sz="3200">
                <a:ea typeface="+mn-lt"/>
                <a:cs typeface="+mn-lt"/>
              </a:rPr>
              <a:t>. </a:t>
            </a:r>
            <a:r>
              <a:rPr lang="ru-RU" sz="3200" err="1">
                <a:ea typeface="+mn-lt"/>
                <a:cs typeface="+mn-lt"/>
              </a:rPr>
              <a:t>Бедий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терджимелерде</a:t>
            </a:r>
            <a:r>
              <a:rPr lang="ru-RU" sz="3200">
                <a:ea typeface="+mn-lt"/>
                <a:cs typeface="+mn-lt"/>
              </a:rPr>
              <a:t> тек </a:t>
            </a:r>
            <a:r>
              <a:rPr lang="ru-RU" sz="3200" err="1">
                <a:ea typeface="+mn-lt"/>
                <a:cs typeface="+mn-lt"/>
              </a:rPr>
              <a:t>бир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къаиде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къулланылыр</a:t>
            </a:r>
            <a:r>
              <a:rPr lang="ru-RU" sz="3200">
                <a:ea typeface="+mn-lt"/>
                <a:cs typeface="+mn-lt"/>
              </a:rPr>
              <a:t>. </a:t>
            </a:r>
            <a:r>
              <a:rPr lang="ru-RU" sz="3200" err="1">
                <a:ea typeface="+mn-lt"/>
                <a:cs typeface="+mn-lt"/>
              </a:rPr>
              <a:t>Асыл</a:t>
            </a:r>
            <a:r>
              <a:rPr lang="ru-RU" sz="3200">
                <a:ea typeface="+mn-lt"/>
                <a:cs typeface="+mn-lt"/>
              </a:rPr>
              <a:t>, </a:t>
            </a:r>
            <a:r>
              <a:rPr lang="ru-RU" sz="3200" err="1">
                <a:ea typeface="+mn-lt"/>
                <a:cs typeface="+mn-lt"/>
              </a:rPr>
              <a:t>яни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оригиналь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нусханынъ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рухуны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акс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эттирмектир</a:t>
            </a:r>
            <a:r>
              <a:rPr lang="ru-RU" sz="3200">
                <a:ea typeface="+mn-lt"/>
                <a:cs typeface="+mn-lt"/>
              </a:rPr>
              <a:t>. </a:t>
            </a:r>
            <a:r>
              <a:rPr lang="ru-RU" sz="3200" err="1">
                <a:ea typeface="+mn-lt"/>
                <a:cs typeface="+mn-lt"/>
              </a:rPr>
              <a:t>Бедий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эсернинъ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манасы</a:t>
            </a:r>
            <a:r>
              <a:rPr lang="ru-RU" sz="3200">
                <a:ea typeface="+mn-lt"/>
                <a:cs typeface="+mn-lt"/>
              </a:rPr>
              <a:t> тек </a:t>
            </a:r>
            <a:r>
              <a:rPr lang="ru-RU" sz="3200" err="1">
                <a:ea typeface="+mn-lt"/>
                <a:cs typeface="+mn-lt"/>
              </a:rPr>
              <a:t>сёзлернинъ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догъру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мантыкъ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маналарында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дегиль</a:t>
            </a:r>
            <a:r>
              <a:rPr lang="ru-RU" sz="3200">
                <a:ea typeface="+mn-lt"/>
                <a:cs typeface="+mn-lt"/>
              </a:rPr>
              <a:t> де, </a:t>
            </a:r>
            <a:r>
              <a:rPr lang="ru-RU" sz="3200" err="1">
                <a:ea typeface="+mn-lt"/>
                <a:cs typeface="+mn-lt"/>
              </a:rPr>
              <a:t>сёз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бирикмелернинъ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хусусиетлеринде</a:t>
            </a:r>
            <a:r>
              <a:rPr lang="ru-RU" sz="3200">
                <a:ea typeface="+mn-lt"/>
                <a:cs typeface="+mn-lt"/>
              </a:rPr>
              <a:t>, синтаксисте, </a:t>
            </a:r>
            <a:r>
              <a:rPr lang="ru-RU" sz="3200" err="1">
                <a:ea typeface="+mn-lt"/>
                <a:cs typeface="+mn-lt"/>
              </a:rPr>
              <a:t>услюбинде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сакълыдыр</a:t>
            </a:r>
            <a:r>
              <a:rPr lang="ru-RU" sz="3200">
                <a:ea typeface="+mn-lt"/>
                <a:cs typeface="+mn-lt"/>
              </a:rPr>
              <a:t>.</a:t>
            </a: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323660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3">
            <a:extLst>
              <a:ext uri="{FF2B5EF4-FFF2-40B4-BE49-F238E27FC236}">
                <a16:creationId xmlns:a16="http://schemas.microsoft.com/office/drawing/2014/main" id="{33D22C2B-19E5-4657-A6B7-A8C8BBC193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E92AC2C1-1DC5-4745-9D13-70DC6B7EBE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2450577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8DFE8D5-7C2E-432F-ADAB-AFFF476F2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4411" y="0"/>
            <a:ext cx="609800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 descr="Изображение выглядит как мужчина, человек, галстук, костюм&#10;&#10;Автоматически созданное описание">
            <a:extLst>
              <a:ext uri="{FF2B5EF4-FFF2-40B4-BE49-F238E27FC236}">
                <a16:creationId xmlns:a16="http://schemas.microsoft.com/office/drawing/2014/main" id="{758C59E9-2791-2A88-F7DE-55F7E8E57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9153" y="647699"/>
            <a:ext cx="1941704" cy="2702852"/>
          </a:xfrm>
          <a:prstGeom prst="rect">
            <a:avLst/>
          </a:prstGeom>
          <a:effectLst/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9AA9AEA-91DE-48A7-9D44-F3C4C3639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D0C95D-46E8-92E3-DD6D-93F43BD1B1EA}"/>
              </a:ext>
            </a:extLst>
          </p:cNvPr>
          <p:cNvSpPr txBox="1"/>
          <p:nvPr/>
        </p:nvSpPr>
        <p:spPr>
          <a:xfrm>
            <a:off x="257925" y="-3044"/>
            <a:ext cx="5013410" cy="419548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err="1">
                <a:latin typeface="+mj-lt"/>
                <a:ea typeface="+mj-ea"/>
                <a:cs typeface="+mj-cs"/>
              </a:rPr>
              <a:t>Бедий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терджиме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бир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сыра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алимлернинъ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дикъкъатларыны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джельп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эте</a:t>
            </a:r>
            <a:r>
              <a:rPr lang="en-US" sz="2800">
                <a:latin typeface="+mj-lt"/>
                <a:ea typeface="+mj-ea"/>
                <a:cs typeface="+mj-cs"/>
              </a:rPr>
              <a:t>. </a:t>
            </a:r>
            <a:r>
              <a:rPr lang="en-US" sz="2800" err="1">
                <a:latin typeface="+mj-lt"/>
                <a:ea typeface="+mj-ea"/>
                <a:cs typeface="+mj-cs"/>
              </a:rPr>
              <a:t>Шу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мевзу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боюнджа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эсас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ишлер</a:t>
            </a:r>
            <a:r>
              <a:rPr lang="en-US" sz="2800">
                <a:latin typeface="+mj-lt"/>
                <a:ea typeface="+mj-ea"/>
                <a:cs typeface="+mj-cs"/>
              </a:rPr>
              <a:t> Л.С. </a:t>
            </a:r>
            <a:r>
              <a:rPr lang="en-US" sz="2800" err="1">
                <a:latin typeface="+mj-lt"/>
                <a:ea typeface="+mj-ea"/>
                <a:cs typeface="+mj-cs"/>
              </a:rPr>
              <a:t>Бархударов</a:t>
            </a:r>
            <a:r>
              <a:rPr lang="en-US" sz="2800">
                <a:latin typeface="+mj-lt"/>
                <a:ea typeface="+mj-ea"/>
                <a:cs typeface="+mj-cs"/>
              </a:rPr>
              <a:t>, Е.В. </a:t>
            </a:r>
            <a:r>
              <a:rPr lang="en-US" sz="2800" err="1">
                <a:latin typeface="+mj-lt"/>
                <a:ea typeface="+mj-ea"/>
                <a:cs typeface="+mj-cs"/>
              </a:rPr>
              <a:t>Бреус</a:t>
            </a:r>
            <a:r>
              <a:rPr lang="en-US" sz="2800">
                <a:latin typeface="+mj-lt"/>
                <a:ea typeface="+mj-ea"/>
                <a:cs typeface="+mj-cs"/>
              </a:rPr>
              <a:t>, В.В. </a:t>
            </a:r>
            <a:r>
              <a:rPr lang="en-US" sz="2800" err="1">
                <a:latin typeface="+mj-lt"/>
                <a:ea typeface="+mj-ea"/>
                <a:cs typeface="+mj-cs"/>
              </a:rPr>
              <a:t>Виноградов</a:t>
            </a:r>
            <a:r>
              <a:rPr lang="en-US" sz="2800">
                <a:latin typeface="+mj-lt"/>
                <a:ea typeface="+mj-ea"/>
                <a:cs typeface="+mj-cs"/>
              </a:rPr>
              <a:t>, В.Н. </a:t>
            </a:r>
            <a:r>
              <a:rPr lang="en-US" sz="2800" err="1">
                <a:latin typeface="+mj-lt"/>
                <a:ea typeface="+mj-ea"/>
                <a:cs typeface="+mj-cs"/>
              </a:rPr>
              <a:t>Комиссаров</a:t>
            </a:r>
            <a:r>
              <a:rPr lang="en-US" sz="2800">
                <a:latin typeface="+mj-lt"/>
                <a:ea typeface="+mj-ea"/>
                <a:cs typeface="+mj-cs"/>
              </a:rPr>
              <a:t>, К.В. </a:t>
            </a:r>
            <a:r>
              <a:rPr lang="en-US" sz="2800" err="1">
                <a:latin typeface="+mj-lt"/>
                <a:ea typeface="+mj-ea"/>
                <a:cs typeface="+mj-cs"/>
              </a:rPr>
              <a:t>Кулемина</a:t>
            </a:r>
            <a:r>
              <a:rPr lang="en-US" sz="2800">
                <a:latin typeface="+mj-lt"/>
                <a:ea typeface="+mj-ea"/>
                <a:cs typeface="+mj-cs"/>
              </a:rPr>
              <a:t>, М.Ю. </a:t>
            </a:r>
            <a:r>
              <a:rPr lang="en-US" sz="2800" err="1">
                <a:latin typeface="+mj-lt"/>
                <a:ea typeface="+mj-ea"/>
                <a:cs typeface="+mj-cs"/>
              </a:rPr>
              <a:t>Новичихина</a:t>
            </a:r>
            <a:r>
              <a:rPr lang="en-US" sz="2800">
                <a:latin typeface="+mj-lt"/>
                <a:ea typeface="+mj-ea"/>
                <a:cs typeface="+mj-cs"/>
              </a:rPr>
              <a:t>, Я.И. </a:t>
            </a:r>
            <a:r>
              <a:rPr lang="en-US" sz="2800" err="1">
                <a:latin typeface="+mj-lt"/>
                <a:ea typeface="+mj-ea"/>
                <a:cs typeface="+mj-cs"/>
              </a:rPr>
              <a:t>Рецкер</a:t>
            </a:r>
            <a:r>
              <a:rPr lang="en-US" sz="2800">
                <a:latin typeface="+mj-lt"/>
                <a:ea typeface="+mj-ea"/>
                <a:cs typeface="+mj-cs"/>
              </a:rPr>
              <a:t>, В.В. </a:t>
            </a:r>
            <a:r>
              <a:rPr lang="en-US" sz="2800" err="1">
                <a:latin typeface="+mj-lt"/>
                <a:ea typeface="+mj-ea"/>
                <a:cs typeface="+mj-cs"/>
              </a:rPr>
              <a:t>Сдобников</a:t>
            </a:r>
            <a:r>
              <a:rPr lang="en-US" sz="2800">
                <a:latin typeface="+mj-lt"/>
                <a:ea typeface="+mj-ea"/>
                <a:cs typeface="+mj-cs"/>
              </a:rPr>
              <a:t>, О.В. </a:t>
            </a:r>
            <a:r>
              <a:rPr lang="en-US" sz="2800" err="1">
                <a:latin typeface="+mj-lt"/>
                <a:ea typeface="+mj-ea"/>
                <a:cs typeface="+mj-cs"/>
              </a:rPr>
              <a:t>Петрова</a:t>
            </a:r>
            <a:r>
              <a:rPr lang="en-US" sz="2800">
                <a:latin typeface="+mj-lt"/>
                <a:ea typeface="+mj-ea"/>
                <a:cs typeface="+mj-cs"/>
              </a:rPr>
              <a:t>, А. В. </a:t>
            </a:r>
            <a:r>
              <a:rPr lang="en-US" sz="2800" err="1">
                <a:latin typeface="+mj-lt"/>
                <a:ea typeface="+mj-ea"/>
                <a:cs typeface="+mj-cs"/>
              </a:rPr>
              <a:t>Федоров</a:t>
            </a:r>
            <a:r>
              <a:rPr lang="en-US" sz="2800">
                <a:latin typeface="+mj-lt"/>
                <a:ea typeface="+mj-ea"/>
                <a:cs typeface="+mj-cs"/>
              </a:rPr>
              <a:t> </a:t>
            </a:r>
            <a:r>
              <a:rPr lang="en-US" sz="2800" err="1">
                <a:latin typeface="+mj-lt"/>
                <a:ea typeface="+mj-ea"/>
                <a:cs typeface="+mj-cs"/>
              </a:rPr>
              <a:t>тарафындан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япылгъандыр</a:t>
            </a:r>
            <a:r>
              <a:rPr lang="en-US" sz="2800">
                <a:latin typeface="+mj-lt"/>
                <a:ea typeface="+mj-ea"/>
                <a:cs typeface="+mj-cs"/>
              </a:rPr>
              <a:t>.</a:t>
            </a:r>
            <a:endParaRPr lang="ru-RU">
              <a:ea typeface="+mj-ea"/>
              <a:cs typeface="+mj-cs"/>
            </a:endParaRPr>
          </a:p>
        </p:txBody>
      </p:sp>
      <p:pic>
        <p:nvPicPr>
          <p:cNvPr id="3" name="Рисунок 3" descr="Изображение выглядит как стена, человек, мужчина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E7734C87-87BA-6D6B-1F95-F2F13A9D2E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4986" y="647698"/>
            <a:ext cx="1986596" cy="2702852"/>
          </a:xfrm>
          <a:prstGeom prst="rect">
            <a:avLst/>
          </a:prstGeom>
          <a:effectLst/>
        </p:spPr>
      </p:pic>
      <p:pic>
        <p:nvPicPr>
          <p:cNvPr id="4" name="Рисунок 4" descr="Изображение выглядит как мужчина, человек, костюм, носит&#10;&#10;Автоматически созданное описание">
            <a:extLst>
              <a:ext uri="{FF2B5EF4-FFF2-40B4-BE49-F238E27FC236}">
                <a16:creationId xmlns:a16="http://schemas.microsoft.com/office/drawing/2014/main" id="{5501CA77-4501-CC24-4A8E-20CD93BE03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4714" y="3545545"/>
            <a:ext cx="2027139" cy="2702854"/>
          </a:xfrm>
          <a:prstGeom prst="rect">
            <a:avLst/>
          </a:prstGeom>
          <a:effectLst/>
        </p:spPr>
      </p:pic>
      <p:pic>
        <p:nvPicPr>
          <p:cNvPr id="6" name="Рисунок 6" descr="Изображение выглядит как человек, стена, мужчина, галстук&#10;&#10;Автоматически созданное описание">
            <a:extLst>
              <a:ext uri="{FF2B5EF4-FFF2-40B4-BE49-F238E27FC236}">
                <a16:creationId xmlns:a16="http://schemas.microsoft.com/office/drawing/2014/main" id="{0AFD25D4-76ED-C53D-208E-E36541FAA2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16129" y="3583096"/>
            <a:ext cx="2627752" cy="262775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522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14976D-3C61-2C6B-31AE-756BEBFDE201}"/>
              </a:ext>
            </a:extLst>
          </p:cNvPr>
          <p:cNvSpPr txBox="1"/>
          <p:nvPr/>
        </p:nvSpPr>
        <p:spPr>
          <a:xfrm>
            <a:off x="2136475" y="943155"/>
            <a:ext cx="8062821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>
                <a:ea typeface="+mn-lt"/>
                <a:cs typeface="+mn-lt"/>
              </a:rPr>
              <a:t>Бир де </a:t>
            </a:r>
            <a:r>
              <a:rPr lang="ru-RU" sz="3200" err="1">
                <a:ea typeface="+mn-lt"/>
                <a:cs typeface="+mn-lt"/>
              </a:rPr>
              <a:t>бир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эсернинъ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терджимеси</a:t>
            </a:r>
            <a:r>
              <a:rPr lang="ru-RU" sz="3200">
                <a:ea typeface="+mn-lt"/>
                <a:cs typeface="+mn-lt"/>
              </a:rPr>
              <a:t> оригинал </a:t>
            </a:r>
            <a:r>
              <a:rPr lang="ru-RU" sz="3200" err="1">
                <a:ea typeface="+mn-lt"/>
                <a:cs typeface="+mn-lt"/>
              </a:rPr>
              <a:t>метинге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якъын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олсун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деп</a:t>
            </a:r>
            <a:r>
              <a:rPr lang="ru-RU" sz="3200">
                <a:ea typeface="+mn-lt"/>
                <a:cs typeface="+mn-lt"/>
              </a:rPr>
              <a:t>, </a:t>
            </a:r>
            <a:r>
              <a:rPr lang="ru-RU" sz="3200" err="1">
                <a:ea typeface="+mn-lt"/>
                <a:cs typeface="+mn-lt"/>
              </a:rPr>
              <a:t>терджиме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трансформациялар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мейдангъа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келе</a:t>
            </a:r>
            <a:r>
              <a:rPr lang="ru-RU" sz="3200">
                <a:ea typeface="+mn-lt"/>
                <a:cs typeface="+mn-lt"/>
              </a:rPr>
              <a:t>. </a:t>
            </a:r>
            <a:r>
              <a:rPr lang="ru-RU" sz="3200" err="1">
                <a:ea typeface="+mn-lt"/>
                <a:cs typeface="+mn-lt"/>
              </a:rPr>
              <a:t>Терджиме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трансформациясы</a:t>
            </a:r>
            <a:r>
              <a:rPr lang="ru-RU" sz="3200">
                <a:ea typeface="+mn-lt"/>
                <a:cs typeface="+mn-lt"/>
              </a:rPr>
              <a:t>—</a:t>
            </a:r>
            <a:r>
              <a:rPr lang="ru-RU" sz="3200" err="1">
                <a:ea typeface="+mn-lt"/>
                <a:cs typeface="+mn-lt"/>
              </a:rPr>
              <a:t>бир</a:t>
            </a:r>
            <a:r>
              <a:rPr lang="ru-RU" sz="3200">
                <a:ea typeface="+mn-lt"/>
                <a:cs typeface="+mn-lt"/>
              </a:rPr>
              <a:t> де </a:t>
            </a:r>
            <a:r>
              <a:rPr lang="ru-RU" sz="3200" err="1">
                <a:ea typeface="+mn-lt"/>
                <a:cs typeface="+mn-lt"/>
              </a:rPr>
              <a:t>бир</a:t>
            </a:r>
            <a:r>
              <a:rPr lang="ru-RU" sz="3200">
                <a:ea typeface="+mn-lt"/>
                <a:cs typeface="+mn-lt"/>
              </a:rPr>
              <a:t> эквивалент </a:t>
            </a:r>
            <a:r>
              <a:rPr lang="ru-RU" sz="3200" err="1">
                <a:ea typeface="+mn-lt"/>
                <a:cs typeface="+mn-lt"/>
              </a:rPr>
              <a:t>олмагъанда</a:t>
            </a:r>
            <a:r>
              <a:rPr lang="ru-RU" sz="3200">
                <a:ea typeface="+mn-lt"/>
                <a:cs typeface="+mn-lt"/>
              </a:rPr>
              <a:t> я да эквивалент, </a:t>
            </a:r>
            <a:r>
              <a:rPr lang="ru-RU" sz="3200" err="1">
                <a:ea typeface="+mn-lt"/>
                <a:cs typeface="+mn-lt"/>
              </a:rPr>
              <a:t>мананы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толусынен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еткезип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оламагъан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вакъытта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ишлетильген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терджиме</a:t>
            </a:r>
            <a:r>
              <a:rPr lang="ru-RU" sz="3200">
                <a:ea typeface="+mn-lt"/>
                <a:cs typeface="+mn-lt"/>
              </a:rPr>
              <a:t> </a:t>
            </a:r>
            <a:r>
              <a:rPr lang="ru-RU" sz="3200" err="1">
                <a:ea typeface="+mn-lt"/>
                <a:cs typeface="+mn-lt"/>
              </a:rPr>
              <a:t>вастадыр</a:t>
            </a:r>
            <a:r>
              <a:rPr lang="ru-RU" sz="3200">
                <a:ea typeface="+mn-lt"/>
                <a:cs typeface="+mn-lt"/>
              </a:rPr>
              <a:t> </a:t>
            </a: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241436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1B895D-4FD4-278F-C556-28B6E0A69AA2}"/>
              </a:ext>
            </a:extLst>
          </p:cNvPr>
          <p:cNvSpPr txBox="1"/>
          <p:nvPr/>
        </p:nvSpPr>
        <p:spPr>
          <a:xfrm>
            <a:off x="1103312" y="452718"/>
            <a:ext cx="8947522" cy="140053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Синтактик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трансформацияларынынъ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чешитлери</a:t>
            </a:r>
            <a:endParaRPr lang="ru-RU" err="1"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ECDD2E-116C-3A2F-A840-3FF41997C008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err="1">
                <a:latin typeface="+mj-lt"/>
                <a:ea typeface="+mj-ea"/>
                <a:cs typeface="+mj-cs"/>
              </a:rPr>
              <a:t>сёзме-сёз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терджимеси</a:t>
            </a:r>
            <a:r>
              <a:rPr lang="en-US" sz="2800">
                <a:latin typeface="+mj-lt"/>
                <a:ea typeface="+mj-ea"/>
                <a:cs typeface="+mj-cs"/>
              </a:rPr>
              <a:t> – </a:t>
            </a:r>
            <a:r>
              <a:rPr lang="en-US" sz="2800" err="1">
                <a:latin typeface="+mj-lt"/>
                <a:ea typeface="+mj-ea"/>
                <a:cs typeface="+mj-cs"/>
              </a:rPr>
              <a:t>эм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оригинал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тилинде</a:t>
            </a:r>
            <a:r>
              <a:rPr lang="en-US" sz="2800">
                <a:latin typeface="+mj-lt"/>
                <a:ea typeface="+mj-ea"/>
                <a:cs typeface="+mj-cs"/>
              </a:rPr>
              <a:t>, </a:t>
            </a:r>
            <a:r>
              <a:rPr lang="en-US" sz="2800" err="1">
                <a:latin typeface="+mj-lt"/>
                <a:ea typeface="+mj-ea"/>
                <a:cs typeface="+mj-cs"/>
              </a:rPr>
              <a:t>эм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терджиме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этильген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тильде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параллель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синтактик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теркиби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олса</a:t>
            </a:r>
            <a:r>
              <a:rPr lang="en-US" sz="2800">
                <a:latin typeface="+mj-lt"/>
                <a:ea typeface="+mj-ea"/>
                <a:cs typeface="+mj-cs"/>
              </a:rPr>
              <a:t>, о </a:t>
            </a:r>
            <a:r>
              <a:rPr lang="en-US" sz="2800" err="1">
                <a:latin typeface="+mj-lt"/>
                <a:ea typeface="+mj-ea"/>
                <a:cs typeface="+mj-cs"/>
              </a:rPr>
              <a:t>вакъыт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бу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чешит</a:t>
            </a:r>
            <a:r>
              <a:rPr lang="en-US" sz="2800">
                <a:latin typeface="+mj-lt"/>
                <a:ea typeface="+mj-ea"/>
                <a:cs typeface="+mj-cs"/>
              </a:rPr>
              <a:t> </a:t>
            </a:r>
            <a:r>
              <a:rPr lang="en-US" sz="2800" err="1">
                <a:latin typeface="+mj-lt"/>
                <a:ea typeface="+mj-ea"/>
                <a:cs typeface="+mj-cs"/>
              </a:rPr>
              <a:t>къулланыла</a:t>
            </a:r>
            <a:r>
              <a:rPr lang="en-US" sz="2800">
                <a:latin typeface="+mj-lt"/>
                <a:ea typeface="+mj-ea"/>
                <a:cs typeface="+mj-cs"/>
              </a:rPr>
              <a:t>. </a:t>
            </a:r>
            <a:r>
              <a:rPr lang="en-US" sz="2800" err="1">
                <a:latin typeface="+mj-lt"/>
                <a:ea typeface="+mj-ea"/>
                <a:cs typeface="+mj-cs"/>
              </a:rPr>
              <a:t>Мисаль</a:t>
            </a:r>
            <a:r>
              <a:rPr lang="en-US" sz="2800">
                <a:latin typeface="+mj-lt"/>
                <a:ea typeface="+mj-ea"/>
                <a:cs typeface="+mj-cs"/>
              </a:rPr>
              <a:t>: </a:t>
            </a:r>
            <a:r>
              <a:rPr lang="en-US" sz="2800" b="1" err="1">
                <a:latin typeface="+mj-lt"/>
                <a:ea typeface="+mj-ea"/>
                <a:cs typeface="+mj-cs"/>
              </a:rPr>
              <a:t>Сизе</a:t>
            </a:r>
            <a:r>
              <a:rPr lang="en-US" sz="2800" b="1">
                <a:latin typeface="+mj-lt"/>
                <a:ea typeface="+mj-ea"/>
                <a:cs typeface="+mj-cs"/>
              </a:rPr>
              <a:t> </a:t>
            </a:r>
            <a:r>
              <a:rPr lang="en-US" sz="2800" b="1" err="1">
                <a:latin typeface="+mj-lt"/>
                <a:ea typeface="+mj-ea"/>
                <a:cs typeface="+mj-cs"/>
              </a:rPr>
              <a:t>ким</a:t>
            </a:r>
            <a:r>
              <a:rPr lang="en-US" sz="2800" b="1">
                <a:latin typeface="+mj-lt"/>
                <a:ea typeface="+mj-ea"/>
                <a:cs typeface="+mj-cs"/>
              </a:rPr>
              <a:t> </a:t>
            </a:r>
            <a:r>
              <a:rPr lang="en-US" sz="2800" b="1" err="1">
                <a:latin typeface="+mj-lt"/>
                <a:ea typeface="+mj-ea"/>
                <a:cs typeface="+mj-cs"/>
              </a:rPr>
              <a:t>керек</a:t>
            </a:r>
            <a:r>
              <a:rPr lang="en-US" sz="2800" b="1">
                <a:latin typeface="+mj-lt"/>
                <a:ea typeface="+mj-ea"/>
                <a:cs typeface="+mj-cs"/>
              </a:rPr>
              <a:t>?</a:t>
            </a:r>
            <a:r>
              <a:rPr lang="en-US" sz="2800">
                <a:latin typeface="+mj-lt"/>
                <a:ea typeface="+mj-ea"/>
                <a:cs typeface="+mj-cs"/>
              </a:rPr>
              <a:t> [1, 24] —</a:t>
            </a:r>
            <a:r>
              <a:rPr lang="en-US" sz="2800" b="1" err="1">
                <a:latin typeface="+mj-lt"/>
                <a:ea typeface="+mj-ea"/>
                <a:cs typeface="+mj-cs"/>
              </a:rPr>
              <a:t>Кто</a:t>
            </a:r>
            <a:r>
              <a:rPr lang="en-US" sz="2800" b="1">
                <a:latin typeface="+mj-lt"/>
                <a:ea typeface="+mj-ea"/>
                <a:cs typeface="+mj-cs"/>
              </a:rPr>
              <a:t> </a:t>
            </a:r>
            <a:r>
              <a:rPr lang="en-US" sz="2800" b="1" err="1">
                <a:latin typeface="+mj-lt"/>
                <a:ea typeface="+mj-ea"/>
                <a:cs typeface="+mj-cs"/>
              </a:rPr>
              <a:t>вам</a:t>
            </a:r>
            <a:r>
              <a:rPr lang="en-US" sz="2800" b="1">
                <a:latin typeface="+mj-lt"/>
                <a:ea typeface="+mj-ea"/>
                <a:cs typeface="+mj-cs"/>
              </a:rPr>
              <a:t> </a:t>
            </a:r>
            <a:r>
              <a:rPr lang="en-US" sz="2800" b="1" err="1">
                <a:latin typeface="+mj-lt"/>
                <a:ea typeface="+mj-ea"/>
                <a:cs typeface="+mj-cs"/>
              </a:rPr>
              <a:t>нужен</a:t>
            </a:r>
            <a:r>
              <a:rPr lang="en-US" sz="2800" b="1">
                <a:latin typeface="+mj-lt"/>
                <a:ea typeface="+mj-ea"/>
                <a:cs typeface="+mj-cs"/>
              </a:rPr>
              <a:t>?</a:t>
            </a:r>
            <a:r>
              <a:rPr lang="en-US" sz="2800">
                <a:latin typeface="+mj-lt"/>
                <a:ea typeface="+mj-ea"/>
                <a:cs typeface="+mj-cs"/>
              </a:rPr>
              <a:t> [2, 164] </a:t>
            </a:r>
            <a:r>
              <a:rPr lang="en-US" sz="2800" b="1" err="1">
                <a:latin typeface="+mj-lt"/>
                <a:ea typeface="+mj-ea"/>
                <a:cs typeface="+mj-cs"/>
              </a:rPr>
              <a:t>Мен</a:t>
            </a:r>
            <a:r>
              <a:rPr lang="en-US" sz="2800" b="1">
                <a:latin typeface="+mj-lt"/>
                <a:ea typeface="+mj-ea"/>
                <a:cs typeface="+mj-cs"/>
              </a:rPr>
              <a:t> </a:t>
            </a:r>
            <a:r>
              <a:rPr lang="en-US" sz="2800" b="1" err="1">
                <a:latin typeface="+mj-lt"/>
                <a:ea typeface="+mj-ea"/>
                <a:cs typeface="+mj-cs"/>
              </a:rPr>
              <a:t>тыраш</a:t>
            </a:r>
            <a:r>
              <a:rPr lang="en-US" sz="2800" b="1">
                <a:latin typeface="+mj-lt"/>
                <a:ea typeface="+mj-ea"/>
                <a:cs typeface="+mj-cs"/>
              </a:rPr>
              <a:t> </a:t>
            </a:r>
            <a:r>
              <a:rPr lang="en-US" sz="2800" b="1" err="1">
                <a:latin typeface="+mj-lt"/>
                <a:ea typeface="+mj-ea"/>
                <a:cs typeface="+mj-cs"/>
              </a:rPr>
              <a:t>олдым</a:t>
            </a:r>
            <a:r>
              <a:rPr lang="en-US" sz="2800" b="1">
                <a:latin typeface="+mj-lt"/>
                <a:ea typeface="+mj-ea"/>
                <a:cs typeface="+mj-cs"/>
              </a:rPr>
              <a:t>, </a:t>
            </a:r>
            <a:r>
              <a:rPr lang="en-US" sz="2800" b="1" err="1">
                <a:latin typeface="+mj-lt"/>
                <a:ea typeface="+mj-ea"/>
                <a:cs typeface="+mj-cs"/>
              </a:rPr>
              <a:t>йыкъандым</a:t>
            </a:r>
            <a:r>
              <a:rPr lang="en-US" sz="2800">
                <a:latin typeface="+mj-lt"/>
                <a:ea typeface="+mj-ea"/>
                <a:cs typeface="+mj-cs"/>
              </a:rPr>
              <a:t> [1, 22].— </a:t>
            </a:r>
            <a:r>
              <a:rPr lang="en-US" sz="2800" b="1">
                <a:latin typeface="+mj-lt"/>
                <a:ea typeface="+mj-ea"/>
                <a:cs typeface="+mj-cs"/>
              </a:rPr>
              <a:t>Я </a:t>
            </a:r>
            <a:r>
              <a:rPr lang="en-US" sz="2800" b="1" err="1">
                <a:latin typeface="+mj-lt"/>
                <a:ea typeface="+mj-ea"/>
                <a:cs typeface="+mj-cs"/>
              </a:rPr>
              <a:t>побрился</a:t>
            </a:r>
            <a:r>
              <a:rPr lang="en-US" sz="2800" b="1">
                <a:latin typeface="+mj-lt"/>
                <a:ea typeface="+mj-ea"/>
                <a:cs typeface="+mj-cs"/>
              </a:rPr>
              <a:t>, </a:t>
            </a:r>
            <a:r>
              <a:rPr lang="en-US" sz="2800" b="1" err="1">
                <a:latin typeface="+mj-lt"/>
                <a:ea typeface="+mj-ea"/>
                <a:cs typeface="+mj-cs"/>
              </a:rPr>
              <a:t>умылся</a:t>
            </a:r>
            <a:r>
              <a:rPr lang="en-US" sz="2800">
                <a:latin typeface="+mj-lt"/>
                <a:ea typeface="+mj-ea"/>
                <a:cs typeface="+mj-cs"/>
              </a:rPr>
              <a:t> [2, 162]. </a:t>
            </a:r>
            <a:endParaRPr lang="en-US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2920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1B895D-4FD4-278F-C556-28B6E0A69AA2}"/>
              </a:ext>
            </a:extLst>
          </p:cNvPr>
          <p:cNvSpPr txBox="1"/>
          <p:nvPr/>
        </p:nvSpPr>
        <p:spPr>
          <a:xfrm>
            <a:off x="1103312" y="452718"/>
            <a:ext cx="8947522" cy="140053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Синтактик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трансформацияларынынъ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чешитлери</a:t>
            </a:r>
            <a:endParaRPr lang="ru-RU" err="1"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ECDD2E-116C-3A2F-A840-3FF41997C008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lnSpcReduction="10000"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err="1">
                <a:ea typeface="+mn-lt"/>
                <a:cs typeface="+mn-lt"/>
              </a:rPr>
              <a:t>джумле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азаларынынъ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денъишюви</a:t>
            </a:r>
            <a:r>
              <a:rPr lang="en-US" sz="2800">
                <a:ea typeface="+mn-lt"/>
                <a:cs typeface="+mn-lt"/>
              </a:rPr>
              <a:t>, </a:t>
            </a:r>
            <a:r>
              <a:rPr lang="en-US" sz="2800" err="1">
                <a:ea typeface="+mn-lt"/>
                <a:cs typeface="+mn-lt"/>
              </a:rPr>
              <a:t>меселя</a:t>
            </a:r>
            <a:r>
              <a:rPr lang="en-US" sz="2800">
                <a:ea typeface="+mn-lt"/>
                <a:cs typeface="+mn-lt"/>
              </a:rPr>
              <a:t>: </a:t>
            </a:r>
            <a:r>
              <a:rPr lang="en-US" sz="2800" b="1" i="1" err="1">
                <a:ea typeface="+mn-lt"/>
                <a:cs typeface="+mn-lt"/>
              </a:rPr>
              <a:t>Вакъытнынъ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тез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кечип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кеткенине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языкъсындыммы</a:t>
            </a:r>
            <a:r>
              <a:rPr lang="en-US" sz="2800" b="1" i="1">
                <a:ea typeface="+mn-lt"/>
                <a:cs typeface="+mn-lt"/>
              </a:rPr>
              <a:t>?</a:t>
            </a:r>
            <a:r>
              <a:rPr lang="en-US" sz="2800" i="1">
                <a:ea typeface="+mn-lt"/>
                <a:cs typeface="+mn-lt"/>
              </a:rPr>
              <a:t> [1, 23] — </a:t>
            </a:r>
            <a:r>
              <a:rPr lang="en-US" sz="2800" b="1" i="1" err="1">
                <a:ea typeface="+mn-lt"/>
                <a:cs typeface="+mn-lt"/>
              </a:rPr>
              <a:t>Сожалея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ли</a:t>
            </a:r>
            <a:r>
              <a:rPr lang="en-US" sz="2800" b="1" i="1">
                <a:ea typeface="+mn-lt"/>
                <a:cs typeface="+mn-lt"/>
              </a:rPr>
              <a:t> о </a:t>
            </a:r>
            <a:r>
              <a:rPr lang="en-US" sz="2800" b="1" i="1" err="1">
                <a:ea typeface="+mn-lt"/>
                <a:cs typeface="+mn-lt"/>
              </a:rPr>
              <a:t>том</a:t>
            </a:r>
            <a:r>
              <a:rPr lang="en-US" sz="2800" b="1" i="1">
                <a:ea typeface="+mn-lt"/>
                <a:cs typeface="+mn-lt"/>
              </a:rPr>
              <a:t>, </a:t>
            </a:r>
            <a:r>
              <a:rPr lang="en-US" sz="2800" b="1" i="1" err="1">
                <a:ea typeface="+mn-lt"/>
                <a:cs typeface="+mn-lt"/>
              </a:rPr>
              <a:t>что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время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быстро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пролетело</a:t>
            </a:r>
            <a:r>
              <a:rPr lang="en-US" sz="2800" b="1" i="1">
                <a:ea typeface="+mn-lt"/>
                <a:cs typeface="+mn-lt"/>
              </a:rPr>
              <a:t>?</a:t>
            </a:r>
            <a:r>
              <a:rPr lang="en-US" sz="2800" i="1">
                <a:ea typeface="+mn-lt"/>
                <a:cs typeface="+mn-lt"/>
              </a:rPr>
              <a:t> [2, 162]  </a:t>
            </a:r>
            <a:r>
              <a:rPr lang="en-US" sz="2800" b="1" i="1" err="1">
                <a:ea typeface="+mn-lt"/>
                <a:cs typeface="+mn-lt"/>
              </a:rPr>
              <a:t>Павел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Тарасович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къапунынъ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тарс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этип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къапалгъаныны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эшитип</a:t>
            </a:r>
            <a:r>
              <a:rPr lang="en-US" sz="2800" b="1" i="1">
                <a:ea typeface="+mn-lt"/>
                <a:cs typeface="+mn-lt"/>
              </a:rPr>
              <a:t>, </a:t>
            </a:r>
            <a:r>
              <a:rPr lang="en-US" sz="2800" b="1" i="1" err="1">
                <a:ea typeface="+mn-lt"/>
                <a:cs typeface="+mn-lt"/>
              </a:rPr>
              <a:t>башыны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котерди</a:t>
            </a:r>
            <a:r>
              <a:rPr lang="en-US" sz="2800" i="1">
                <a:ea typeface="+mn-lt"/>
                <a:cs typeface="+mn-lt"/>
              </a:rPr>
              <a:t> [1, 26]. — </a:t>
            </a:r>
            <a:r>
              <a:rPr lang="en-US" sz="2800" b="1" i="1" err="1">
                <a:ea typeface="+mn-lt"/>
                <a:cs typeface="+mn-lt"/>
              </a:rPr>
              <a:t>Стук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закрывшейся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двери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вынудил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Павла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Тарасовича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поднять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голову</a:t>
            </a:r>
            <a:r>
              <a:rPr lang="en-US" sz="2800" i="1">
                <a:ea typeface="+mn-lt"/>
                <a:cs typeface="+mn-lt"/>
              </a:rPr>
              <a:t> [2, 165]. </a:t>
            </a:r>
            <a:endParaRPr lang="en-US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2492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1B895D-4FD4-278F-C556-28B6E0A69AA2}"/>
              </a:ext>
            </a:extLst>
          </p:cNvPr>
          <p:cNvSpPr txBox="1"/>
          <p:nvPr/>
        </p:nvSpPr>
        <p:spPr>
          <a:xfrm>
            <a:off x="1103312" y="452718"/>
            <a:ext cx="8947522" cy="140053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Синтактик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трансформацияларынынъ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чешитлери</a:t>
            </a:r>
            <a:endParaRPr lang="ru-RU" err="1"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ECDD2E-116C-3A2F-A840-3FF41997C008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err="1">
                <a:ea typeface="+mn-lt"/>
                <a:cs typeface="+mn-lt"/>
              </a:rPr>
              <a:t>сёз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сырасынынъ</a:t>
            </a:r>
            <a:r>
              <a:rPr lang="en-US" sz="2800">
                <a:ea typeface="+mn-lt"/>
                <a:cs typeface="+mn-lt"/>
              </a:rPr>
              <a:t> </a:t>
            </a:r>
            <a:r>
              <a:rPr lang="en-US" sz="2800" err="1">
                <a:ea typeface="+mn-lt"/>
                <a:cs typeface="+mn-lt"/>
              </a:rPr>
              <a:t>денъишюви</a:t>
            </a:r>
            <a:r>
              <a:rPr lang="en-US" sz="2800">
                <a:ea typeface="+mn-lt"/>
                <a:cs typeface="+mn-lt"/>
              </a:rPr>
              <a:t>, </a:t>
            </a:r>
            <a:r>
              <a:rPr lang="en-US" sz="2800" err="1">
                <a:ea typeface="+mn-lt"/>
                <a:cs typeface="+mn-lt"/>
              </a:rPr>
              <a:t>меселя</a:t>
            </a:r>
            <a:r>
              <a:rPr lang="en-US" sz="2800">
                <a:ea typeface="+mn-lt"/>
                <a:cs typeface="+mn-lt"/>
              </a:rPr>
              <a:t>: </a:t>
            </a:r>
            <a:r>
              <a:rPr lang="en-US" sz="2800" b="1" i="1" err="1">
                <a:ea typeface="+mn-lt"/>
                <a:cs typeface="+mn-lt"/>
              </a:rPr>
              <a:t>Павел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Тарасович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меним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не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зенаат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кишиси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экенлигимнен</a:t>
            </a:r>
            <a:r>
              <a:rPr lang="en-US" sz="2800" b="1" i="1">
                <a:ea typeface="+mn-lt"/>
                <a:cs typeface="+mn-lt"/>
              </a:rPr>
              <a:t> </a:t>
            </a:r>
            <a:r>
              <a:rPr lang="en-US" sz="2800" b="1" i="1" err="1">
                <a:ea typeface="+mn-lt"/>
                <a:cs typeface="+mn-lt"/>
              </a:rPr>
              <a:t>меракъланды</a:t>
            </a:r>
            <a:r>
              <a:rPr lang="en-US" sz="2800" i="1">
                <a:ea typeface="+mn-lt"/>
                <a:cs typeface="+mn-lt"/>
              </a:rPr>
              <a:t> [1, 26]. — </a:t>
            </a:r>
            <a:r>
              <a:rPr lang="en-US" sz="2800" i="1" err="1">
                <a:ea typeface="+mn-lt"/>
                <a:cs typeface="+mn-lt"/>
              </a:rPr>
              <a:t>Павел</a:t>
            </a:r>
            <a:r>
              <a:rPr lang="en-US" sz="2800" i="1">
                <a:ea typeface="+mn-lt"/>
                <a:cs typeface="+mn-lt"/>
              </a:rPr>
              <a:t> </a:t>
            </a:r>
            <a:r>
              <a:rPr lang="en-US" sz="2800" i="1" err="1">
                <a:ea typeface="+mn-lt"/>
                <a:cs typeface="+mn-lt"/>
              </a:rPr>
              <a:t>Тарасович</a:t>
            </a:r>
            <a:r>
              <a:rPr lang="en-US" sz="2800" i="1">
                <a:ea typeface="+mn-lt"/>
                <a:cs typeface="+mn-lt"/>
              </a:rPr>
              <a:t> </a:t>
            </a:r>
            <a:r>
              <a:rPr lang="en-US" sz="2800" i="1" err="1">
                <a:ea typeface="+mn-lt"/>
                <a:cs typeface="+mn-lt"/>
              </a:rPr>
              <a:t>справился</a:t>
            </a:r>
            <a:r>
              <a:rPr lang="en-US" sz="2800" i="1">
                <a:ea typeface="+mn-lt"/>
                <a:cs typeface="+mn-lt"/>
              </a:rPr>
              <a:t> о </a:t>
            </a:r>
            <a:r>
              <a:rPr lang="en-US" sz="2800" i="1" err="1">
                <a:ea typeface="+mn-lt"/>
                <a:cs typeface="+mn-lt"/>
              </a:rPr>
              <a:t>моей</a:t>
            </a:r>
            <a:r>
              <a:rPr lang="en-US" sz="2800" i="1">
                <a:ea typeface="+mn-lt"/>
                <a:cs typeface="+mn-lt"/>
              </a:rPr>
              <a:t> </a:t>
            </a:r>
            <a:r>
              <a:rPr lang="en-US" sz="2800" i="1" err="1">
                <a:ea typeface="+mn-lt"/>
                <a:cs typeface="+mn-lt"/>
              </a:rPr>
              <a:t>профессии</a:t>
            </a:r>
            <a:r>
              <a:rPr lang="en-US" sz="2800" i="1">
                <a:ea typeface="+mn-lt"/>
                <a:cs typeface="+mn-lt"/>
              </a:rPr>
              <a:t> [2, 165]. «</a:t>
            </a:r>
            <a:r>
              <a:rPr lang="en-US" sz="2800" i="1" err="1">
                <a:ea typeface="+mn-lt"/>
                <a:cs typeface="+mn-lt"/>
              </a:rPr>
              <a:t>Сулико</a:t>
            </a:r>
            <a:r>
              <a:rPr lang="en-US" sz="2800" i="1">
                <a:ea typeface="+mn-lt"/>
                <a:cs typeface="+mn-lt"/>
              </a:rPr>
              <a:t>» </a:t>
            </a:r>
            <a:r>
              <a:rPr lang="en-US" sz="2800" i="1" err="1">
                <a:ea typeface="+mn-lt"/>
                <a:cs typeface="+mn-lt"/>
              </a:rPr>
              <a:t>гемиси</a:t>
            </a:r>
            <a:r>
              <a:rPr lang="en-US" sz="2800" i="1">
                <a:ea typeface="+mn-lt"/>
                <a:cs typeface="+mn-lt"/>
              </a:rPr>
              <a:t> </a:t>
            </a:r>
            <a:r>
              <a:rPr lang="en-US" sz="2800" i="1" err="1">
                <a:ea typeface="+mn-lt"/>
                <a:cs typeface="+mn-lt"/>
              </a:rPr>
              <a:t>скелеге</a:t>
            </a:r>
            <a:r>
              <a:rPr lang="en-US" sz="2800" i="1">
                <a:ea typeface="+mn-lt"/>
                <a:cs typeface="+mn-lt"/>
              </a:rPr>
              <a:t> </a:t>
            </a:r>
            <a:r>
              <a:rPr lang="en-US" sz="2800" i="1" err="1">
                <a:ea typeface="+mn-lt"/>
                <a:cs typeface="+mn-lt"/>
              </a:rPr>
              <a:t>акъырындан</a:t>
            </a:r>
            <a:r>
              <a:rPr lang="en-US" sz="2800" i="1">
                <a:ea typeface="+mn-lt"/>
                <a:cs typeface="+mn-lt"/>
              </a:rPr>
              <a:t> </a:t>
            </a:r>
            <a:r>
              <a:rPr lang="en-US" sz="2800" i="1" err="1">
                <a:ea typeface="+mn-lt"/>
                <a:cs typeface="+mn-lt"/>
              </a:rPr>
              <a:t>келип</a:t>
            </a:r>
            <a:r>
              <a:rPr lang="en-US" sz="2800" i="1">
                <a:ea typeface="+mn-lt"/>
                <a:cs typeface="+mn-lt"/>
              </a:rPr>
              <a:t> </a:t>
            </a:r>
            <a:r>
              <a:rPr lang="en-US" sz="2800" i="1" err="1">
                <a:ea typeface="+mn-lt"/>
                <a:cs typeface="+mn-lt"/>
              </a:rPr>
              <a:t>янашты</a:t>
            </a:r>
            <a:r>
              <a:rPr lang="en-US" sz="2800" i="1">
                <a:ea typeface="+mn-lt"/>
                <a:cs typeface="+mn-lt"/>
              </a:rPr>
              <a:t> [1, 21]. — </a:t>
            </a:r>
            <a:r>
              <a:rPr lang="en-US" sz="2800" i="1" err="1">
                <a:ea typeface="+mn-lt"/>
                <a:cs typeface="+mn-lt"/>
              </a:rPr>
              <a:t>Теплоход</a:t>
            </a:r>
            <a:r>
              <a:rPr lang="en-US" sz="2800" i="1">
                <a:ea typeface="+mn-lt"/>
                <a:cs typeface="+mn-lt"/>
              </a:rPr>
              <a:t> «</a:t>
            </a:r>
            <a:r>
              <a:rPr lang="en-US" sz="2800" i="1" err="1">
                <a:ea typeface="+mn-lt"/>
                <a:cs typeface="+mn-lt"/>
              </a:rPr>
              <a:t>Сулико</a:t>
            </a:r>
            <a:r>
              <a:rPr lang="en-US" sz="2800" i="1">
                <a:ea typeface="+mn-lt"/>
                <a:cs typeface="+mn-lt"/>
              </a:rPr>
              <a:t>» </a:t>
            </a:r>
            <a:r>
              <a:rPr lang="en-US" sz="2800" i="1" err="1">
                <a:ea typeface="+mn-lt"/>
                <a:cs typeface="+mn-lt"/>
              </a:rPr>
              <a:t>плавно</a:t>
            </a:r>
            <a:r>
              <a:rPr lang="en-US" sz="2800" i="1">
                <a:ea typeface="+mn-lt"/>
                <a:cs typeface="+mn-lt"/>
              </a:rPr>
              <a:t> </a:t>
            </a:r>
            <a:r>
              <a:rPr lang="en-US" sz="2800" i="1" err="1">
                <a:ea typeface="+mn-lt"/>
                <a:cs typeface="+mn-lt"/>
              </a:rPr>
              <a:t>причалил</a:t>
            </a:r>
            <a:r>
              <a:rPr lang="en-US" sz="2800" i="1">
                <a:ea typeface="+mn-lt"/>
                <a:cs typeface="+mn-lt"/>
              </a:rPr>
              <a:t> к </a:t>
            </a:r>
            <a:r>
              <a:rPr lang="en-US" sz="2800" i="1" err="1">
                <a:ea typeface="+mn-lt"/>
                <a:cs typeface="+mn-lt"/>
              </a:rPr>
              <a:t>пристани</a:t>
            </a:r>
            <a:r>
              <a:rPr lang="en-US" sz="2800" i="1">
                <a:ea typeface="+mn-lt"/>
                <a:cs typeface="+mn-lt"/>
              </a:rPr>
              <a:t> [2, 161].   </a:t>
            </a:r>
            <a:endParaRPr lang="en-US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4910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1B895D-4FD4-278F-C556-28B6E0A69AA2}"/>
              </a:ext>
            </a:extLst>
          </p:cNvPr>
          <p:cNvSpPr txBox="1"/>
          <p:nvPr/>
        </p:nvSpPr>
        <p:spPr>
          <a:xfrm>
            <a:off x="1103312" y="452718"/>
            <a:ext cx="8947522" cy="140053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Синтактик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трансформацияларынынъ</a:t>
            </a: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чешитлери</a:t>
            </a:r>
            <a:endParaRPr lang="ru-RU" err="1"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ECDD2E-116C-3A2F-A840-3FF41997C008}"/>
              </a:ext>
            </a:extLst>
          </p:cNvPr>
          <p:cNvSpPr txBox="1"/>
          <p:nvPr/>
        </p:nvSpPr>
        <p:spPr>
          <a:xfrm>
            <a:off x="1103312" y="2763520"/>
            <a:ext cx="8946541" cy="348487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err="1">
                <a:ea typeface="+mn-lt"/>
                <a:cs typeface="+mn-lt"/>
              </a:rPr>
              <a:t>джумлелернинъ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бирлешмеси</a:t>
            </a:r>
            <a:r>
              <a:rPr lang="en-US" sz="240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меселя</a:t>
            </a:r>
            <a:r>
              <a:rPr lang="en-US" sz="2400">
                <a:ea typeface="+mn-lt"/>
                <a:cs typeface="+mn-lt"/>
              </a:rPr>
              <a:t>: </a:t>
            </a:r>
            <a:r>
              <a:rPr lang="en-US" sz="2400" b="1" i="1" err="1">
                <a:ea typeface="+mn-lt"/>
                <a:cs typeface="+mn-lt"/>
              </a:rPr>
              <a:t>Къапулар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устюндеки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тюрлю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языларгъа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бакъа-бакъа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кетеята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эдим</a:t>
            </a:r>
            <a:r>
              <a:rPr lang="en-US" sz="2400" b="1" i="1">
                <a:ea typeface="+mn-lt"/>
                <a:cs typeface="+mn-lt"/>
              </a:rPr>
              <a:t>, </a:t>
            </a:r>
            <a:r>
              <a:rPr lang="en-US" sz="2400" b="1" i="1" err="1">
                <a:ea typeface="+mn-lt"/>
                <a:cs typeface="+mn-lt"/>
              </a:rPr>
              <a:t>огюмде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хыналы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сач</a:t>
            </a:r>
            <a:r>
              <a:rPr lang="en-US" sz="2400" b="1" i="1">
                <a:ea typeface="+mn-lt"/>
                <a:cs typeface="+mn-lt"/>
              </a:rPr>
              <a:t>, </a:t>
            </a:r>
            <a:r>
              <a:rPr lang="en-US" sz="2400" b="1" i="1" err="1">
                <a:ea typeface="+mn-lt"/>
                <a:cs typeface="+mn-lt"/>
              </a:rPr>
              <a:t>эсли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къадын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пейда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олды</a:t>
            </a:r>
            <a:r>
              <a:rPr lang="en-US" sz="2400" b="1" i="1">
                <a:ea typeface="+mn-lt"/>
                <a:cs typeface="+mn-lt"/>
              </a:rPr>
              <a:t>. О </a:t>
            </a:r>
            <a:r>
              <a:rPr lang="en-US" sz="2400" b="1" i="1" err="1">
                <a:ea typeface="+mn-lt"/>
                <a:cs typeface="+mn-lt"/>
              </a:rPr>
              <a:t>коридорнынъ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ахырындаки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мердивенден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юкъары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котерильмек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кереклигим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хусусында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тенбиледи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i="1">
                <a:ea typeface="+mn-lt"/>
                <a:cs typeface="+mn-lt"/>
              </a:rPr>
              <a:t>[1, 25]. — </a:t>
            </a:r>
            <a:r>
              <a:rPr lang="en-US" sz="2400" b="1" i="1">
                <a:ea typeface="+mn-lt"/>
                <a:cs typeface="+mn-lt"/>
              </a:rPr>
              <a:t>И </a:t>
            </a:r>
            <a:r>
              <a:rPr lang="en-US" sz="2400" b="1" i="1" err="1">
                <a:ea typeface="+mn-lt"/>
                <a:cs typeface="+mn-lt"/>
              </a:rPr>
              <a:t>едва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не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столкнулся</a:t>
            </a:r>
            <a:r>
              <a:rPr lang="en-US" sz="2400" b="1" i="1">
                <a:ea typeface="+mn-lt"/>
                <a:cs typeface="+mn-lt"/>
              </a:rPr>
              <a:t> с </a:t>
            </a:r>
            <a:r>
              <a:rPr lang="en-US" sz="2400" b="1" i="1" err="1">
                <a:ea typeface="+mn-lt"/>
                <a:cs typeface="+mn-lt"/>
              </a:rPr>
              <a:t>пожилой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женщиной</a:t>
            </a:r>
            <a:r>
              <a:rPr lang="en-US" sz="2400" b="1" i="1">
                <a:ea typeface="+mn-lt"/>
                <a:cs typeface="+mn-lt"/>
              </a:rPr>
              <a:t> с </a:t>
            </a:r>
            <a:r>
              <a:rPr lang="en-US" sz="2400" b="1" i="1" err="1">
                <a:ea typeface="+mn-lt"/>
                <a:cs typeface="+mn-lt"/>
              </a:rPr>
              <a:t>ярко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крашенными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хной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волосами</a:t>
            </a:r>
            <a:r>
              <a:rPr lang="en-US" sz="2400" b="1" i="1">
                <a:ea typeface="+mn-lt"/>
                <a:cs typeface="+mn-lt"/>
              </a:rPr>
              <a:t>; </a:t>
            </a:r>
            <a:r>
              <a:rPr lang="en-US" sz="2400" b="1" i="1" err="1">
                <a:ea typeface="+mn-lt"/>
                <a:cs typeface="+mn-lt"/>
              </a:rPr>
              <a:t>она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предупредила</a:t>
            </a:r>
            <a:r>
              <a:rPr lang="en-US" sz="2400" b="1" i="1">
                <a:ea typeface="+mn-lt"/>
                <a:cs typeface="+mn-lt"/>
              </a:rPr>
              <a:t>, </a:t>
            </a:r>
            <a:r>
              <a:rPr lang="en-US" sz="2400" b="1" i="1" err="1">
                <a:ea typeface="+mn-lt"/>
                <a:cs typeface="+mn-lt"/>
              </a:rPr>
              <a:t>что</a:t>
            </a:r>
            <a:r>
              <a:rPr lang="en-US" sz="2400" b="1" i="1">
                <a:ea typeface="+mn-lt"/>
                <a:cs typeface="+mn-lt"/>
              </a:rPr>
              <a:t> в </a:t>
            </a:r>
            <a:r>
              <a:rPr lang="en-US" sz="2400" b="1" i="1" err="1">
                <a:ea typeface="+mn-lt"/>
                <a:cs typeface="+mn-lt"/>
              </a:rPr>
              <a:t>конце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коридора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мне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следует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подняться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по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лестнице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на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второй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этаж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i="1">
                <a:ea typeface="+mn-lt"/>
                <a:cs typeface="+mn-lt"/>
              </a:rPr>
              <a:t>[2, 164]. </a:t>
            </a:r>
            <a:r>
              <a:rPr lang="en-US" sz="2400" b="1" i="1" err="1">
                <a:ea typeface="+mn-lt"/>
                <a:cs typeface="+mn-lt"/>
              </a:rPr>
              <a:t>Айттым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мен</a:t>
            </a:r>
            <a:r>
              <a:rPr lang="en-US" sz="2400" b="1" i="1">
                <a:ea typeface="+mn-lt"/>
                <a:cs typeface="+mn-lt"/>
              </a:rPr>
              <a:t>. </a:t>
            </a:r>
            <a:r>
              <a:rPr lang="en-US" sz="2400" b="1" i="1" err="1">
                <a:ea typeface="+mn-lt"/>
                <a:cs typeface="+mn-lt"/>
              </a:rPr>
              <a:t>Ойле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кой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ёкъ</a:t>
            </a:r>
            <a:r>
              <a:rPr lang="en-US" sz="2400" b="1" i="1">
                <a:ea typeface="+mn-lt"/>
                <a:cs typeface="+mn-lt"/>
              </a:rPr>
              <a:t>…</a:t>
            </a:r>
            <a:r>
              <a:rPr lang="en-US" sz="2400" b="1" i="1" err="1">
                <a:ea typeface="+mn-lt"/>
                <a:cs typeface="+mn-lt"/>
              </a:rPr>
              <a:t>дедим</a:t>
            </a:r>
            <a:r>
              <a:rPr lang="en-US" sz="2400" b="1" i="1">
                <a:ea typeface="+mn-lt"/>
                <a:cs typeface="+mn-lt"/>
              </a:rPr>
              <a:t>. </a:t>
            </a:r>
            <a:r>
              <a:rPr lang="en-US" sz="2400" b="1" i="1" err="1">
                <a:ea typeface="+mn-lt"/>
                <a:cs typeface="+mn-lt"/>
              </a:rPr>
              <a:t>Киши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инанмай</a:t>
            </a:r>
            <a:r>
              <a:rPr lang="en-US" sz="2400" i="1">
                <a:ea typeface="+mn-lt"/>
                <a:cs typeface="+mn-lt"/>
              </a:rPr>
              <a:t> </a:t>
            </a:r>
            <a:r>
              <a:rPr lang="tr" sz="2400" i="1">
                <a:ea typeface="+mn-lt"/>
                <a:cs typeface="+mn-lt"/>
              </a:rPr>
              <a:t>[1, 28].—</a:t>
            </a:r>
            <a:r>
              <a:rPr lang="en-US" sz="2400" b="1" i="1">
                <a:ea typeface="+mn-lt"/>
                <a:cs typeface="+mn-lt"/>
              </a:rPr>
              <a:t>Я </a:t>
            </a:r>
            <a:r>
              <a:rPr lang="en-US" sz="2400" b="1" i="1" err="1">
                <a:ea typeface="+mn-lt"/>
                <a:cs typeface="+mn-lt"/>
              </a:rPr>
              <a:t>сказал</a:t>
            </a:r>
            <a:r>
              <a:rPr lang="en-US" sz="2400" b="1" i="1">
                <a:ea typeface="+mn-lt"/>
                <a:cs typeface="+mn-lt"/>
              </a:rPr>
              <a:t>, </a:t>
            </a:r>
            <a:r>
              <a:rPr lang="en-US" sz="2400" b="1" i="1" err="1">
                <a:ea typeface="+mn-lt"/>
                <a:cs typeface="+mn-lt"/>
              </a:rPr>
              <a:t>что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нет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такой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деревни</a:t>
            </a:r>
            <a:r>
              <a:rPr lang="en-US" sz="2400" b="1" i="1">
                <a:ea typeface="+mn-lt"/>
                <a:cs typeface="+mn-lt"/>
              </a:rPr>
              <a:t>, </a:t>
            </a:r>
            <a:r>
              <a:rPr lang="en-US" sz="2400" b="1" i="1" err="1">
                <a:ea typeface="+mn-lt"/>
                <a:cs typeface="+mn-lt"/>
              </a:rPr>
              <a:t>но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товарищ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не</a:t>
            </a:r>
            <a:r>
              <a:rPr lang="en-US" sz="2400" b="1" i="1">
                <a:ea typeface="+mn-lt"/>
                <a:cs typeface="+mn-lt"/>
              </a:rPr>
              <a:t> </a:t>
            </a:r>
            <a:r>
              <a:rPr lang="en-US" sz="2400" b="1" i="1" err="1">
                <a:ea typeface="+mn-lt"/>
                <a:cs typeface="+mn-lt"/>
              </a:rPr>
              <a:t>верит</a:t>
            </a:r>
            <a:r>
              <a:rPr lang="en-US" sz="2400" i="1">
                <a:ea typeface="+mn-lt"/>
                <a:cs typeface="+mn-lt"/>
              </a:rPr>
              <a:t> [2, 166].  </a:t>
            </a:r>
            <a:r>
              <a:rPr lang="en-US" sz="2800" i="1">
                <a:ea typeface="+mn-lt"/>
                <a:cs typeface="+mn-lt"/>
              </a:rPr>
              <a:t> </a:t>
            </a:r>
            <a:endParaRPr lang="en-US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4124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16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revision>16</cp:revision>
  <dcterms:created xsi:type="dcterms:W3CDTF">2022-04-05T14:29:50Z</dcterms:created>
  <dcterms:modified xsi:type="dcterms:W3CDTF">2022-04-05T17:34:48Z</dcterms:modified>
</cp:coreProperties>
</file>