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346" r:id="rId3"/>
    <p:sldId id="347" r:id="rId4"/>
    <p:sldId id="348" r:id="rId5"/>
    <p:sldId id="345" r:id="rId6"/>
    <p:sldId id="344" r:id="rId7"/>
    <p:sldId id="260" r:id="rId8"/>
    <p:sldId id="261" r:id="rId9"/>
    <p:sldId id="262" r:id="rId10"/>
    <p:sldId id="264" r:id="rId11"/>
    <p:sldId id="266" r:id="rId12"/>
    <p:sldId id="267" r:id="rId13"/>
    <p:sldId id="268" r:id="rId14"/>
    <p:sldId id="269" r:id="rId15"/>
    <p:sldId id="270" r:id="rId16"/>
    <p:sldId id="272" r:id="rId17"/>
    <p:sldId id="273" r:id="rId18"/>
    <p:sldId id="263" r:id="rId19"/>
    <p:sldId id="274" r:id="rId20"/>
    <p:sldId id="276" r:id="rId21"/>
    <p:sldId id="275" r:id="rId22"/>
    <p:sldId id="277" r:id="rId23"/>
    <p:sldId id="278" r:id="rId24"/>
    <p:sldId id="279" r:id="rId25"/>
    <p:sldId id="295" r:id="rId26"/>
    <p:sldId id="280" r:id="rId27"/>
    <p:sldId id="281" r:id="rId28"/>
    <p:sldId id="283" r:id="rId29"/>
    <p:sldId id="296" r:id="rId30"/>
    <p:sldId id="282" r:id="rId31"/>
    <p:sldId id="284" r:id="rId32"/>
    <p:sldId id="285" r:id="rId33"/>
    <p:sldId id="286" r:id="rId34"/>
    <p:sldId id="287" r:id="rId35"/>
    <p:sldId id="288" r:id="rId36"/>
    <p:sldId id="299" r:id="rId37"/>
    <p:sldId id="289" r:id="rId38"/>
    <p:sldId id="290" r:id="rId39"/>
    <p:sldId id="292" r:id="rId40"/>
    <p:sldId id="291" r:id="rId41"/>
    <p:sldId id="293" r:id="rId42"/>
    <p:sldId id="297" r:id="rId43"/>
    <p:sldId id="294" r:id="rId44"/>
    <p:sldId id="298" r:id="rId45"/>
    <p:sldId id="349" r:id="rId46"/>
    <p:sldId id="343"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32"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24823B-6DBA-46CA-80CA-216801ED70FB}" type="datetimeFigureOut">
              <a:rPr lang="ru-RU" smtClean="0"/>
              <a:pPr/>
              <a:t>07.10.2021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CACC7C-0EF6-4EEF-BAB9-BFDA3B61628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2CACC7C-0EF6-4EEF-BAB9-BFDA3B61628C}"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2CACC7C-0EF6-4EEF-BAB9-BFDA3B61628C}"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830"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07.10.2021</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07.10.2021</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07.10.2021</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610"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07.10.2021</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07.10.2021</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07.10.2021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07.10.2021</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415"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07.10.2021</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07.10.2021</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07.10.2021</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484505"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310" indent="-384175" algn="l" rtl="0" eaLnBrk="1" latinLnBrk="0" hangingPunct="1">
        <a:spcBef>
          <a:spcPct val="20000"/>
        </a:spcBef>
        <a:buClr>
          <a:schemeClr val="accent1"/>
        </a:buClr>
        <a:buSzPct val="80000"/>
        <a:buFont typeface="Wingdings 2" panose="05020102010507070707"/>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panose="020B0604030504040204"/>
        <a:buChar char="›"/>
        <a:defRPr kumimoji="0" sz="2600" kern="1200">
          <a:solidFill>
            <a:schemeClr val="tx1"/>
          </a:solidFill>
          <a:latin typeface="+mn-lt"/>
          <a:ea typeface="+mn-ea"/>
          <a:cs typeface="+mn-cs"/>
        </a:defRPr>
      </a:lvl2pPr>
      <a:lvl3pPr marL="1106170" indent="-228600" algn="l" rtl="0" eaLnBrk="1" latinLnBrk="0" hangingPunct="1">
        <a:spcBef>
          <a:spcPct val="20000"/>
        </a:spcBef>
        <a:buClr>
          <a:schemeClr val="accent1"/>
        </a:buClr>
        <a:buFont typeface="Wingdings 2" panose="05020102010507070707"/>
        <a:buChar char=""/>
        <a:defRPr kumimoji="0" sz="2400" kern="1200">
          <a:solidFill>
            <a:schemeClr val="tx1"/>
          </a:solidFill>
          <a:latin typeface="+mn-lt"/>
          <a:ea typeface="+mn-ea"/>
          <a:cs typeface="+mn-cs"/>
        </a:defRPr>
      </a:lvl3pPr>
      <a:lvl4pPr marL="1371600" indent="-210185" algn="l" rtl="0" eaLnBrk="1" latinLnBrk="0" hangingPunct="1">
        <a:spcBef>
          <a:spcPct val="20000"/>
        </a:spcBef>
        <a:buClr>
          <a:schemeClr val="accent1"/>
        </a:buClr>
        <a:buFont typeface="Wingdings 2" panose="05020102010507070707"/>
        <a:buChar char=""/>
        <a:defRPr kumimoji="0" sz="2000" kern="1200">
          <a:solidFill>
            <a:schemeClr val="tx1"/>
          </a:solidFill>
          <a:latin typeface="+mn-lt"/>
          <a:ea typeface="+mn-ea"/>
          <a:cs typeface="+mn-cs"/>
        </a:defRPr>
      </a:lvl4pPr>
      <a:lvl5pPr marL="1600200" indent="-210185" algn="l" rtl="0" eaLnBrk="1" latinLnBrk="0" hangingPunct="1">
        <a:spcBef>
          <a:spcPct val="20000"/>
        </a:spcBef>
        <a:buClr>
          <a:schemeClr val="accent1">
            <a:tint val="75000"/>
          </a:schemeClr>
        </a:buClr>
        <a:buFont typeface="Wingdings 2" panose="05020102010507070707"/>
        <a:buChar char=""/>
        <a:defRPr kumimoji="0" sz="1900" kern="1200">
          <a:solidFill>
            <a:schemeClr val="tx1"/>
          </a:solidFill>
          <a:latin typeface="+mn-lt"/>
          <a:ea typeface="+mn-ea"/>
          <a:cs typeface="+mn-cs"/>
        </a:defRPr>
      </a:lvl5pPr>
      <a:lvl6pPr marL="1828800" indent="-210185" algn="l" rtl="0" eaLnBrk="1" latinLnBrk="0" hangingPunct="1">
        <a:spcBef>
          <a:spcPct val="20000"/>
        </a:spcBef>
        <a:buClr>
          <a:schemeClr val="accent1">
            <a:tint val="75000"/>
          </a:schemeClr>
        </a:buClr>
        <a:buFont typeface="Wingdings 2" panose="05020102010507070707"/>
        <a:buChar char=""/>
        <a:defRPr kumimoji="0" sz="1800" kern="1200">
          <a:solidFill>
            <a:schemeClr val="tx1"/>
          </a:solidFill>
          <a:latin typeface="+mn-lt"/>
          <a:ea typeface="+mn-ea"/>
          <a:cs typeface="+mn-cs"/>
        </a:defRPr>
      </a:lvl6pPr>
      <a:lvl7pPr marL="2084705" indent="-210185" algn="l" rtl="0" eaLnBrk="1" latinLnBrk="0" hangingPunct="1">
        <a:spcBef>
          <a:spcPct val="20000"/>
        </a:spcBef>
        <a:buClr>
          <a:schemeClr val="accent1">
            <a:tint val="75000"/>
          </a:schemeClr>
        </a:buClr>
        <a:buFont typeface="Wingdings 2" panose="05020102010507070707"/>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panose="05020102010507070707"/>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panose="05020102010507070707"/>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archive.org/details/natureaddressesl00emer" TargetMode="External"/><Relationship Id="rId13" Type="http://schemas.openxmlformats.org/officeDocument/2006/relationships/hyperlink" Target="https://archive.org/details/transactamersurg24ameruoft" TargetMode="External"/><Relationship Id="rId3" Type="http://schemas.openxmlformats.org/officeDocument/2006/relationships/hyperlink" Target="https://archive.org/details/descriptionallB00Monr" TargetMode="External"/><Relationship Id="rId7" Type="http://schemas.openxmlformats.org/officeDocument/2006/relationships/hyperlink" Target="https://archive.org/details/quainselementsof11quairich" TargetMode="External"/><Relationship Id="rId12" Type="http://schemas.openxmlformats.org/officeDocument/2006/relationships/hyperlink" Target="https://archive.org/details/b29809800" TargetMode="External"/><Relationship Id="rId17" Type="http://schemas.openxmlformats.org/officeDocument/2006/relationships/hyperlink" Target="https://archive.org/details/comprehensivetre00mellrich" TargetMode="External"/><Relationship Id="rId2" Type="http://schemas.openxmlformats.org/officeDocument/2006/relationships/hyperlink" Target="https://archive.org/details/experimentalinqu1780hews" TargetMode="External"/><Relationship Id="rId16" Type="http://schemas.openxmlformats.org/officeDocument/2006/relationships/hyperlink" Target="https://archive.org/details/adamsphysicaldie15adam" TargetMode="External"/><Relationship Id="rId1" Type="http://schemas.openxmlformats.org/officeDocument/2006/relationships/slideLayout" Target="../slideLayouts/slideLayout2.xml"/><Relationship Id="rId6" Type="http://schemas.openxmlformats.org/officeDocument/2006/relationships/hyperlink" Target="https://www.jeromekjerome.com/bibliography/books/diary-of-a-pilgrimage/" TargetMode="External"/><Relationship Id="rId11" Type="http://schemas.openxmlformats.org/officeDocument/2006/relationships/hyperlink" Target="https://archive.org/details/medicalsurgical32barnrich" TargetMode="External"/><Relationship Id="rId5" Type="http://schemas.openxmlformats.org/officeDocument/2006/relationships/hyperlink" Target="https://archive.org/details/practicaltr00meig" TargetMode="External"/><Relationship Id="rId15" Type="http://schemas.openxmlformats.org/officeDocument/2006/relationships/hyperlink" Target="https://archive.org/details/transactionsame48socigoog" TargetMode="External"/><Relationship Id="rId10" Type="http://schemas.openxmlformats.org/officeDocument/2006/relationships/hyperlink" Target="https://ru.scribd.com/book/282624646/A-Handbook-of-Operative-Surgery-and-Surgical-Anatomy-With-Chapters-on-Instruments" TargetMode="External"/><Relationship Id="rId4" Type="http://schemas.openxmlformats.org/officeDocument/2006/relationships/hyperlink" Target="https://archive.org/details/anatomiegnrale21bich_0" TargetMode="External"/><Relationship Id="rId9" Type="http://schemas.openxmlformats.org/officeDocument/2006/relationships/hyperlink" Target="https://openlibrary.org/books/OL7044810M/In_Argolis" TargetMode="External"/><Relationship Id="rId14" Type="http://schemas.openxmlformats.org/officeDocument/2006/relationships/hyperlink" Target="https://archive.org/details/b28084275"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500" y="285728"/>
            <a:ext cx="8062595" cy="3929090"/>
          </a:xfrm>
        </p:spPr>
        <p:txBody>
          <a:bodyPr>
            <a:normAutofit/>
          </a:bodyPr>
          <a:lstStyle/>
          <a:p>
            <a:r>
              <a:rPr lang="ru-RU" sz="3600" dirty="0" smtClean="0"/>
              <a:t>ОБЗОР АНГЛОЯЗЫЧНЫХ МЕДИЦИНСКИХ НАУЧНЫХ ТРУДОВ ИЗ ФОНДА РЕДНОЙ КНИГИ </a:t>
            </a:r>
            <a:br>
              <a:rPr lang="ru-RU" sz="3600" dirty="0" smtClean="0"/>
            </a:br>
            <a:r>
              <a:rPr lang="ru-RU" sz="3600" dirty="0" smtClean="0"/>
              <a:t>КФУ ИМЕНИ В.И. ВЕРНАДСКОГО</a:t>
            </a:r>
          </a:p>
        </p:txBody>
      </p:sp>
      <p:sp>
        <p:nvSpPr>
          <p:cNvPr id="3" name="Подзаголовок 2"/>
          <p:cNvSpPr>
            <a:spLocks noGrp="1"/>
          </p:cNvSpPr>
          <p:nvPr>
            <p:ph type="subTitle" idx="1"/>
          </p:nvPr>
        </p:nvSpPr>
        <p:spPr>
          <a:xfrm>
            <a:off x="356870" y="4925695"/>
            <a:ext cx="8644255" cy="1003935"/>
          </a:xfrm>
        </p:spPr>
        <p:txBody>
          <a:bodyPr>
            <a:normAutofit lnSpcReduction="10000"/>
          </a:bodyPr>
          <a:lstStyle/>
          <a:p>
            <a:r>
              <a:rPr lang="ru-RU" dirty="0"/>
              <a:t>КАНДИДАТ ПЕДАГОГИЧЕСКИХ НАУК, ДОЦЕНТ Л.В. ЯГЕНИЧ</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«Наш малыш: мамам и медсестрам» </a:t>
            </a:r>
            <a:r>
              <a:rPr lang="ru-RU" dirty="0" err="1" smtClean="0"/>
              <a:t>Лэнгтон</a:t>
            </a:r>
            <a:r>
              <a:rPr lang="ru-RU" dirty="0" smtClean="0"/>
              <a:t> </a:t>
            </a:r>
            <a:r>
              <a:rPr lang="ru-RU" dirty="0" err="1" smtClean="0"/>
              <a:t>Хьюс</a:t>
            </a:r>
            <a:endParaRPr lang="ru-RU" dirty="0"/>
          </a:p>
        </p:txBody>
      </p:sp>
      <p:sp>
        <p:nvSpPr>
          <p:cNvPr id="3" name="Содержимое 2"/>
          <p:cNvSpPr>
            <a:spLocks noGrp="1"/>
          </p:cNvSpPr>
          <p:nvPr>
            <p:ph idx="1"/>
          </p:nvPr>
        </p:nvSpPr>
        <p:spPr>
          <a:xfrm>
            <a:off x="3428992" y="1882808"/>
            <a:ext cx="5257808" cy="4618026"/>
          </a:xfrm>
        </p:spPr>
        <p:txBody>
          <a:bodyPr>
            <a:normAutofit fontScale="47500" lnSpcReduction="20000"/>
          </a:bodyPr>
          <a:lstStyle/>
          <a:p>
            <a:pPr>
              <a:buNone/>
            </a:pPr>
            <a:r>
              <a:rPr lang="ru-RU" dirty="0" smtClean="0"/>
              <a:t>До </a:t>
            </a:r>
            <a:r>
              <a:rPr lang="ru-RU" dirty="0" err="1" smtClean="0"/>
              <a:t>Мириам</a:t>
            </a:r>
            <a:r>
              <a:rPr lang="ru-RU" dirty="0" smtClean="0"/>
              <a:t> </a:t>
            </a:r>
            <a:r>
              <a:rPr lang="ru-RU" dirty="0" err="1" smtClean="0"/>
              <a:t>Стоппард</a:t>
            </a:r>
            <a:r>
              <a:rPr lang="ru-RU" dirty="0" smtClean="0"/>
              <a:t> и даже до доктора </a:t>
            </a:r>
            <a:r>
              <a:rPr lang="ru-RU" dirty="0" err="1" smtClean="0"/>
              <a:t>Спока</a:t>
            </a:r>
            <a:r>
              <a:rPr lang="ru-RU" dirty="0" smtClean="0"/>
              <a:t> почти не было книг с советами для молодых мам.  Многие женщины обращались к своим родителям за информацией о том, как ухаживать за своим новорожденным ребенком.  Для тех счастливчиков поздней викторианской и ранней эдвардианской эпохи был представлен фильм миссис Дж. </a:t>
            </a:r>
            <a:r>
              <a:rPr lang="ru-RU" dirty="0" err="1" smtClean="0"/>
              <a:t>Лэнгтон</a:t>
            </a:r>
            <a:r>
              <a:rPr lang="ru-RU" dirty="0" smtClean="0"/>
              <a:t> </a:t>
            </a:r>
            <a:r>
              <a:rPr lang="ru-RU" dirty="0" err="1" smtClean="0"/>
              <a:t>Хевер</a:t>
            </a:r>
            <a:r>
              <a:rPr lang="ru-RU" dirty="0" smtClean="0"/>
              <a:t> «Наш ребенок для матерей и медсестер».  Наш ребенок, полный полезной информации обо всем, от того, во что одеть ребенка до поиска няни, от болезней до кормления, был настоящей библией для будущих и молодых мам.  Наш ребенок сегодня так же полезен, большая часть информации по-прежнему актуальна для современной матери, но его также можно рассматривать как полезный социальный документ о том, как мы жили столетие назад.</a:t>
            </a:r>
            <a:endParaRPr lang="ru-RU" dirty="0"/>
          </a:p>
        </p:txBody>
      </p:sp>
      <p:pic>
        <p:nvPicPr>
          <p:cNvPr id="5122" name="Picture 2" descr="d:\Desktop\WhatsApp Image 2021-05-27 at 11.15.14.jpeg"/>
          <p:cNvPicPr>
            <a:picLocks noChangeAspect="1" noChangeArrowheads="1"/>
          </p:cNvPicPr>
          <p:nvPr/>
        </p:nvPicPr>
        <p:blipFill>
          <a:blip r:embed="rId2"/>
          <a:srcRect/>
          <a:stretch>
            <a:fillRect/>
          </a:stretch>
        </p:blipFill>
        <p:spPr bwMode="auto">
          <a:xfrm>
            <a:off x="571472" y="1928802"/>
            <a:ext cx="2857500" cy="3943350"/>
          </a:xfrm>
          <a:prstGeom prst="rect">
            <a:avLst/>
          </a:prstGeom>
          <a:noFill/>
        </p:spPr>
      </p:pic>
      <p:sp>
        <p:nvSpPr>
          <p:cNvPr id="5" name="Прямоугольник 4"/>
          <p:cNvSpPr/>
          <p:nvPr/>
        </p:nvSpPr>
        <p:spPr>
          <a:xfrm>
            <a:off x="4143372" y="5857892"/>
            <a:ext cx="4389343" cy="369332"/>
          </a:xfrm>
          <a:prstGeom prst="rect">
            <a:avLst/>
          </a:prstGeom>
        </p:spPr>
        <p:txBody>
          <a:bodyPr wrap="none">
            <a:spAutoFit/>
          </a:bodyPr>
          <a:lstStyle/>
          <a:p>
            <a:r>
              <a:rPr lang="en-US" dirty="0" smtClean="0"/>
              <a:t>https://archive.org/details/b28084275</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Управление детьми</a:t>
            </a:r>
            <a:endParaRPr lang="ru-RU" dirty="0"/>
          </a:p>
        </p:txBody>
      </p:sp>
      <p:sp>
        <p:nvSpPr>
          <p:cNvPr id="3" name="Содержимое 2"/>
          <p:cNvSpPr>
            <a:spLocks noGrp="1"/>
          </p:cNvSpPr>
          <p:nvPr>
            <p:ph idx="1"/>
          </p:nvPr>
        </p:nvSpPr>
        <p:spPr>
          <a:xfrm>
            <a:off x="4643438" y="1357274"/>
            <a:ext cx="4286280" cy="5500726"/>
          </a:xfrm>
        </p:spPr>
        <p:txBody>
          <a:bodyPr>
            <a:normAutofit fontScale="62500" lnSpcReduction="20000"/>
          </a:bodyPr>
          <a:lstStyle/>
          <a:p>
            <a:r>
              <a:rPr lang="ru-RU" dirty="0" smtClean="0"/>
              <a:t>Эта работа была выбрана учеными как имеющая культурное значение и являющаяся частью базы знаний цивилизации, какой мы ее знаем.  Эта работа была воспроизведена с оригинального артефакта и остается максимально верной оригинальной работе.  Таким образом, вы увидите оригинальные ссылки на авторские права, штампы библиотеки (поскольку большинство этих работ было размещено в наших самых важных библиотеках по всему миру) и другие обозначения в работе.  Эта работа находится в общественном достоянии в Соединенных Штатах Америки </a:t>
            </a:r>
            <a:endParaRPr lang="ru-RU" dirty="0"/>
          </a:p>
        </p:txBody>
      </p:sp>
      <p:pic>
        <p:nvPicPr>
          <p:cNvPr id="9218" name="Picture 2" descr="https://sun9-49.userapi.com/impg/e2AAWUV19BoNPZBd6rae4SoUdV_OZRztCmtgxg/8QrWkjU3xJo.jpg?size=300x400&amp;quality=96&amp;sign=cf3d5e07bcb67398fca01f8f06bace94&amp;type=album"/>
          <p:cNvPicPr>
            <a:picLocks noChangeAspect="1" noChangeArrowheads="1"/>
          </p:cNvPicPr>
          <p:nvPr/>
        </p:nvPicPr>
        <p:blipFill>
          <a:blip r:embed="rId2"/>
          <a:srcRect/>
          <a:stretch>
            <a:fillRect/>
          </a:stretch>
        </p:blipFill>
        <p:spPr bwMode="auto">
          <a:xfrm>
            <a:off x="571472" y="2071678"/>
            <a:ext cx="3286148" cy="438153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«Женам и мамам» </a:t>
            </a:r>
            <a:endParaRPr lang="ru-RU" dirty="0"/>
          </a:p>
        </p:txBody>
      </p:sp>
      <p:sp>
        <p:nvSpPr>
          <p:cNvPr id="3" name="Содержимое 2"/>
          <p:cNvSpPr>
            <a:spLocks noGrp="1"/>
          </p:cNvSpPr>
          <p:nvPr>
            <p:ph idx="1"/>
          </p:nvPr>
        </p:nvSpPr>
        <p:spPr>
          <a:xfrm>
            <a:off x="5072066" y="1882808"/>
            <a:ext cx="3614734" cy="4572000"/>
          </a:xfrm>
        </p:spPr>
        <p:txBody>
          <a:bodyPr>
            <a:normAutofit fontScale="55000" lnSpcReduction="20000"/>
          </a:bodyPr>
          <a:lstStyle/>
          <a:p>
            <a:r>
              <a:rPr lang="ru-RU" dirty="0" smtClean="0"/>
              <a:t>Эта небольшая книга представляет собой сборник листовок и статей, составленных специально назначенными комитетами Национальной лиги физического воспитания и усовершенствования, Национальной ассоциации по профилактике младенческой смертности и Ассоциации центров охраны здоровья младенцев и материнства.</a:t>
            </a:r>
            <a:endParaRPr lang="ru-RU" dirty="0"/>
          </a:p>
        </p:txBody>
      </p:sp>
      <p:pic>
        <p:nvPicPr>
          <p:cNvPr id="8194" name="Picture 2" descr="https://sun9-42.userapi.com/impg/XPUUHFYI92GTDmee1ZLCzp82cVvT7PBwXZyfhA/Z7Yuk7_G-v8.jpg?size=828x1180&amp;quality=96&amp;sign=0c9f59264a3fb070a97a4a37a10e7de4&amp;type=album"/>
          <p:cNvPicPr>
            <a:picLocks noChangeAspect="1" noChangeArrowheads="1"/>
          </p:cNvPicPr>
          <p:nvPr/>
        </p:nvPicPr>
        <p:blipFill>
          <a:blip r:embed="rId2"/>
          <a:srcRect/>
          <a:stretch>
            <a:fillRect/>
          </a:stretch>
        </p:blipFill>
        <p:spPr bwMode="auto">
          <a:xfrm>
            <a:off x="785786" y="1714488"/>
            <a:ext cx="3429024" cy="4892877"/>
          </a:xfrm>
          <a:prstGeom prst="rect">
            <a:avLst/>
          </a:prstGeom>
          <a:noFill/>
        </p:spPr>
      </p:pic>
      <p:sp>
        <p:nvSpPr>
          <p:cNvPr id="5" name="Прямоугольник 4"/>
          <p:cNvSpPr/>
          <p:nvPr/>
        </p:nvSpPr>
        <p:spPr>
          <a:xfrm>
            <a:off x="4429124" y="6072206"/>
            <a:ext cx="4572000" cy="646331"/>
          </a:xfrm>
          <a:prstGeom prst="rect">
            <a:avLst/>
          </a:prstGeom>
        </p:spPr>
        <p:txBody>
          <a:bodyPr>
            <a:spAutoFit/>
          </a:bodyPr>
          <a:lstStyle/>
          <a:p>
            <a:r>
              <a:rPr lang="en-US" dirty="0" smtClean="0"/>
              <a:t>https://wellcomecollection.org/works/t2ftfgx4</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Физические диагнозы Адама Уильямса </a:t>
            </a:r>
            <a:r>
              <a:rPr lang="ru-RU" dirty="0" err="1" smtClean="0"/>
              <a:t>Уилкинса</a:t>
            </a:r>
            <a:endParaRPr lang="ru-RU" dirty="0"/>
          </a:p>
        </p:txBody>
      </p:sp>
      <p:sp>
        <p:nvSpPr>
          <p:cNvPr id="3" name="Содержимое 2"/>
          <p:cNvSpPr>
            <a:spLocks noGrp="1"/>
          </p:cNvSpPr>
          <p:nvPr>
            <p:ph idx="1"/>
          </p:nvPr>
        </p:nvSpPr>
        <p:spPr>
          <a:xfrm>
            <a:off x="4929190" y="1882808"/>
            <a:ext cx="3757610" cy="4572000"/>
          </a:xfrm>
        </p:spPr>
        <p:txBody>
          <a:bodyPr>
            <a:normAutofit fontScale="55000" lnSpcReduction="20000"/>
          </a:bodyPr>
          <a:lstStyle/>
          <a:p>
            <a:r>
              <a:rPr lang="ru-RU" dirty="0" smtClean="0"/>
              <a:t>«Физический диагноз Адама» - это небольшой, но чрезвычайно важный текст, который показывает, как вернуться к настоящему искусству постановки диагноза!  Материал в этом тексте впервые был написан в конце 1800-х годов.  В то время практически не существовало лабораторных тестов или возможностей визуализации, а физическая диагностика была и должна быть нашим лучшим и самым надежным диагностическим инструментом.</a:t>
            </a:r>
            <a:endParaRPr lang="ru-RU" dirty="0"/>
          </a:p>
        </p:txBody>
      </p:sp>
      <p:pic>
        <p:nvPicPr>
          <p:cNvPr id="7170" name="Picture 2" descr="https://sun9-42.userapi.com/impg/b3yspRoD5xyBa8xInAf_Q5TzuxsS5GRRlrR8Gg/xz6Tv_UhjME.jpg?size=300x400&amp;quality=96&amp;sign=8fb7c103a33a9a33e2c6c3e60f5a008c&amp;type=album"/>
          <p:cNvPicPr>
            <a:picLocks noChangeAspect="1" noChangeArrowheads="1"/>
          </p:cNvPicPr>
          <p:nvPr/>
        </p:nvPicPr>
        <p:blipFill>
          <a:blip r:embed="rId2"/>
          <a:srcRect/>
          <a:stretch>
            <a:fillRect/>
          </a:stretch>
        </p:blipFill>
        <p:spPr bwMode="auto">
          <a:xfrm>
            <a:off x="571472" y="2071678"/>
            <a:ext cx="3339707" cy="4452942"/>
          </a:xfrm>
          <a:prstGeom prst="rect">
            <a:avLst/>
          </a:prstGeom>
          <a:noFill/>
        </p:spPr>
      </p:pic>
      <p:sp>
        <p:nvSpPr>
          <p:cNvPr id="5" name="Прямоугольник 4"/>
          <p:cNvSpPr/>
          <p:nvPr/>
        </p:nvSpPr>
        <p:spPr>
          <a:xfrm>
            <a:off x="4357686" y="6211669"/>
            <a:ext cx="4572000" cy="646331"/>
          </a:xfrm>
          <a:prstGeom prst="rect">
            <a:avLst/>
          </a:prstGeom>
        </p:spPr>
        <p:txBody>
          <a:bodyPr>
            <a:spAutoFit/>
          </a:bodyPr>
          <a:lstStyle/>
          <a:p>
            <a:r>
              <a:rPr lang="en-US" dirty="0" smtClean="0"/>
              <a:t>https://archive.org/details/adamsphysicaldie15adam</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72066" y="1882808"/>
            <a:ext cx="3614734" cy="4572000"/>
          </a:xfrm>
        </p:spPr>
        <p:txBody>
          <a:bodyPr>
            <a:normAutofit fontScale="85000" lnSpcReduction="20000"/>
          </a:bodyPr>
          <a:lstStyle/>
          <a:p>
            <a:r>
              <a:rPr lang="en-US" dirty="0" smtClean="0"/>
              <a:t>.</a:t>
            </a:r>
            <a:r>
              <a:rPr lang="ru-RU" dirty="0" smtClean="0"/>
              <a:t> Эта книга была написана в ответ на вопросы, задаваемые в классе, у постели больного и во время консультации, и поэтому предназначена для учащихся, обычных и специальных практикующих.</a:t>
            </a:r>
            <a:endParaRPr lang="ru-RU" dirty="0"/>
          </a:p>
        </p:txBody>
      </p:sp>
      <p:pic>
        <p:nvPicPr>
          <p:cNvPr id="6146" name="Picture 2" descr="https://sun9-22.userapi.com/impg/O21Ai55fO8bIK6CBXOw9eNyWDLn3nkTx7t_jBA/dkYtDv2qRy8.jpg?size=316x504&amp;quality=96&amp;sign=58e2e48e71687acc1f017675b04ec595&amp;type=album"/>
          <p:cNvPicPr>
            <a:picLocks noChangeAspect="1" noChangeArrowheads="1"/>
          </p:cNvPicPr>
          <p:nvPr/>
        </p:nvPicPr>
        <p:blipFill>
          <a:blip r:embed="rId2"/>
          <a:srcRect/>
          <a:stretch>
            <a:fillRect/>
          </a:stretch>
        </p:blipFill>
        <p:spPr bwMode="auto">
          <a:xfrm>
            <a:off x="2214546" y="1857364"/>
            <a:ext cx="3000396" cy="4785443"/>
          </a:xfrm>
          <a:prstGeom prst="rect">
            <a:avLst/>
          </a:prstGeom>
          <a:noFill/>
        </p:spPr>
      </p:pic>
      <p:sp>
        <p:nvSpPr>
          <p:cNvPr id="6" name="Заголовок 1"/>
          <p:cNvSpPr>
            <a:spLocks noGrp="1"/>
          </p:cNvSpPr>
          <p:nvPr>
            <p:ph type="title"/>
          </p:nvPr>
        </p:nvSpPr>
        <p:spPr/>
        <p:txBody>
          <a:bodyPr>
            <a:normAutofit fontScale="90000"/>
          </a:bodyPr>
          <a:lstStyle/>
          <a:p>
            <a:r>
              <a:rPr lang="ru-RU" dirty="0" smtClean="0"/>
              <a:t>"Оперативная отология: хирургическая патология и лечение заболеваний уха"</a:t>
            </a:r>
            <a:endParaRPr lang="ru-RU" dirty="0"/>
          </a:p>
        </p:txBody>
      </p:sp>
      <p:sp>
        <p:nvSpPr>
          <p:cNvPr id="5" name="Прямоугольник 4"/>
          <p:cNvSpPr/>
          <p:nvPr/>
        </p:nvSpPr>
        <p:spPr>
          <a:xfrm>
            <a:off x="0" y="4929198"/>
            <a:ext cx="2214562" cy="1200329"/>
          </a:xfrm>
          <a:prstGeom prst="rect">
            <a:avLst/>
          </a:prstGeom>
        </p:spPr>
        <p:txBody>
          <a:bodyPr wrap="square">
            <a:spAutoFit/>
          </a:bodyPr>
          <a:lstStyle/>
          <a:p>
            <a:r>
              <a:rPr lang="en-US" dirty="0" smtClean="0"/>
              <a:t>https://archive.org/details/operativeotology00blakuoft</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67335"/>
            <a:ext cx="7950835" cy="1804670"/>
          </a:xfrm>
        </p:spPr>
        <p:txBody>
          <a:bodyPr>
            <a:normAutofit fontScale="90000"/>
          </a:bodyPr>
          <a:lstStyle/>
          <a:p>
            <a:r>
              <a:rPr lang="ru-RU" sz="4000" dirty="0" smtClean="0"/>
              <a:t>Неопластические заболевания Джеймс </a:t>
            </a:r>
            <a:r>
              <a:rPr lang="ru-RU" sz="4000" dirty="0" err="1" smtClean="0"/>
              <a:t>Юинг </a:t>
            </a:r>
            <a:r>
              <a:rPr lang="ru-RU" sz="4000" dirty="0" smtClean="0"/>
              <a:t>А.М. </a:t>
            </a:r>
            <a:r>
              <a:rPr lang="ru-RU" sz="2000" dirty="0" smtClean="0"/>
              <a:t>ЭТО ТРУД 20 ВЕКА, КОТОРЫЙ ИЛЛЮСТРИРУЕТ УНИФИЦИРОВАННЫЕ ТРЕБОВАНИЯ К МОНОГРАФИЯМ.</a:t>
            </a:r>
            <a:endParaRPr lang="ru-RU" sz="2000" dirty="0"/>
          </a:p>
        </p:txBody>
      </p:sp>
      <p:pic>
        <p:nvPicPr>
          <p:cNvPr id="28676" name="Picture 4" descr="https://sun9-46.userapi.com/impg/7h4YTa7yreOVRqou8mto718wK7tMEtfDfoAhCg/vurg9Zg3Pco.jpg?size=284x450&amp;quality=96&amp;sign=c879c8bd09aca87ee851dff80eaa6e81&amp;type=album"/>
          <p:cNvPicPr>
            <a:picLocks noChangeAspect="1" noChangeArrowheads="1"/>
          </p:cNvPicPr>
          <p:nvPr/>
        </p:nvPicPr>
        <p:blipFill>
          <a:blip r:embed="rId2"/>
          <a:srcRect/>
          <a:stretch>
            <a:fillRect/>
          </a:stretch>
        </p:blipFill>
        <p:spPr bwMode="auto">
          <a:xfrm>
            <a:off x="6875794" y="2708897"/>
            <a:ext cx="2705100" cy="4286250"/>
          </a:xfrm>
          <a:prstGeom prst="rect">
            <a:avLst/>
          </a:prstGeom>
          <a:noFill/>
        </p:spPr>
      </p:pic>
      <p:pic>
        <p:nvPicPr>
          <p:cNvPr id="28678" name="Picture 6" descr="https://sun9-34.userapi.com/impg/DL35_1zpD2rgNTSdjB2dtkFv2xIR6yj_78bE_A/e85yzlL93rg.jpg?size=305x450&amp;quality=96&amp;sign=cf830860c748ec0b3d0e099300c6cdbd&amp;type=album"/>
          <p:cNvPicPr>
            <a:picLocks noChangeAspect="1" noChangeArrowheads="1"/>
          </p:cNvPicPr>
          <p:nvPr/>
        </p:nvPicPr>
        <p:blipFill>
          <a:blip r:embed="rId3"/>
          <a:srcRect/>
          <a:stretch>
            <a:fillRect/>
          </a:stretch>
        </p:blipFill>
        <p:spPr bwMode="auto">
          <a:xfrm>
            <a:off x="-252730" y="2637143"/>
            <a:ext cx="2905125" cy="4286250"/>
          </a:xfrm>
          <a:prstGeom prst="rect">
            <a:avLst/>
          </a:prstGeom>
          <a:noFill/>
        </p:spPr>
      </p:pic>
      <p:pic>
        <p:nvPicPr>
          <p:cNvPr id="28674" name="Picture 2" descr="https://sun9-13.userapi.com/impg/5TVo3mTJDHCWJGmdScaLhHYhmoy9ktJh0ze2nw/haTjVWKRDZs.jpg?size=498x249&amp;quality=96&amp;sign=33891cfedb305ebf9626682bd010d0c7&amp;type=album"/>
          <p:cNvPicPr>
            <a:picLocks noChangeAspect="1" noChangeArrowheads="1"/>
          </p:cNvPicPr>
          <p:nvPr/>
        </p:nvPicPr>
        <p:blipFill>
          <a:blip r:embed="rId4"/>
          <a:srcRect/>
          <a:stretch>
            <a:fillRect/>
          </a:stretch>
        </p:blipFill>
        <p:spPr bwMode="auto">
          <a:xfrm>
            <a:off x="2285984" y="4486274"/>
            <a:ext cx="4743450" cy="2371726"/>
          </a:xfrm>
          <a:prstGeom prst="rect">
            <a:avLst/>
          </a:prstGeom>
          <a:noFill/>
        </p:spPr>
      </p:pic>
      <p:sp>
        <p:nvSpPr>
          <p:cNvPr id="6" name="Прямоугольник 5"/>
          <p:cNvSpPr/>
          <p:nvPr/>
        </p:nvSpPr>
        <p:spPr>
          <a:xfrm>
            <a:off x="3143240" y="3643314"/>
            <a:ext cx="3286132" cy="646331"/>
          </a:xfrm>
          <a:prstGeom prst="rect">
            <a:avLst/>
          </a:prstGeom>
        </p:spPr>
        <p:txBody>
          <a:bodyPr wrap="square">
            <a:spAutoFit/>
          </a:bodyPr>
          <a:lstStyle/>
          <a:p>
            <a:r>
              <a:rPr lang="en-US" dirty="0" smtClean="0"/>
              <a:t>https://archive.org/details/neoplasticdiseas00ewinrich</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857232"/>
            <a:ext cx="8229600" cy="1399032"/>
          </a:xfrm>
        </p:spPr>
        <p:txBody>
          <a:bodyPr>
            <a:normAutofit fontScale="90000"/>
          </a:bodyPr>
          <a:lstStyle/>
          <a:p>
            <a:r>
              <a:rPr lang="ru-RU" dirty="0" smtClean="0"/>
              <a:t>Ларингоскопия и риноскопия в диагностике и лечении заболеваний горла и носа П. Джеймс </a:t>
            </a:r>
            <a:br>
              <a:rPr lang="ru-RU" dirty="0" smtClean="0"/>
            </a:br>
            <a:r>
              <a:rPr lang="en-US" sz="1800" dirty="0" smtClean="0"/>
              <a:t>https://archive.org/details/b21446647</a:t>
            </a:r>
            <a:r>
              <a:rPr lang="ru-RU" dirty="0" smtClean="0"/>
              <a:t/>
            </a:r>
            <a:br>
              <a:rPr lang="ru-RU" dirty="0" smtClean="0"/>
            </a:br>
            <a:endParaRPr lang="ru-RU" dirty="0"/>
          </a:p>
        </p:txBody>
      </p:sp>
      <p:pic>
        <p:nvPicPr>
          <p:cNvPr id="30722" name="Picture 2" descr="https://sun9-61.userapi.com/impg/rCSxbVq4xUnDCKC7gfqLPskOPFyNrqR0EOQEXQ/Wl4viP6ul7s.jpg?size=1600x1600&amp;quality=96&amp;sign=a92399034cee11573bfc95df968d6357&amp;type=album"/>
          <p:cNvPicPr>
            <a:picLocks noChangeAspect="1" noChangeArrowheads="1"/>
          </p:cNvPicPr>
          <p:nvPr/>
        </p:nvPicPr>
        <p:blipFill>
          <a:blip r:embed="rId2" cstate="print"/>
          <a:srcRect/>
          <a:stretch>
            <a:fillRect/>
          </a:stretch>
        </p:blipFill>
        <p:spPr bwMode="auto">
          <a:xfrm>
            <a:off x="357158" y="2714595"/>
            <a:ext cx="4143404" cy="414340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Болезни детей Дж. Форсайт </a:t>
            </a:r>
            <a:r>
              <a:rPr lang="ru-RU" dirty="0" err="1" smtClean="0"/>
              <a:t>Мейгс</a:t>
            </a:r>
            <a:r>
              <a:rPr lang="ru-RU" dirty="0" smtClean="0"/>
              <a:t> 1848 </a:t>
            </a:r>
            <a:endParaRPr lang="ru-RU" dirty="0"/>
          </a:p>
        </p:txBody>
      </p:sp>
      <p:sp>
        <p:nvSpPr>
          <p:cNvPr id="3" name="Содержимое 2"/>
          <p:cNvSpPr>
            <a:spLocks noGrp="1"/>
          </p:cNvSpPr>
          <p:nvPr>
            <p:ph idx="1"/>
          </p:nvPr>
        </p:nvSpPr>
        <p:spPr>
          <a:xfrm>
            <a:off x="4143372" y="1882808"/>
            <a:ext cx="4543428" cy="4572000"/>
          </a:xfrm>
        </p:spPr>
        <p:txBody>
          <a:bodyPr>
            <a:normAutofit fontScale="40000" lnSpcReduction="20000"/>
          </a:bodyPr>
          <a:lstStyle/>
          <a:p>
            <a:r>
              <a:rPr lang="ru-RU" dirty="0" smtClean="0"/>
              <a:t>Мотивами, которые побудили автора этого тома Библиотеки практикующих врачей и студентов заняться его подготовкой, были надежда на то, что детали его собственного опыта могут оказаться полезными, и вера в то, что работа о детских болезнях  выполненный по несколько иному плану, нежели те, которые уже существовали в этой профессии, не может быть неприемлемым дополнением к медицинской литературе страны. При подготовке работы не пожалели усилий, чтобы сделать ее методичной, точной и настолько полной, насколько позволяют рамки серии.  Классификация болезней по системам, на которые они влияют, была принята автором как наиболее удобная.  Разделы каждой статьи используются наиболее выдающимися писателями-систематиками.  При составлении произведения автор максимально использовал все важные авторитеты, находящиеся в пределах его досягаемости, однако всегда стараясь судить о том, что привлекло его внимание, на основе знаний, полученных из его личного опыта.  в частной практике.  Таким образом, он надеется, что смог выбрать из трудов других то, что наиболее важно знать при нынешнем состоянии медицинской науки, и отвергнуть то, что казалось ошибочным или бесполезным.</a:t>
            </a:r>
            <a:endParaRPr lang="ru-RU" dirty="0"/>
          </a:p>
        </p:txBody>
      </p:sp>
      <p:pic>
        <p:nvPicPr>
          <p:cNvPr id="29700" name="Picture 4" descr="https://sun9-37.userapi.com/impg/XQXpIO90DXGWbK4gcQHHoFvedYFAXnNkfNiVvg/MrcDtCjReN0.jpg?size=526x928&amp;quality=96&amp;sign=2424b15f8b67bf27118bef8908ba36ad&amp;type=album"/>
          <p:cNvPicPr>
            <a:picLocks noChangeAspect="1" noChangeArrowheads="1"/>
          </p:cNvPicPr>
          <p:nvPr/>
        </p:nvPicPr>
        <p:blipFill>
          <a:blip r:embed="rId2"/>
          <a:srcRect/>
          <a:stretch>
            <a:fillRect/>
          </a:stretch>
        </p:blipFill>
        <p:spPr bwMode="auto">
          <a:xfrm>
            <a:off x="857224" y="1783807"/>
            <a:ext cx="3071834" cy="5074193"/>
          </a:xfrm>
          <a:prstGeom prst="rect">
            <a:avLst/>
          </a:prstGeom>
          <a:noFill/>
        </p:spPr>
      </p:pic>
      <p:sp>
        <p:nvSpPr>
          <p:cNvPr id="5" name="Прямоугольник 4"/>
          <p:cNvSpPr/>
          <p:nvPr/>
        </p:nvSpPr>
        <p:spPr>
          <a:xfrm>
            <a:off x="4071934" y="6211669"/>
            <a:ext cx="4572000" cy="646331"/>
          </a:xfrm>
          <a:prstGeom prst="rect">
            <a:avLst/>
          </a:prstGeom>
        </p:spPr>
        <p:txBody>
          <a:bodyPr>
            <a:spAutoFit/>
          </a:bodyPr>
          <a:lstStyle/>
          <a:p>
            <a:r>
              <a:rPr lang="en-US" dirty="0" smtClean="0"/>
              <a:t>https://archive.org/details/practicaltr00meig</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Сделки - Американская хирургическая ассоциация, 1906 г. </a:t>
            </a:r>
            <a:endParaRPr lang="ru-RU" dirty="0"/>
          </a:p>
        </p:txBody>
      </p:sp>
      <p:pic>
        <p:nvPicPr>
          <p:cNvPr id="4098" name="Picture 2" descr="d:\Desktop\WhatsApp Image 2021-05-27 at 11.18.00.jpeg"/>
          <p:cNvPicPr>
            <a:picLocks noChangeAspect="1" noChangeArrowheads="1"/>
          </p:cNvPicPr>
          <p:nvPr/>
        </p:nvPicPr>
        <p:blipFill>
          <a:blip r:embed="rId2"/>
          <a:srcRect/>
          <a:stretch>
            <a:fillRect/>
          </a:stretch>
        </p:blipFill>
        <p:spPr bwMode="auto">
          <a:xfrm>
            <a:off x="3071802" y="1357298"/>
            <a:ext cx="3067044" cy="5064056"/>
          </a:xfrm>
          <a:prstGeom prst="rect">
            <a:avLst/>
          </a:prstGeom>
          <a:noFill/>
        </p:spPr>
      </p:pic>
      <p:sp>
        <p:nvSpPr>
          <p:cNvPr id="5" name="Прямоугольник 4"/>
          <p:cNvSpPr/>
          <p:nvPr/>
        </p:nvSpPr>
        <p:spPr>
          <a:xfrm>
            <a:off x="0" y="4786322"/>
            <a:ext cx="3000364" cy="923330"/>
          </a:xfrm>
          <a:prstGeom prst="rect">
            <a:avLst/>
          </a:prstGeom>
        </p:spPr>
        <p:txBody>
          <a:bodyPr wrap="square">
            <a:spAutoFit/>
          </a:bodyPr>
          <a:lstStyle/>
          <a:p>
            <a:r>
              <a:rPr lang="en-US" dirty="0" smtClean="0"/>
              <a:t>https://archive.org/details/transactamersurg24ameruoft</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
            </a:r>
            <a:br>
              <a:rPr lang="en-US" dirty="0" smtClean="0"/>
            </a:br>
            <a:endParaRPr lang="ru-RU" dirty="0"/>
          </a:p>
        </p:txBody>
      </p:sp>
      <p:sp>
        <p:nvSpPr>
          <p:cNvPr id="3" name="Содержимое 2"/>
          <p:cNvSpPr>
            <a:spLocks noGrp="1"/>
          </p:cNvSpPr>
          <p:nvPr>
            <p:ph idx="1"/>
          </p:nvPr>
        </p:nvSpPr>
        <p:spPr>
          <a:xfrm>
            <a:off x="4857752" y="1142984"/>
            <a:ext cx="3714776" cy="5286380"/>
          </a:xfrm>
        </p:spPr>
        <p:txBody>
          <a:bodyPr>
            <a:normAutofit fontScale="47500" lnSpcReduction="20000"/>
          </a:bodyPr>
          <a:lstStyle/>
          <a:p>
            <a:r>
              <a:rPr lang="ru-RU" dirty="0" smtClean="0"/>
              <a:t>Когда в 1910 году недавно организованная Санитарная комиссия Рокфеллера начала оказывать южным штатам помощь в принятии мер по борьбе с анкилостомозом, вскоре стало очевидно, что в литературе уже имеется значительный объем информации об этом заболевании, которую необходимо было опубликовать в более доступном виде. С созданием в 1913 г. Международного совета здравоохранения и расширением программы борьбы с анкилостомами на зарубежные страны эта потребность стала еще более очевидной. Поэтому одним из первых шагов нового Совета было проведение подготовки библиографии, которая публиковалась, чтобы предоставить ее гигиенистам и всем заинтересованным лицам.</a:t>
            </a:r>
          </a:p>
          <a:p>
            <a:endParaRPr lang="ru-RU" dirty="0"/>
          </a:p>
        </p:txBody>
      </p:sp>
      <p:pic>
        <p:nvPicPr>
          <p:cNvPr id="31746" name="Picture 2" descr="1"/>
          <p:cNvPicPr>
            <a:picLocks noChangeAspect="1" noChangeArrowheads="1"/>
          </p:cNvPicPr>
          <p:nvPr/>
        </p:nvPicPr>
        <p:blipFill>
          <a:blip r:embed="rId2"/>
          <a:srcRect l="4669" t="2695" r="2805" b="1274"/>
          <a:stretch>
            <a:fillRect/>
          </a:stretch>
        </p:blipFill>
        <p:spPr bwMode="auto">
          <a:xfrm>
            <a:off x="2357422" y="1857364"/>
            <a:ext cx="2966767" cy="4500594"/>
          </a:xfrm>
          <a:prstGeom prst="rect">
            <a:avLst/>
          </a:prstGeom>
          <a:noFill/>
          <a:ln w="9525">
            <a:noFill/>
            <a:miter lim="800000"/>
            <a:headEnd/>
            <a:tailEnd/>
          </a:ln>
        </p:spPr>
      </p:pic>
      <p:sp>
        <p:nvSpPr>
          <p:cNvPr id="5" name="Прямоугольник 4"/>
          <p:cNvSpPr/>
          <p:nvPr/>
        </p:nvSpPr>
        <p:spPr>
          <a:xfrm>
            <a:off x="1142976" y="285729"/>
            <a:ext cx="7072362" cy="923330"/>
          </a:xfrm>
          <a:prstGeom prst="rect">
            <a:avLst/>
          </a:prstGeom>
        </p:spPr>
        <p:txBody>
          <a:bodyPr wrap="square">
            <a:spAutoFit/>
          </a:bodyPr>
          <a:lstStyle/>
          <a:p>
            <a:r>
              <a:rPr lang="ru-RU" dirty="0" smtClean="0"/>
              <a:t>Библиография анкилостомоза / Нью-Йорк, Фонд Рокфеллера, Международный совет по здравоохранению, 1922. </a:t>
            </a:r>
            <a:endParaRPr lang="ru-RU" dirty="0"/>
          </a:p>
        </p:txBody>
      </p:sp>
      <p:sp>
        <p:nvSpPr>
          <p:cNvPr id="6" name="Прямоугольник 5"/>
          <p:cNvSpPr/>
          <p:nvPr/>
        </p:nvSpPr>
        <p:spPr>
          <a:xfrm>
            <a:off x="0" y="2500306"/>
            <a:ext cx="2428876" cy="3970318"/>
          </a:xfrm>
          <a:prstGeom prst="rect">
            <a:avLst/>
          </a:prstGeom>
        </p:spPr>
        <p:txBody>
          <a:bodyPr wrap="square">
            <a:spAutoFit/>
          </a:bodyPr>
          <a:lstStyle/>
          <a:p>
            <a:r>
              <a:rPr lang="en-US" sz="1400" dirty="0" smtClean="0"/>
              <a:t>https://www.cambridge.org/core/journals/international-review-of-the-red-cross/article/abs/bibliography-of-hookworm-disease-fondation-rockefeller-bibliography-of-koohworm-disease-publication-no-ii-the-rockefeller-foundation-international-health-board-newyork-city-baltimore-impr-waverly-press-the-williams-wilkins-company-1922-in8-xxvi-et-417-p/D89E882CA1029EF7D2A3E609F396FE44</a:t>
            </a:r>
            <a:endParaRPr lang="ru-RU"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67494"/>
            <a:ext cx="8401080" cy="1399032"/>
          </a:xfrm>
        </p:spPr>
        <p:txBody>
          <a:bodyPr>
            <a:normAutofit fontScale="90000"/>
          </a:bodyPr>
          <a:lstStyle/>
          <a:p>
            <a:r>
              <a:rPr lang="ru-RU" dirty="0" smtClean="0"/>
              <a:t>этапы развития письменного научного медицинского текста</a:t>
            </a:r>
            <a:endParaRPr lang="ru-RU" dirty="0"/>
          </a:p>
        </p:txBody>
      </p:sp>
      <p:sp>
        <p:nvSpPr>
          <p:cNvPr id="3" name="Содержимое 2"/>
          <p:cNvSpPr>
            <a:spLocks noGrp="1"/>
          </p:cNvSpPr>
          <p:nvPr>
            <p:ph idx="1"/>
          </p:nvPr>
        </p:nvSpPr>
        <p:spPr/>
        <p:txBody>
          <a:bodyPr>
            <a:normAutofit fontScale="62500" lnSpcReduction="20000"/>
          </a:bodyPr>
          <a:lstStyle/>
          <a:p>
            <a:pPr>
              <a:buNone/>
            </a:pPr>
            <a:r>
              <a:rPr lang="ru-RU" dirty="0" smtClean="0"/>
              <a:t>Поэтому использование английского языка на современном этапе развития мировой науки обосновывает актуальность исследования, а сравнительный анализ англоязычных научных трудов позволяет проследить и определить статичные структурные элементы и вариативные, которые являются наследием определённых периодов. Вслед за И. </a:t>
            </a:r>
            <a:r>
              <a:rPr lang="ru-RU" dirty="0" err="1" smtClean="0"/>
              <a:t>Таавицайнен</a:t>
            </a:r>
            <a:r>
              <a:rPr lang="ru-RU" dirty="0" smtClean="0"/>
              <a:t> определяем 4 этапа развития письменного научного медицинского текста, которые представляют эволюцию жанров медицинских научных трудов:</a:t>
            </a:r>
          </a:p>
          <a:p>
            <a:r>
              <a:rPr lang="ru-RU" dirty="0" err="1" smtClean="0"/>
              <a:t>l</a:t>
            </a:r>
            <a:r>
              <a:rPr lang="ru-RU" dirty="0" smtClean="0"/>
              <a:t> </a:t>
            </a:r>
            <a:r>
              <a:rPr lang="ru-RU" dirty="0" err="1" smtClean="0"/>
              <a:t>Early</a:t>
            </a:r>
            <a:r>
              <a:rPr lang="ru-RU" dirty="0" smtClean="0"/>
              <a:t> </a:t>
            </a:r>
            <a:r>
              <a:rPr lang="ru-RU" dirty="0" err="1" smtClean="0"/>
              <a:t>Modern</a:t>
            </a:r>
            <a:r>
              <a:rPr lang="ru-RU" dirty="0" smtClean="0"/>
              <a:t> </a:t>
            </a:r>
            <a:r>
              <a:rPr lang="ru-RU" dirty="0" err="1" smtClean="0"/>
              <a:t>Medical</a:t>
            </a:r>
            <a:r>
              <a:rPr lang="ru-RU" dirty="0" smtClean="0"/>
              <a:t> </a:t>
            </a:r>
            <a:r>
              <a:rPr lang="ru-RU" dirty="0" err="1" smtClean="0"/>
              <a:t>Texts</a:t>
            </a:r>
            <a:r>
              <a:rPr lang="ru-RU" dirty="0" smtClean="0"/>
              <a:t> - ЕММТ (Медицинские тексты начала Нового времени XVI-XVII веков);</a:t>
            </a:r>
          </a:p>
          <a:p>
            <a:r>
              <a:rPr lang="ru-RU" dirty="0" err="1" smtClean="0"/>
              <a:t>l</a:t>
            </a:r>
            <a:r>
              <a:rPr lang="ru-RU" dirty="0" smtClean="0"/>
              <a:t> </a:t>
            </a:r>
            <a:r>
              <a:rPr lang="ru-RU" dirty="0" err="1" smtClean="0"/>
              <a:t>Late</a:t>
            </a:r>
            <a:r>
              <a:rPr lang="ru-RU" dirty="0" smtClean="0"/>
              <a:t> </a:t>
            </a:r>
            <a:r>
              <a:rPr lang="ru-RU" dirty="0" err="1" smtClean="0"/>
              <a:t>Modern</a:t>
            </a:r>
            <a:r>
              <a:rPr lang="ru-RU" dirty="0" smtClean="0"/>
              <a:t> </a:t>
            </a:r>
            <a:r>
              <a:rPr lang="ru-RU" dirty="0" err="1" smtClean="0"/>
              <a:t>Medical</a:t>
            </a:r>
            <a:r>
              <a:rPr lang="ru-RU" dirty="0" smtClean="0"/>
              <a:t> </a:t>
            </a:r>
            <a:r>
              <a:rPr lang="ru-RU" dirty="0" err="1" smtClean="0"/>
              <a:t>Texts</a:t>
            </a:r>
            <a:r>
              <a:rPr lang="ru-RU" dirty="0" smtClean="0"/>
              <a:t> - LММТ (Медицинские тексты середины Нового времени XVIII века);</a:t>
            </a:r>
          </a:p>
          <a:p>
            <a:r>
              <a:rPr lang="ru-RU" dirty="0" err="1" smtClean="0"/>
              <a:t>l</a:t>
            </a:r>
            <a:r>
              <a:rPr lang="ru-RU" dirty="0" smtClean="0"/>
              <a:t> </a:t>
            </a:r>
            <a:r>
              <a:rPr lang="ru-RU" dirty="0" err="1" smtClean="0"/>
              <a:t>Modern</a:t>
            </a:r>
            <a:r>
              <a:rPr lang="ru-RU" dirty="0" smtClean="0"/>
              <a:t> </a:t>
            </a:r>
            <a:r>
              <a:rPr lang="ru-RU" dirty="0" err="1" smtClean="0"/>
              <a:t>Medical</a:t>
            </a:r>
            <a:r>
              <a:rPr lang="ru-RU" dirty="0" smtClean="0"/>
              <a:t> </a:t>
            </a:r>
            <a:r>
              <a:rPr lang="ru-RU" dirty="0" err="1" smtClean="0"/>
              <a:t>Texts</a:t>
            </a:r>
            <a:r>
              <a:rPr lang="ru-RU" dirty="0" smtClean="0"/>
              <a:t> - ММТ (Медицинские тексты завершения Нового времени XIX век);</a:t>
            </a:r>
          </a:p>
          <a:p>
            <a:r>
              <a:rPr lang="ru-RU" dirty="0" err="1" smtClean="0"/>
              <a:t>l</a:t>
            </a:r>
            <a:r>
              <a:rPr lang="ru-RU" dirty="0" smtClean="0"/>
              <a:t> </a:t>
            </a:r>
            <a:r>
              <a:rPr lang="ru-RU" dirty="0" err="1" smtClean="0"/>
              <a:t>New</a:t>
            </a:r>
            <a:r>
              <a:rPr lang="ru-RU" dirty="0" smtClean="0"/>
              <a:t> </a:t>
            </a:r>
            <a:r>
              <a:rPr lang="ru-RU" dirty="0" err="1" smtClean="0"/>
              <a:t>Modern</a:t>
            </a:r>
            <a:r>
              <a:rPr lang="ru-RU" dirty="0" smtClean="0"/>
              <a:t> </a:t>
            </a:r>
            <a:r>
              <a:rPr lang="ru-RU" dirty="0" err="1" smtClean="0"/>
              <a:t>Medical</a:t>
            </a:r>
            <a:r>
              <a:rPr lang="ru-RU" dirty="0" smtClean="0"/>
              <a:t> </a:t>
            </a:r>
            <a:r>
              <a:rPr lang="ru-RU" dirty="0" err="1" smtClean="0"/>
              <a:t>Texts</a:t>
            </a:r>
            <a:r>
              <a:rPr lang="ru-RU" dirty="0" smtClean="0"/>
              <a:t> - NММТ (Медицинские тексты Новейшей истории XX-XXI века на примере монографии).</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2"/>
          <p:cNvPicPr>
            <a:picLocks noChangeAspect="1" noChangeArrowheads="1"/>
          </p:cNvPicPr>
          <p:nvPr/>
        </p:nvPicPr>
        <p:blipFill>
          <a:blip r:embed="rId2"/>
          <a:srcRect l="5972" t="2132" r="4663" b="586"/>
          <a:stretch>
            <a:fillRect/>
          </a:stretch>
        </p:blipFill>
        <p:spPr bwMode="auto">
          <a:xfrm>
            <a:off x="214282" y="2071678"/>
            <a:ext cx="4082204" cy="4500594"/>
          </a:xfrm>
          <a:prstGeom prst="rect">
            <a:avLst/>
          </a:prstGeom>
          <a:noFill/>
          <a:ln w="9525">
            <a:noFill/>
            <a:miter lim="800000"/>
            <a:headEnd/>
            <a:tailEnd/>
          </a:ln>
        </p:spPr>
      </p:pic>
      <p:pic>
        <p:nvPicPr>
          <p:cNvPr id="32771" name="Picture 3" descr="2"/>
          <p:cNvPicPr>
            <a:picLocks noChangeAspect="1" noChangeArrowheads="1"/>
          </p:cNvPicPr>
          <p:nvPr/>
        </p:nvPicPr>
        <p:blipFill>
          <a:blip r:embed="rId3"/>
          <a:srcRect l="16966" r="24001" b="18925"/>
          <a:stretch>
            <a:fillRect/>
          </a:stretch>
        </p:blipFill>
        <p:spPr bwMode="auto">
          <a:xfrm>
            <a:off x="4900506" y="2643182"/>
            <a:ext cx="4243494" cy="3395669"/>
          </a:xfrm>
          <a:prstGeom prst="rect">
            <a:avLst/>
          </a:prstGeom>
          <a:noFill/>
          <a:ln w="9525">
            <a:noFill/>
            <a:miter lim="800000"/>
            <a:headEnd/>
            <a:tailEnd/>
          </a:ln>
        </p:spPr>
      </p:pic>
      <p:sp>
        <p:nvSpPr>
          <p:cNvPr id="6" name="Заголовок 5"/>
          <p:cNvSpPr>
            <a:spLocks noGrp="1"/>
          </p:cNvSpPr>
          <p:nvPr>
            <p:ph type="title"/>
          </p:nvPr>
        </p:nvSpPr>
        <p:spPr/>
        <p:txBody>
          <a:bodyPr>
            <a:noAutofit/>
          </a:bodyPr>
          <a:lstStyle/>
          <a:p>
            <a:r>
              <a:rPr lang="ru-RU" sz="2800" dirty="0" smtClean="0"/>
              <a:t>Ионы водорода. </a:t>
            </a:r>
            <a:r>
              <a:rPr lang="ru-RU" sz="2800" dirty="0" err="1" smtClean="0"/>
              <a:t>Хьюберт</a:t>
            </a:r>
            <a:r>
              <a:rPr lang="ru-RU" sz="2800" dirty="0" smtClean="0"/>
              <a:t> Т.С. </a:t>
            </a:r>
            <a:r>
              <a:rPr lang="ru-RU" sz="2800" dirty="0" err="1" smtClean="0"/>
              <a:t>Бриттон</a:t>
            </a:r>
            <a:r>
              <a:rPr lang="ru-RU" sz="2800" dirty="0" smtClean="0"/>
              <a:t>, доктор наук, бакалавр наук, Серия монографий по прикладной химии. </a:t>
            </a:r>
            <a:r>
              <a:rPr lang="ru-RU" sz="2800" dirty="0" err="1" smtClean="0"/>
              <a:t>Vol</a:t>
            </a:r>
            <a:r>
              <a:rPr lang="ru-RU" sz="2800" dirty="0" smtClean="0"/>
              <a:t>. III. Под редакцией доктора Э. Х. </a:t>
            </a:r>
            <a:r>
              <a:rPr lang="ru-RU" sz="2800" dirty="0" err="1" smtClean="0"/>
              <a:t>Триппа</a:t>
            </a:r>
            <a:r>
              <a:rPr lang="ru-RU" sz="2800" dirty="0" smtClean="0"/>
              <a:t>, стр. Лондон: </a:t>
            </a:r>
            <a:r>
              <a:rPr lang="ru-RU" sz="2800" dirty="0" err="1" smtClean="0"/>
              <a:t>Chapman</a:t>
            </a:r>
            <a:r>
              <a:rPr lang="ru-RU" sz="2800" dirty="0" smtClean="0"/>
              <a:t> &amp; </a:t>
            </a:r>
            <a:r>
              <a:rPr lang="ru-RU" sz="2800" dirty="0" err="1" smtClean="0"/>
              <a:t>Hall</a:t>
            </a:r>
            <a:r>
              <a:rPr lang="ru-RU" sz="2800" dirty="0" smtClean="0"/>
              <a:t>, </a:t>
            </a:r>
            <a:r>
              <a:rPr lang="ru-RU" sz="2800" dirty="0" err="1" smtClean="0"/>
              <a:t>Ltd</a:t>
            </a:r>
            <a:r>
              <a:rPr lang="ru-RU" sz="2800" dirty="0" smtClean="0"/>
              <a:t>., 1929 г.</a:t>
            </a:r>
            <a:endParaRPr lang="ru-RU"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142984"/>
            <a:ext cx="7158030" cy="285752"/>
          </a:xfrm>
        </p:spPr>
        <p:txBody>
          <a:bodyPr>
            <a:normAutofit fontScale="90000"/>
          </a:bodyPr>
          <a:lstStyle/>
          <a:p>
            <a:r>
              <a:rPr lang="en-US" dirty="0" smtClean="0"/>
              <a:t>.</a:t>
            </a:r>
            <a:r>
              <a:rPr lang="en-US" sz="4400" b="1" dirty="0" smtClean="0"/>
              <a:t> </a:t>
            </a:r>
            <a:r>
              <a:rPr lang="ru-RU" sz="2700" dirty="0" smtClean="0"/>
              <a:t>Ионы водорода. </a:t>
            </a:r>
            <a:r>
              <a:rPr lang="ru-RU" sz="2700" dirty="0" err="1" smtClean="0"/>
              <a:t>Хьюберт</a:t>
            </a:r>
            <a:r>
              <a:rPr lang="ru-RU" sz="2700" dirty="0" smtClean="0"/>
              <a:t> Т.С. </a:t>
            </a:r>
            <a:r>
              <a:rPr lang="ru-RU" sz="2700" dirty="0" err="1" smtClean="0"/>
              <a:t>Бриттон</a:t>
            </a:r>
            <a:r>
              <a:rPr lang="ru-RU" sz="2700" dirty="0" smtClean="0"/>
              <a:t>, доктор наук, бакалавр наук, Серия монографий по прикладной химии. </a:t>
            </a:r>
            <a:r>
              <a:rPr lang="ru-RU" sz="2700" dirty="0" err="1" smtClean="0"/>
              <a:t>Vol</a:t>
            </a:r>
            <a:r>
              <a:rPr lang="ru-RU" sz="2700" dirty="0" smtClean="0"/>
              <a:t>. III. Под редакцией доктора Э. Х. </a:t>
            </a:r>
            <a:r>
              <a:rPr lang="ru-RU" sz="2700" dirty="0" err="1" smtClean="0"/>
              <a:t>Триппа</a:t>
            </a:r>
            <a:r>
              <a:rPr lang="ru-RU" sz="2700" dirty="0" smtClean="0"/>
              <a:t>, стр. Лондон: </a:t>
            </a:r>
            <a:r>
              <a:rPr lang="ru-RU" sz="2700" dirty="0" err="1" smtClean="0"/>
              <a:t>Chapman</a:t>
            </a:r>
            <a:r>
              <a:rPr lang="ru-RU" sz="2700" dirty="0" smtClean="0"/>
              <a:t> &amp; </a:t>
            </a:r>
            <a:r>
              <a:rPr lang="ru-RU" sz="2700" dirty="0" err="1" smtClean="0"/>
              <a:t>Hall</a:t>
            </a:r>
            <a:r>
              <a:rPr lang="ru-RU" sz="2700" dirty="0" smtClean="0"/>
              <a:t>, </a:t>
            </a:r>
            <a:r>
              <a:rPr lang="ru-RU" sz="2700" dirty="0" err="1" smtClean="0"/>
              <a:t>Ltd</a:t>
            </a:r>
            <a:r>
              <a:rPr lang="ru-RU" sz="2700" dirty="0" smtClean="0"/>
              <a:t>., 1929 г. </a:t>
            </a:r>
            <a:br>
              <a:rPr lang="ru-RU" sz="2700" dirty="0" smtClean="0"/>
            </a:br>
            <a:endParaRPr lang="ru-RU" dirty="0"/>
          </a:p>
        </p:txBody>
      </p:sp>
      <p:sp>
        <p:nvSpPr>
          <p:cNvPr id="3" name="Содержимое 2"/>
          <p:cNvSpPr>
            <a:spLocks noGrp="1"/>
          </p:cNvSpPr>
          <p:nvPr>
            <p:ph idx="1"/>
          </p:nvPr>
        </p:nvSpPr>
        <p:spPr>
          <a:xfrm>
            <a:off x="357158" y="2000240"/>
            <a:ext cx="8329642" cy="4572000"/>
          </a:xfrm>
        </p:spPr>
        <p:txBody>
          <a:bodyPr>
            <a:normAutofit fontScale="47500" lnSpcReduction="20000"/>
          </a:bodyPr>
          <a:lstStyle/>
          <a:p>
            <a:r>
              <a:rPr lang="ru-RU" dirty="0" smtClean="0"/>
              <a:t>Концентрация водородных ионов уже давно признана важным фактором во многих биохимических процессах, и, несомненно, благодаря этому признанию в последние годы были внесены значительные дополнения в наши знания о биохимических принципах. В других областях химии концентрации водородных ионов только начинают рассматриваться как имеющие фундаментальное значение, и использование водородного электрода и других связанных с ним методов все чаще применяется не только для измерения очень небольших изменений кислотности и щелочность, но как ценные индикаторы степени протекания реакций и как средство контроля этих реакций с точностью, до сих пор невозможной. Это также относится к различным производственным процессам.</a:t>
            </a:r>
          </a:p>
          <a:p>
            <a:r>
              <a:rPr lang="ru-RU" dirty="0" smtClean="0"/>
              <a:t>При написании этой книги автор стремился: во-первых, дать практическое обсуждение различных электрометрических и колориметрических методов определения концентрации ионов водорода; во-вторых, показать фундаментальную важность концентраций ионов водорода в общей химии, включая объемные и гравиметрические аналитические процедуры; и, наконец, указать на важную роль, которую играют концентрации ионов водорода в многочисленных промышленных химических процессах, и на то, как различные методы измерения концентраций ионов водорода использовались в целях контроля. Чтобы прояснить важность концентрации водородных ионов в производственных процессах для широкого читателя, были включены краткие описания процессов там, где они были сочтены необходимыми.</a:t>
            </a:r>
          </a:p>
          <a:p>
            <a:endParaRPr lang="ru-RU" dirty="0"/>
          </a:p>
        </p:txBody>
      </p:sp>
      <p:sp>
        <p:nvSpPr>
          <p:cNvPr id="4" name="Прямоугольник 3"/>
          <p:cNvSpPr/>
          <p:nvPr/>
        </p:nvSpPr>
        <p:spPr>
          <a:xfrm>
            <a:off x="4429124" y="5786454"/>
            <a:ext cx="4572000" cy="923330"/>
          </a:xfrm>
          <a:prstGeom prst="rect">
            <a:avLst/>
          </a:prstGeom>
        </p:spPr>
        <p:txBody>
          <a:bodyPr>
            <a:spAutoFit/>
          </a:bodyPr>
          <a:lstStyle/>
          <a:p>
            <a:r>
              <a:rPr lang="en-US" dirty="0" smtClean="0"/>
              <a:t>https://rusneb.ru/catalog/000200_000018_RU_NLR_INFOCOMM_116_5000067398/</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500042"/>
            <a:ext cx="7943848" cy="1143008"/>
          </a:xfrm>
        </p:spPr>
        <p:txBody>
          <a:bodyPr>
            <a:normAutofit fontScale="90000"/>
          </a:bodyPr>
          <a:lstStyle/>
          <a:p>
            <a:r>
              <a:rPr lang="en-US" dirty="0" smtClean="0"/>
              <a:t>. </a:t>
            </a:r>
            <a:r>
              <a:rPr lang="ru-RU" dirty="0" smtClean="0"/>
              <a:t>Искусство помощи VI, издание </a:t>
            </a:r>
            <a:r>
              <a:rPr lang="ru-RU" dirty="0" err="1" smtClean="0"/>
              <a:t>Кархафф</a:t>
            </a:r>
            <a:r>
              <a:rPr lang="ru-RU" dirty="0" smtClean="0"/>
              <a:t> Роберт Р. / HRD </a:t>
            </a:r>
            <a:r>
              <a:rPr lang="ru-RU" dirty="0" err="1" smtClean="0"/>
              <a:t>Press</a:t>
            </a:r>
            <a:r>
              <a:rPr lang="ru-RU" dirty="0" smtClean="0"/>
              <a:t>, </a:t>
            </a:r>
            <a:r>
              <a:rPr lang="ru-RU" dirty="0" err="1" smtClean="0"/>
              <a:t>Inc</a:t>
            </a:r>
            <a:r>
              <a:rPr lang="ru-RU" dirty="0" smtClean="0"/>
              <a:t>. (1 декабря 1987 г.)</a:t>
            </a:r>
            <a:endParaRPr lang="ru-RU" dirty="0"/>
          </a:p>
        </p:txBody>
      </p:sp>
      <p:sp>
        <p:nvSpPr>
          <p:cNvPr id="5" name="Содержимое 4"/>
          <p:cNvSpPr>
            <a:spLocks noGrp="1"/>
          </p:cNvSpPr>
          <p:nvPr>
            <p:ph idx="1"/>
          </p:nvPr>
        </p:nvSpPr>
        <p:spPr>
          <a:xfrm>
            <a:off x="4786314" y="1857364"/>
            <a:ext cx="3686172" cy="4572000"/>
          </a:xfrm>
        </p:spPr>
        <p:txBody>
          <a:bodyPr>
            <a:normAutofit fontScale="47500" lnSpcReduction="20000"/>
          </a:bodyPr>
          <a:lstStyle/>
          <a:p>
            <a:r>
              <a:rPr lang="ru-RU" dirty="0" smtClean="0"/>
              <a:t>Это шестое издание «Искусство помогать». За три десятилетия было продано более 500 000 копий. Буквально миллионы людей обучены навыкам оказания помощи. Многие другие получили эти навыки. Воздействие на сотни тысяч этих реципиентов было исследовано. Результат: приобретение и использование навыков впечатляюще мощно. В этой книге объясняются основные навыки межличностного общения, необходимые профессиональным консультантам и непрофессионалам, учителям, </a:t>
            </a:r>
            <a:r>
              <a:rPr lang="ru-RU" dirty="0" err="1" smtClean="0"/>
              <a:t>бизнес-менеджерам</a:t>
            </a:r>
            <a:r>
              <a:rPr lang="ru-RU" dirty="0" smtClean="0"/>
              <a:t>, родителям и всем остальным.</a:t>
            </a:r>
          </a:p>
          <a:p>
            <a:endParaRPr lang="ru-RU" dirty="0"/>
          </a:p>
        </p:txBody>
      </p:sp>
      <p:pic>
        <p:nvPicPr>
          <p:cNvPr id="33794" name="Picture 2" descr="3"/>
          <p:cNvPicPr>
            <a:picLocks noChangeAspect="1" noChangeArrowheads="1"/>
          </p:cNvPicPr>
          <p:nvPr/>
        </p:nvPicPr>
        <p:blipFill>
          <a:blip r:embed="rId2"/>
          <a:srcRect/>
          <a:stretch>
            <a:fillRect/>
          </a:stretch>
        </p:blipFill>
        <p:spPr bwMode="auto">
          <a:xfrm>
            <a:off x="285720" y="2214554"/>
            <a:ext cx="4031958" cy="3786214"/>
          </a:xfrm>
          <a:prstGeom prst="rect">
            <a:avLst/>
          </a:prstGeom>
          <a:noFill/>
          <a:ln w="9525">
            <a:noFill/>
            <a:miter lim="800000"/>
            <a:headEnd/>
            <a:tailEnd/>
          </a:ln>
        </p:spPr>
      </p:pic>
      <p:sp>
        <p:nvSpPr>
          <p:cNvPr id="6" name="Прямоугольник 5"/>
          <p:cNvSpPr/>
          <p:nvPr/>
        </p:nvSpPr>
        <p:spPr>
          <a:xfrm>
            <a:off x="4143372" y="6072206"/>
            <a:ext cx="4572000" cy="646331"/>
          </a:xfrm>
          <a:prstGeom prst="rect">
            <a:avLst/>
          </a:prstGeom>
        </p:spPr>
        <p:txBody>
          <a:bodyPr wrap="square">
            <a:spAutoFit/>
          </a:bodyPr>
          <a:lstStyle/>
          <a:p>
            <a:r>
              <a:rPr lang="en-US" dirty="0" smtClean="0"/>
              <a:t>https://archive.org/details/artofhelpingtext00robe </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399032"/>
          </a:xfrm>
        </p:spPr>
        <p:txBody>
          <a:bodyPr>
            <a:normAutofit fontScale="90000"/>
          </a:bodyPr>
          <a:lstStyle/>
          <a:p>
            <a:r>
              <a:rPr lang="ru-RU" dirty="0" smtClean="0"/>
              <a:t>Словарь научных терминов. Авторы И. Ф. </a:t>
            </a:r>
            <a:r>
              <a:rPr lang="ru-RU" dirty="0" err="1" smtClean="0"/>
              <a:t>Хендерсон</a:t>
            </a:r>
            <a:r>
              <a:rPr lang="ru-RU" dirty="0" smtClean="0"/>
              <a:t> и У. Д. </a:t>
            </a:r>
            <a:r>
              <a:rPr lang="ru-RU" dirty="0" err="1" smtClean="0"/>
              <a:t>Хендерсон</a:t>
            </a:r>
            <a:r>
              <a:rPr lang="ru-RU" dirty="0" smtClean="0"/>
              <a:t>, Нью-Йорк, 1957 г</a:t>
            </a:r>
            <a:endParaRPr lang="ru-RU" dirty="0"/>
          </a:p>
        </p:txBody>
      </p:sp>
      <p:sp>
        <p:nvSpPr>
          <p:cNvPr id="3" name="Содержимое 2"/>
          <p:cNvSpPr>
            <a:spLocks noGrp="1"/>
          </p:cNvSpPr>
          <p:nvPr>
            <p:ph idx="1"/>
          </p:nvPr>
        </p:nvSpPr>
        <p:spPr>
          <a:xfrm>
            <a:off x="4857752" y="1928802"/>
            <a:ext cx="3757610" cy="4572000"/>
          </a:xfrm>
        </p:spPr>
        <p:txBody>
          <a:bodyPr>
            <a:normAutofit fontScale="77500" lnSpcReduction="20000"/>
          </a:bodyPr>
          <a:lstStyle/>
          <a:p>
            <a:r>
              <a:rPr lang="ru-RU" dirty="0" smtClean="0"/>
              <a:t>Произношение, происхождение и определение терминов в биологии, ботанике, зоологии, анатомии, цитологии, генетике, эмбриологии, физиологии. </a:t>
            </a:r>
            <a:r>
              <a:rPr lang="en-US" dirty="0" err="1" smtClean="0"/>
              <a:t>Нью-Йорк</a:t>
            </a:r>
            <a:r>
              <a:rPr lang="en-US" dirty="0" smtClean="0"/>
              <a:t> Д. </a:t>
            </a:r>
            <a:r>
              <a:rPr lang="en-US" dirty="0" err="1" smtClean="0"/>
              <a:t>Ван</a:t>
            </a:r>
            <a:r>
              <a:rPr lang="en-US" dirty="0" smtClean="0"/>
              <a:t> </a:t>
            </a:r>
            <a:r>
              <a:rPr lang="en-US" dirty="0" err="1" smtClean="0"/>
              <a:t>Ностранд</a:t>
            </a:r>
            <a:r>
              <a:rPr lang="en-US" dirty="0" smtClean="0"/>
              <a:t> </a:t>
            </a:r>
            <a:r>
              <a:rPr lang="en-US" dirty="0" err="1" smtClean="0"/>
              <a:t>Компани</a:t>
            </a:r>
            <a:r>
              <a:rPr lang="en-US" dirty="0" smtClean="0"/>
              <a:t>, ИНК. 1953 </a:t>
            </a:r>
            <a:r>
              <a:rPr lang="en-US" dirty="0" err="1" smtClean="0"/>
              <a:t>год</a:t>
            </a:r>
            <a:r>
              <a:rPr lang="en-US" dirty="0" smtClean="0"/>
              <a:t>.</a:t>
            </a:r>
            <a:endParaRPr lang="ru-RU" dirty="0" smtClean="0"/>
          </a:p>
          <a:p>
            <a:r>
              <a:rPr lang="en-US" dirty="0" smtClean="0"/>
              <a:t/>
            </a:r>
            <a:br>
              <a:rPr lang="en-US" dirty="0" smtClean="0"/>
            </a:br>
            <a:endParaRPr lang="ru-RU" dirty="0"/>
          </a:p>
        </p:txBody>
      </p:sp>
      <p:pic>
        <p:nvPicPr>
          <p:cNvPr id="4" name="Рисунок 3" descr="C:\Users\drago\AppData\Local\Microsoft\Windows\INetCache\Content.Word\4.2.jpg"/>
          <p:cNvPicPr/>
          <p:nvPr/>
        </p:nvPicPr>
        <p:blipFill>
          <a:blip r:embed="rId2">
            <a:extLst>
              <a:ext uri="{28A0092B-C50C-407E-A947-70E740481C1C}">
                <a14:useLocalDpi xmlns="" xmlns:a14="http://schemas.microsoft.com/office/drawing/2010/main" val="0"/>
              </a:ext>
            </a:extLst>
          </a:blip>
          <a:srcRect/>
          <a:stretch>
            <a:fillRect/>
          </a:stretch>
        </p:blipFill>
        <p:spPr bwMode="auto">
          <a:xfrm>
            <a:off x="357158" y="1785926"/>
            <a:ext cx="3283585" cy="3789045"/>
          </a:xfrm>
          <a:prstGeom prst="rect">
            <a:avLst/>
          </a:prstGeom>
          <a:noFill/>
          <a:ln>
            <a:noFill/>
          </a:ln>
        </p:spPr>
      </p:pic>
      <p:pic>
        <p:nvPicPr>
          <p:cNvPr id="34818" name="Picture 2" descr="4"/>
          <p:cNvPicPr>
            <a:picLocks noChangeAspect="1" noChangeArrowheads="1"/>
          </p:cNvPicPr>
          <p:nvPr/>
        </p:nvPicPr>
        <p:blipFill>
          <a:blip r:embed="rId3" cstate="print"/>
          <a:srcRect/>
          <a:stretch>
            <a:fillRect/>
          </a:stretch>
        </p:blipFill>
        <p:spPr bwMode="auto">
          <a:xfrm>
            <a:off x="2928926" y="3068637"/>
            <a:ext cx="2368550" cy="3789363"/>
          </a:xfrm>
          <a:prstGeom prst="rect">
            <a:avLst/>
          </a:prstGeom>
          <a:noFill/>
          <a:ln w="9525">
            <a:noFill/>
            <a:miter lim="800000"/>
            <a:headEnd/>
            <a:tailEnd/>
          </a:ln>
        </p:spPr>
      </p:pic>
      <p:sp>
        <p:nvSpPr>
          <p:cNvPr id="6" name="Прямоугольник 5"/>
          <p:cNvSpPr/>
          <p:nvPr/>
        </p:nvSpPr>
        <p:spPr>
          <a:xfrm>
            <a:off x="500034" y="5934670"/>
            <a:ext cx="2357438" cy="923330"/>
          </a:xfrm>
          <a:prstGeom prst="rect">
            <a:avLst/>
          </a:prstGeom>
        </p:spPr>
        <p:txBody>
          <a:bodyPr wrap="square">
            <a:spAutoFit/>
          </a:bodyPr>
          <a:lstStyle/>
          <a:p>
            <a:r>
              <a:rPr lang="en-US" dirty="0" smtClean="0"/>
              <a:t>https://archive.org/details/in.ernet.dli.2015.205149</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399032"/>
          </a:xfrm>
        </p:spPr>
        <p:txBody>
          <a:bodyPr>
            <a:noAutofit/>
          </a:bodyPr>
          <a:lstStyle/>
          <a:p>
            <a:r>
              <a:rPr lang="ru-RU" sz="3200" dirty="0" smtClean="0"/>
              <a:t>Комплексный трактат по неорганической и теоретической химии. Автор Дж. У. </a:t>
            </a:r>
            <a:r>
              <a:rPr lang="ru-RU" sz="3200" dirty="0" err="1" smtClean="0"/>
              <a:t>Меллор</a:t>
            </a:r>
            <a:r>
              <a:rPr lang="ru-RU" sz="3200" dirty="0" smtClean="0"/>
              <a:t>. Лондон, Нью-Йорк (1922-1937) </a:t>
            </a:r>
            <a:r>
              <a:rPr lang="en-US" sz="3200" dirty="0" smtClean="0"/>
              <a:t/>
            </a:r>
            <a:br>
              <a:rPr lang="en-US" sz="3200" dirty="0" smtClean="0"/>
            </a:br>
            <a:endParaRPr lang="ru-RU" sz="3200" dirty="0"/>
          </a:p>
        </p:txBody>
      </p:sp>
      <p:sp>
        <p:nvSpPr>
          <p:cNvPr id="3" name="Содержимое 2"/>
          <p:cNvSpPr>
            <a:spLocks noGrp="1"/>
          </p:cNvSpPr>
          <p:nvPr>
            <p:ph idx="1"/>
          </p:nvPr>
        </p:nvSpPr>
        <p:spPr>
          <a:xfrm>
            <a:off x="4500562" y="1882808"/>
            <a:ext cx="4186238" cy="4572000"/>
          </a:xfrm>
        </p:spPr>
        <p:txBody>
          <a:bodyPr>
            <a:normAutofit fontScale="62500" lnSpcReduction="20000"/>
          </a:bodyPr>
          <a:lstStyle/>
          <a:p>
            <a:r>
              <a:rPr lang="ru-RU" dirty="0" smtClean="0"/>
              <a:t>Джозеф Уильям </a:t>
            </a:r>
            <a:r>
              <a:rPr lang="ru-RU" dirty="0" err="1" smtClean="0"/>
              <a:t>Меллор</a:t>
            </a:r>
            <a:r>
              <a:rPr lang="ru-RU" dirty="0" smtClean="0"/>
              <a:t> (1869-1938) был выпускником </a:t>
            </a:r>
            <a:r>
              <a:rPr lang="ru-RU" dirty="0" err="1" smtClean="0"/>
              <a:t>Отаго</a:t>
            </a:r>
            <a:r>
              <a:rPr lang="ru-RU" dirty="0" smtClean="0"/>
              <a:t>, стал гончаром, карикатуристом и, что более важно, известным химиком. В самом деле, его усилия в одиночку завершить свою 16-томную окончательную работу «Всеобъемлющий трактат по неорганической и теоретической химии» (1922-1937), которая насчитывала более 15 000 страниц и 16 миллионов слов, никогда не имели себе равных.</a:t>
            </a:r>
          </a:p>
          <a:p>
            <a:endParaRPr lang="ru-RU" dirty="0"/>
          </a:p>
        </p:txBody>
      </p:sp>
      <p:pic>
        <p:nvPicPr>
          <p:cNvPr id="4" name="Рисунок 3" descr="C:\Users\drago\AppData\Local\Microsoft\Windows\INetCache\Content.Word\5.2.jpg"/>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785926"/>
            <a:ext cx="3224262" cy="3677054"/>
          </a:xfrm>
          <a:prstGeom prst="rect">
            <a:avLst/>
          </a:prstGeom>
          <a:noFill/>
          <a:ln>
            <a:noFill/>
          </a:ln>
        </p:spPr>
      </p:pic>
      <p:pic>
        <p:nvPicPr>
          <p:cNvPr id="35842" name="Picture 2" descr="5"/>
          <p:cNvPicPr>
            <a:picLocks noChangeAspect="1" noChangeArrowheads="1"/>
          </p:cNvPicPr>
          <p:nvPr/>
        </p:nvPicPr>
        <p:blipFill>
          <a:blip r:embed="rId4"/>
          <a:srcRect/>
          <a:stretch>
            <a:fillRect/>
          </a:stretch>
        </p:blipFill>
        <p:spPr bwMode="auto">
          <a:xfrm>
            <a:off x="2285984" y="2500306"/>
            <a:ext cx="2408239" cy="3910224"/>
          </a:xfrm>
          <a:prstGeom prst="rect">
            <a:avLst/>
          </a:prstGeom>
          <a:noFill/>
          <a:ln w="9525">
            <a:noFill/>
            <a:miter lim="800000"/>
            <a:headEnd/>
            <a:tailEnd/>
          </a:ln>
        </p:spPr>
      </p:pic>
      <p:sp>
        <p:nvSpPr>
          <p:cNvPr id="7" name="Прямоугольник 6"/>
          <p:cNvSpPr/>
          <p:nvPr/>
        </p:nvSpPr>
        <p:spPr>
          <a:xfrm>
            <a:off x="4714876" y="6000768"/>
            <a:ext cx="4572000" cy="646331"/>
          </a:xfrm>
          <a:prstGeom prst="rect">
            <a:avLst/>
          </a:prstGeom>
        </p:spPr>
        <p:txBody>
          <a:bodyPr>
            <a:spAutoFit/>
          </a:bodyPr>
          <a:lstStyle/>
          <a:p>
            <a:r>
              <a:rPr lang="en-US" dirty="0" smtClean="0"/>
              <a:t>https://archive.org/details/comprehensivetre00mellrich </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Медицинские заболевания в тропических и субтропических регионах</a:t>
            </a:r>
            <a:endParaRPr lang="ru-RU" dirty="0"/>
          </a:p>
        </p:txBody>
      </p:sp>
      <p:pic>
        <p:nvPicPr>
          <p:cNvPr id="5" name="Picture 4" descr="https://sun9-46.userapi.com/impg/kJ2VXr4HIGib0ZOOdyahzKcq9L0K1-40IWzwEA/7kpAvz9zQF0.jpg?size=1032x1792&amp;quality=96&amp;sign=e1443ade44cb256562d0d89563fcfc1a&amp;type=album"/>
          <p:cNvPicPr>
            <a:picLocks noChangeAspect="1" noChangeArrowheads="1"/>
          </p:cNvPicPr>
          <p:nvPr/>
        </p:nvPicPr>
        <p:blipFill>
          <a:blip r:embed="rId2" cstate="print"/>
          <a:srcRect/>
          <a:stretch>
            <a:fillRect/>
          </a:stretch>
        </p:blipFill>
        <p:spPr bwMode="auto">
          <a:xfrm>
            <a:off x="3714744" y="1428736"/>
            <a:ext cx="2928958" cy="509263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399032"/>
          </a:xfrm>
        </p:spPr>
        <p:txBody>
          <a:bodyPr>
            <a:normAutofit fontScale="90000"/>
          </a:bodyPr>
          <a:lstStyle/>
          <a:p>
            <a:r>
              <a:rPr lang="en-US" dirty="0" smtClean="0"/>
              <a:t>.</a:t>
            </a:r>
            <a:br>
              <a:rPr lang="en-US" dirty="0" smtClean="0"/>
            </a:br>
            <a:r>
              <a:rPr lang="ru-RU" dirty="0" smtClean="0"/>
              <a:t> </a:t>
            </a:r>
            <a:r>
              <a:rPr lang="ru-RU" sz="3600" dirty="0" smtClean="0"/>
              <a:t>Экспериментальные очерки на медицинские и философские темы / Дэвид </a:t>
            </a:r>
            <a:r>
              <a:rPr lang="ru-RU" sz="3600" dirty="0" err="1" smtClean="0"/>
              <a:t>МакБрайд</a:t>
            </a:r>
            <a:r>
              <a:rPr lang="ru-RU" sz="3600" dirty="0" smtClean="0"/>
              <a:t>. Лондон, 1762 г. </a:t>
            </a:r>
            <a:endParaRPr lang="ru-RU" sz="3600" dirty="0"/>
          </a:p>
        </p:txBody>
      </p:sp>
      <p:sp>
        <p:nvSpPr>
          <p:cNvPr id="3" name="Содержимое 2"/>
          <p:cNvSpPr>
            <a:spLocks noGrp="1"/>
          </p:cNvSpPr>
          <p:nvPr>
            <p:ph idx="1"/>
          </p:nvPr>
        </p:nvSpPr>
        <p:spPr>
          <a:xfrm>
            <a:off x="4143372" y="1882808"/>
            <a:ext cx="4543428" cy="4572000"/>
          </a:xfrm>
        </p:spPr>
        <p:txBody>
          <a:bodyPr>
            <a:normAutofit fontScale="70000" lnSpcReduction="20000"/>
          </a:bodyPr>
          <a:lstStyle/>
          <a:p>
            <a:r>
              <a:rPr lang="ru-RU" dirty="0" smtClean="0"/>
              <a:t>Третье (последнее) издание эссе </a:t>
            </a:r>
            <a:r>
              <a:rPr lang="ru-RU" dirty="0" err="1" smtClean="0"/>
              <a:t>МакБрайда</a:t>
            </a:r>
            <a:r>
              <a:rPr lang="ru-RU" dirty="0" smtClean="0"/>
              <a:t>. Опубликовано в 1776 году. </a:t>
            </a:r>
            <a:r>
              <a:rPr lang="ru-RU" dirty="0" err="1" smtClean="0"/>
              <a:t>МакБрайд</a:t>
            </a:r>
            <a:r>
              <a:rPr lang="ru-RU" dirty="0" smtClean="0"/>
              <a:t> олицетворял господствующее направление медицинской мысли своего времени. В этом он, как известно, ошибался относительно причин, профилактики и лечения цинги. См. "Цингу" Стивена </a:t>
            </a:r>
            <a:r>
              <a:rPr lang="ru-RU" dirty="0" err="1" smtClean="0"/>
              <a:t>Боуна</a:t>
            </a:r>
            <a:r>
              <a:rPr lang="ru-RU" dirty="0" smtClean="0"/>
              <a:t> для полной истории. </a:t>
            </a:r>
            <a:r>
              <a:rPr lang="ru-RU" dirty="0" err="1" smtClean="0"/>
              <a:t>МакБрайд</a:t>
            </a:r>
            <a:r>
              <a:rPr lang="ru-RU" dirty="0" smtClean="0"/>
              <a:t> - </a:t>
            </a:r>
            <a:r>
              <a:rPr lang="ru-RU" dirty="0" err="1" smtClean="0"/>
              <a:t>важнаялитературадляисториковмедицины</a:t>
            </a:r>
            <a:r>
              <a:rPr lang="ru-RU" dirty="0" smtClean="0"/>
              <a:t>.</a:t>
            </a:r>
            <a:br>
              <a:rPr lang="ru-RU" dirty="0" smtClean="0"/>
            </a:br>
            <a:endParaRPr lang="ru-RU" dirty="0"/>
          </a:p>
        </p:txBody>
      </p:sp>
      <p:pic>
        <p:nvPicPr>
          <p:cNvPr id="36866" name="Picture 2" descr="6"/>
          <p:cNvPicPr>
            <a:picLocks noChangeAspect="1" noChangeArrowheads="1"/>
          </p:cNvPicPr>
          <p:nvPr/>
        </p:nvPicPr>
        <p:blipFill>
          <a:blip r:embed="rId2"/>
          <a:srcRect t="8781" r="15854" b="8789"/>
          <a:stretch>
            <a:fillRect/>
          </a:stretch>
        </p:blipFill>
        <p:spPr bwMode="auto">
          <a:xfrm>
            <a:off x="500034" y="2000240"/>
            <a:ext cx="3071834" cy="4513249"/>
          </a:xfrm>
          <a:prstGeom prst="rect">
            <a:avLst/>
          </a:prstGeom>
          <a:noFill/>
          <a:ln w="9525">
            <a:noFill/>
            <a:miter lim="800000"/>
            <a:headEnd/>
            <a:tailEnd/>
          </a:ln>
        </p:spPr>
      </p:pic>
      <p:sp>
        <p:nvSpPr>
          <p:cNvPr id="5" name="Прямоугольник 4"/>
          <p:cNvSpPr/>
          <p:nvPr/>
        </p:nvSpPr>
        <p:spPr>
          <a:xfrm>
            <a:off x="4214810" y="6215082"/>
            <a:ext cx="4389343" cy="369332"/>
          </a:xfrm>
          <a:prstGeom prst="rect">
            <a:avLst/>
          </a:prstGeom>
        </p:spPr>
        <p:txBody>
          <a:bodyPr wrap="none">
            <a:spAutoFit/>
          </a:bodyPr>
          <a:lstStyle/>
          <a:p>
            <a:r>
              <a:rPr lang="en-US" dirty="0" smtClean="0"/>
              <a:t>https://archive.org/details/b30515361</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357166"/>
            <a:ext cx="7615262" cy="875490"/>
          </a:xfrm>
        </p:spPr>
        <p:txBody>
          <a:bodyPr>
            <a:noAutofit/>
          </a:bodyPr>
          <a:lstStyle/>
          <a:p>
            <a:r>
              <a:rPr lang="ru-RU" sz="3200" dirty="0" smtClean="0"/>
              <a:t>Младенческая смертность: социальная проблема / Джордж </a:t>
            </a:r>
            <a:r>
              <a:rPr lang="ru-RU" sz="3200" dirty="0" err="1" smtClean="0"/>
              <a:t>Ньюман</a:t>
            </a:r>
            <a:r>
              <a:rPr lang="ru-RU" sz="3200" dirty="0" smtClean="0"/>
              <a:t>. Лондон: </a:t>
            </a:r>
            <a:r>
              <a:rPr lang="ru-RU" sz="3200" dirty="0" err="1" smtClean="0"/>
              <a:t>Метуэн</a:t>
            </a:r>
            <a:r>
              <a:rPr lang="ru-RU" sz="3200" dirty="0" smtClean="0"/>
              <a:t>, 1906. </a:t>
            </a:r>
            <a:endParaRPr lang="ru-RU" sz="3200" dirty="0"/>
          </a:p>
        </p:txBody>
      </p:sp>
      <p:sp>
        <p:nvSpPr>
          <p:cNvPr id="3" name="Содержимое 2"/>
          <p:cNvSpPr>
            <a:spLocks noGrp="1"/>
          </p:cNvSpPr>
          <p:nvPr>
            <p:ph idx="1"/>
          </p:nvPr>
        </p:nvSpPr>
        <p:spPr>
          <a:xfrm>
            <a:off x="4143372" y="1882808"/>
            <a:ext cx="4543428" cy="4572000"/>
          </a:xfrm>
        </p:spPr>
        <p:txBody>
          <a:bodyPr>
            <a:normAutofit fontScale="55000" lnSpcReduction="20000"/>
          </a:bodyPr>
          <a:lstStyle/>
          <a:p>
            <a:r>
              <a:rPr lang="ru-RU" dirty="0" smtClean="0"/>
              <a:t>В начале 20 века 15% всех младенцев в Англии и Уэльсе умирали на первом году жизни. В классической работе </a:t>
            </a:r>
            <a:r>
              <a:rPr lang="ru-RU" dirty="0" err="1" smtClean="0"/>
              <a:t>Ньюмана</a:t>
            </a:r>
            <a:r>
              <a:rPr lang="ru-RU" dirty="0" smtClean="0"/>
              <a:t> «Младенческая смертность», опубликованной в 1906 году, были определены причины этих смертей, значение периода сразу после рождения, социальные проблемы, лежащие в основе смертности, и возможные методы профилактики. Позже, будучи главным врачом Совета по образованию (1907-1935) и Министерства здравоохранения (1919-1935), он добился многих важных и широкомасштабных улучшений здоровья младенцев и детей.</a:t>
            </a:r>
          </a:p>
          <a:p>
            <a:endParaRPr lang="ru-RU" dirty="0"/>
          </a:p>
        </p:txBody>
      </p:sp>
      <p:pic>
        <p:nvPicPr>
          <p:cNvPr id="37890" name="Picture 2" descr="7"/>
          <p:cNvPicPr>
            <a:picLocks noChangeAspect="1" noChangeArrowheads="1"/>
          </p:cNvPicPr>
          <p:nvPr/>
        </p:nvPicPr>
        <p:blipFill>
          <a:blip r:embed="rId2"/>
          <a:srcRect/>
          <a:stretch>
            <a:fillRect/>
          </a:stretch>
        </p:blipFill>
        <p:spPr bwMode="auto">
          <a:xfrm>
            <a:off x="1357290" y="2143116"/>
            <a:ext cx="2643206" cy="4520265"/>
          </a:xfrm>
          <a:prstGeom prst="rect">
            <a:avLst/>
          </a:prstGeom>
          <a:noFill/>
          <a:ln w="9525">
            <a:noFill/>
            <a:miter lim="800000"/>
            <a:headEnd/>
            <a:tailEnd/>
          </a:ln>
        </p:spPr>
      </p:pic>
      <p:sp>
        <p:nvSpPr>
          <p:cNvPr id="5" name="Прямоугольник 4"/>
          <p:cNvSpPr/>
          <p:nvPr/>
        </p:nvSpPr>
        <p:spPr>
          <a:xfrm>
            <a:off x="142844" y="1643050"/>
            <a:ext cx="4389343" cy="369332"/>
          </a:xfrm>
          <a:prstGeom prst="rect">
            <a:avLst/>
          </a:prstGeom>
        </p:spPr>
        <p:txBody>
          <a:bodyPr wrap="none">
            <a:spAutoFit/>
          </a:bodyPr>
          <a:lstStyle/>
          <a:p>
            <a:r>
              <a:rPr lang="en-US" dirty="0" smtClean="0"/>
              <a:t>https://archive.org/details/b22651937</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dirty="0" smtClean="0"/>
              <a:t>.</a:t>
            </a:r>
            <a:r>
              <a:rPr lang="ru-RU" sz="3200" dirty="0" smtClean="0"/>
              <a:t> </a:t>
            </a:r>
            <a:r>
              <a:rPr lang="ru-RU" sz="2400" dirty="0" smtClean="0"/>
              <a:t>Причинные факторы младенческой смертности; Статистическое исследование Роберта Морса </a:t>
            </a:r>
            <a:r>
              <a:rPr lang="ru-RU" sz="2400" dirty="0" err="1" smtClean="0"/>
              <a:t>Вудбери</a:t>
            </a:r>
            <a:r>
              <a:rPr lang="ru-RU" sz="2400" dirty="0" smtClean="0"/>
              <a:t>, основанное на исследованиях в восьми городах, Вашингтон, 1925 г. </a:t>
            </a:r>
            <a:endParaRPr lang="ru-RU" sz="3200" dirty="0"/>
          </a:p>
        </p:txBody>
      </p:sp>
      <p:sp>
        <p:nvSpPr>
          <p:cNvPr id="3" name="Содержимое 2"/>
          <p:cNvSpPr>
            <a:spLocks noGrp="1"/>
          </p:cNvSpPr>
          <p:nvPr>
            <p:ph idx="1"/>
          </p:nvPr>
        </p:nvSpPr>
        <p:spPr>
          <a:xfrm>
            <a:off x="5429256" y="2571744"/>
            <a:ext cx="3257544" cy="3883064"/>
          </a:xfrm>
        </p:spPr>
        <p:txBody>
          <a:bodyPr>
            <a:normAutofit fontScale="55000" lnSpcReduction="20000"/>
          </a:bodyPr>
          <a:lstStyle/>
          <a:p>
            <a:r>
              <a:rPr lang="en-US" dirty="0" err="1" smtClean="0"/>
              <a:t>Эта</a:t>
            </a:r>
            <a:r>
              <a:rPr lang="en-US" dirty="0" smtClean="0"/>
              <a:t> </a:t>
            </a:r>
            <a:r>
              <a:rPr lang="en-US" dirty="0" err="1" smtClean="0"/>
              <a:t>работа</a:t>
            </a:r>
            <a:r>
              <a:rPr lang="en-US" dirty="0" smtClean="0"/>
              <a:t> </a:t>
            </a:r>
            <a:r>
              <a:rPr lang="en-US" dirty="0" err="1" smtClean="0"/>
              <a:t>была</a:t>
            </a:r>
            <a:r>
              <a:rPr lang="en-US" dirty="0" smtClean="0"/>
              <a:t> </a:t>
            </a:r>
            <a:r>
              <a:rPr lang="en-US" dirty="0" err="1" smtClean="0"/>
              <a:t>выбрана</a:t>
            </a:r>
            <a:r>
              <a:rPr lang="en-US" dirty="0" smtClean="0"/>
              <a:t> </a:t>
            </a:r>
            <a:r>
              <a:rPr lang="en-US" dirty="0" err="1" smtClean="0"/>
              <a:t>учеными</a:t>
            </a:r>
            <a:r>
              <a:rPr lang="en-US" dirty="0" smtClean="0"/>
              <a:t> </a:t>
            </a:r>
            <a:r>
              <a:rPr lang="en-US" dirty="0" err="1" smtClean="0"/>
              <a:t>какимеющая</a:t>
            </a:r>
            <a:r>
              <a:rPr lang="en-US" dirty="0" smtClean="0"/>
              <a:t> </a:t>
            </a:r>
            <a:r>
              <a:rPr lang="en-US" dirty="0" err="1" smtClean="0"/>
              <a:t>культурное</a:t>
            </a:r>
            <a:r>
              <a:rPr lang="en-US" dirty="0" smtClean="0"/>
              <a:t> </a:t>
            </a:r>
            <a:r>
              <a:rPr lang="en-US" dirty="0" err="1" smtClean="0"/>
              <a:t>значение</a:t>
            </a:r>
            <a:r>
              <a:rPr lang="en-US" dirty="0" smtClean="0"/>
              <a:t> и </a:t>
            </a:r>
            <a:r>
              <a:rPr lang="en-US" dirty="0" err="1" smtClean="0"/>
              <a:t>являющаяся</a:t>
            </a:r>
            <a:r>
              <a:rPr lang="en-US" dirty="0" smtClean="0"/>
              <a:t> </a:t>
            </a:r>
            <a:r>
              <a:rPr lang="en-US" dirty="0" err="1" smtClean="0"/>
              <a:t>частью</a:t>
            </a:r>
            <a:r>
              <a:rPr lang="en-US" dirty="0" smtClean="0"/>
              <a:t> </a:t>
            </a:r>
            <a:r>
              <a:rPr lang="en-US" dirty="0" err="1" smtClean="0"/>
              <a:t>базы</a:t>
            </a:r>
            <a:r>
              <a:rPr lang="en-US" dirty="0" smtClean="0"/>
              <a:t> </a:t>
            </a:r>
            <a:r>
              <a:rPr lang="en-US" dirty="0" err="1" smtClean="0"/>
              <a:t>знаний</a:t>
            </a:r>
            <a:r>
              <a:rPr lang="en-US" dirty="0" smtClean="0"/>
              <a:t> </a:t>
            </a:r>
            <a:r>
              <a:rPr lang="en-US" dirty="0" err="1" smtClean="0"/>
              <a:t>цивилизации</a:t>
            </a:r>
            <a:r>
              <a:rPr lang="en-US" dirty="0" smtClean="0"/>
              <a:t>, </a:t>
            </a:r>
            <a:r>
              <a:rPr lang="en-US" dirty="0" err="1" smtClean="0"/>
              <a:t>какой</a:t>
            </a:r>
            <a:r>
              <a:rPr lang="en-US" dirty="0" smtClean="0"/>
              <a:t> </a:t>
            </a:r>
            <a:r>
              <a:rPr lang="en-US" dirty="0" err="1" smtClean="0"/>
              <a:t>мы</a:t>
            </a:r>
            <a:r>
              <a:rPr lang="en-US" dirty="0" smtClean="0"/>
              <a:t> </a:t>
            </a:r>
            <a:r>
              <a:rPr lang="en-US" dirty="0" err="1" smtClean="0"/>
              <a:t>ее</a:t>
            </a:r>
            <a:r>
              <a:rPr lang="en-US" dirty="0" smtClean="0"/>
              <a:t> </a:t>
            </a:r>
            <a:r>
              <a:rPr lang="en-US" dirty="0" err="1" smtClean="0"/>
              <a:t>знаем</a:t>
            </a:r>
            <a:r>
              <a:rPr lang="en-US" dirty="0" smtClean="0"/>
              <a:t>. </a:t>
            </a:r>
            <a:r>
              <a:rPr lang="ru-RU" dirty="0" smtClean="0"/>
              <a:t>Эта работа была воспроизведена с оригинального артефакта и остается максимально приближенной к оригинальной работе</a:t>
            </a:r>
            <a:endParaRPr lang="ru-RU" dirty="0"/>
          </a:p>
        </p:txBody>
      </p:sp>
      <p:pic>
        <p:nvPicPr>
          <p:cNvPr id="38914" name="Picture 2" descr="8"/>
          <p:cNvPicPr>
            <a:picLocks noChangeAspect="1" noChangeArrowheads="1"/>
          </p:cNvPicPr>
          <p:nvPr/>
        </p:nvPicPr>
        <p:blipFill>
          <a:blip r:embed="rId2"/>
          <a:srcRect/>
          <a:stretch>
            <a:fillRect/>
          </a:stretch>
        </p:blipFill>
        <p:spPr bwMode="auto">
          <a:xfrm>
            <a:off x="0" y="2000240"/>
            <a:ext cx="2298134" cy="3643338"/>
          </a:xfrm>
          <a:prstGeom prst="rect">
            <a:avLst/>
          </a:prstGeom>
          <a:noFill/>
          <a:ln w="9525">
            <a:noFill/>
            <a:miter lim="800000"/>
            <a:headEnd/>
            <a:tailEnd/>
          </a:ln>
        </p:spPr>
      </p:pic>
      <p:pic>
        <p:nvPicPr>
          <p:cNvPr id="38915" name="Picture 3" descr="8"/>
          <p:cNvPicPr>
            <a:picLocks noChangeAspect="1" noChangeArrowheads="1"/>
          </p:cNvPicPr>
          <p:nvPr/>
        </p:nvPicPr>
        <p:blipFill>
          <a:blip r:embed="rId3"/>
          <a:srcRect l="21033" t="14233" r="25102" b="15382"/>
          <a:stretch>
            <a:fillRect/>
          </a:stretch>
        </p:blipFill>
        <p:spPr bwMode="auto">
          <a:xfrm>
            <a:off x="3000364" y="2285992"/>
            <a:ext cx="2102529" cy="3556002"/>
          </a:xfrm>
          <a:prstGeom prst="rect">
            <a:avLst/>
          </a:prstGeom>
          <a:noFill/>
          <a:ln w="9525">
            <a:noFill/>
            <a:miter lim="800000"/>
            <a:headEnd/>
            <a:tailEnd/>
          </a:ln>
        </p:spPr>
      </p:pic>
      <p:sp>
        <p:nvSpPr>
          <p:cNvPr id="6" name="Прямоугольник 5"/>
          <p:cNvSpPr/>
          <p:nvPr/>
        </p:nvSpPr>
        <p:spPr>
          <a:xfrm>
            <a:off x="4572000" y="6211669"/>
            <a:ext cx="4572000" cy="646331"/>
          </a:xfrm>
          <a:prstGeom prst="rect">
            <a:avLst/>
          </a:prstGeom>
        </p:spPr>
        <p:txBody>
          <a:bodyPr>
            <a:spAutoFit/>
          </a:bodyPr>
          <a:lstStyle/>
          <a:p>
            <a:r>
              <a:rPr lang="en-US" dirty="0" smtClean="0"/>
              <a:t>https://archive.org/details/causalfactorsini00unit</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Заболевания мочеполовой системы и сифилис </a:t>
            </a:r>
            <a:r>
              <a:rPr lang="ru-RU" dirty="0" err="1" smtClean="0"/>
              <a:t>Мортон</a:t>
            </a:r>
            <a:r>
              <a:rPr lang="ru-RU" dirty="0" smtClean="0"/>
              <a:t>, Генри Х. (Генри </a:t>
            </a:r>
            <a:r>
              <a:rPr lang="ru-RU" dirty="0" err="1" smtClean="0"/>
              <a:t>Холдич</a:t>
            </a:r>
            <a:r>
              <a:rPr lang="ru-RU" dirty="0" smtClean="0"/>
              <a:t>), р. 1861 г.</a:t>
            </a:r>
            <a:endParaRPr lang="ru-RU" dirty="0"/>
          </a:p>
        </p:txBody>
      </p:sp>
      <p:pic>
        <p:nvPicPr>
          <p:cNvPr id="58370" name="Picture 2" descr="https://sun9-73.userapi.com/impg/NMJeafvtZEJhavVZsyAmzaDYg3i0UR5kZ0ngsA/tmYOr4xuwDc.jpg?size=1024x909&amp;quality=96&amp;sign=3c058a9f545edbc607a3b4e3eec486bc&amp;type=album"/>
          <p:cNvPicPr>
            <a:picLocks noChangeAspect="1" noChangeArrowheads="1"/>
          </p:cNvPicPr>
          <p:nvPr/>
        </p:nvPicPr>
        <p:blipFill>
          <a:blip r:embed="rId2"/>
          <a:srcRect/>
          <a:stretch>
            <a:fillRect/>
          </a:stretch>
        </p:blipFill>
        <p:spPr bwMode="auto">
          <a:xfrm>
            <a:off x="285720" y="2214554"/>
            <a:ext cx="4643470" cy="4125025"/>
          </a:xfrm>
          <a:prstGeom prst="rect">
            <a:avLst/>
          </a:prstGeom>
          <a:noFill/>
        </p:spPr>
      </p:pic>
      <p:sp>
        <p:nvSpPr>
          <p:cNvPr id="4" name="Прямоугольник 3"/>
          <p:cNvSpPr/>
          <p:nvPr/>
        </p:nvSpPr>
        <p:spPr>
          <a:xfrm>
            <a:off x="5072066" y="3857628"/>
            <a:ext cx="3857620" cy="646331"/>
          </a:xfrm>
          <a:prstGeom prst="rect">
            <a:avLst/>
          </a:prstGeom>
        </p:spPr>
        <p:txBody>
          <a:bodyPr wrap="square">
            <a:spAutoFit/>
          </a:bodyPr>
          <a:lstStyle/>
          <a:p>
            <a:r>
              <a:rPr lang="en-US" dirty="0" smtClean="0"/>
              <a:t>https://archive.org/details/genitourinarydis00mort</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Медицинские тексты</a:t>
            </a:r>
            <a:endParaRPr lang="ru-RU" dirty="0"/>
          </a:p>
        </p:txBody>
      </p:sp>
      <p:pic>
        <p:nvPicPr>
          <p:cNvPr id="3074" name="Picture 2"/>
          <p:cNvPicPr>
            <a:picLocks noGrp="1" noChangeAspect="1" noChangeArrowheads="1"/>
          </p:cNvPicPr>
          <p:nvPr>
            <p:ph idx="1"/>
          </p:nvPr>
        </p:nvPicPr>
        <p:blipFill>
          <a:blip r:embed="rId2"/>
          <a:srcRect l="43848" t="21319" r="26269" b="38056"/>
          <a:stretch>
            <a:fillRect/>
          </a:stretch>
        </p:blipFill>
        <p:spPr bwMode="auto">
          <a:xfrm>
            <a:off x="1643042" y="1487568"/>
            <a:ext cx="6215106" cy="47527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smtClean="0"/>
              <a:t>Руководство по хирургической анатомии, утвержденное военным секретарем и под наблюдением главного хирурга и Совета национальной обороны</a:t>
            </a:r>
            <a:r>
              <a:rPr lang="ru-RU" dirty="0" smtClean="0"/>
              <a:t>. </a:t>
            </a:r>
            <a:endParaRPr lang="ru-RU" dirty="0"/>
          </a:p>
        </p:txBody>
      </p:sp>
      <p:sp>
        <p:nvSpPr>
          <p:cNvPr id="3" name="Содержимое 2"/>
          <p:cNvSpPr>
            <a:spLocks noGrp="1"/>
          </p:cNvSpPr>
          <p:nvPr>
            <p:ph idx="1"/>
          </p:nvPr>
        </p:nvSpPr>
        <p:spPr>
          <a:xfrm>
            <a:off x="6000760" y="2000240"/>
            <a:ext cx="2828916" cy="4143404"/>
          </a:xfrm>
        </p:spPr>
        <p:txBody>
          <a:bodyPr>
            <a:normAutofit fontScale="77500" lnSpcReduction="20000"/>
          </a:bodyPr>
          <a:lstStyle/>
          <a:p>
            <a:r>
              <a:rPr lang="ru-RU" dirty="0" smtClean="0"/>
              <a:t> Цель этого руководства - снабдить медицинские департаменты армии и флота США хирургической анатомией в компактной форме.</a:t>
            </a:r>
            <a:endParaRPr lang="ru-RU" dirty="0"/>
          </a:p>
        </p:txBody>
      </p:sp>
      <p:pic>
        <p:nvPicPr>
          <p:cNvPr id="39939" name="Picture 3" descr="9"/>
          <p:cNvPicPr>
            <a:picLocks noChangeAspect="1" noChangeArrowheads="1"/>
          </p:cNvPicPr>
          <p:nvPr/>
        </p:nvPicPr>
        <p:blipFill>
          <a:blip r:embed="rId2"/>
          <a:srcRect/>
          <a:stretch>
            <a:fillRect/>
          </a:stretch>
        </p:blipFill>
        <p:spPr bwMode="auto">
          <a:xfrm>
            <a:off x="1357290" y="3000372"/>
            <a:ext cx="3810000" cy="2889250"/>
          </a:xfrm>
          <a:prstGeom prst="rect">
            <a:avLst/>
          </a:prstGeom>
          <a:noFill/>
          <a:ln w="9525">
            <a:noFill/>
            <a:miter lim="800000"/>
            <a:headEnd/>
            <a:tailEnd/>
          </a:ln>
        </p:spPr>
      </p:pic>
      <p:pic>
        <p:nvPicPr>
          <p:cNvPr id="39938" name="Picture 2" descr="9"/>
          <p:cNvPicPr>
            <a:picLocks noChangeAspect="1" noChangeArrowheads="1"/>
          </p:cNvPicPr>
          <p:nvPr/>
        </p:nvPicPr>
        <p:blipFill>
          <a:blip r:embed="rId3"/>
          <a:srcRect/>
          <a:stretch>
            <a:fillRect/>
          </a:stretch>
        </p:blipFill>
        <p:spPr bwMode="auto">
          <a:xfrm>
            <a:off x="0" y="2000240"/>
            <a:ext cx="1905000" cy="2874963"/>
          </a:xfrm>
          <a:prstGeom prst="rect">
            <a:avLst/>
          </a:prstGeom>
          <a:noFill/>
          <a:ln w="9525">
            <a:noFill/>
            <a:miter lim="800000"/>
            <a:headEnd/>
            <a:tailEnd/>
          </a:ln>
        </p:spPr>
      </p:pic>
      <p:sp>
        <p:nvSpPr>
          <p:cNvPr id="6" name="Прямоугольник 5"/>
          <p:cNvSpPr/>
          <p:nvPr/>
        </p:nvSpPr>
        <p:spPr>
          <a:xfrm>
            <a:off x="1857356" y="5929330"/>
            <a:ext cx="4572000" cy="646331"/>
          </a:xfrm>
          <a:prstGeom prst="rect">
            <a:avLst/>
          </a:prstGeom>
        </p:spPr>
        <p:txBody>
          <a:bodyPr>
            <a:spAutoFit/>
          </a:bodyPr>
          <a:lstStyle/>
          <a:p>
            <a:r>
              <a:rPr lang="en-US" dirty="0" smtClean="0"/>
              <a:t>https://archive.org/details/cu31924001029978</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399032"/>
          </a:xfrm>
        </p:spPr>
        <p:txBody>
          <a:bodyPr>
            <a:noAutofit/>
          </a:bodyPr>
          <a:lstStyle/>
          <a:p>
            <a:r>
              <a:rPr lang="en-US" sz="2800" dirty="0" smtClean="0"/>
              <a:t/>
            </a:r>
            <a:br>
              <a:rPr lang="en-US" sz="2800" dirty="0" smtClean="0"/>
            </a:br>
            <a:r>
              <a:rPr lang="ru-RU" sz="2800" dirty="0" smtClean="0"/>
              <a:t> Описание всех слизистых оболочек человеческого тела, их структуры, несчастных случаев и болезней, а также операций по их лечению / Монро, Александр, 1788. </a:t>
            </a:r>
            <a:endParaRPr lang="ru-RU" sz="2800" dirty="0"/>
          </a:p>
        </p:txBody>
      </p:sp>
      <p:sp>
        <p:nvSpPr>
          <p:cNvPr id="3" name="Содержимое 2"/>
          <p:cNvSpPr>
            <a:spLocks noGrp="1"/>
          </p:cNvSpPr>
          <p:nvPr>
            <p:ph idx="1"/>
          </p:nvPr>
        </p:nvSpPr>
        <p:spPr>
          <a:xfrm>
            <a:off x="6072198" y="3071810"/>
            <a:ext cx="3257544" cy="4572000"/>
          </a:xfrm>
        </p:spPr>
        <p:txBody>
          <a:bodyPr>
            <a:normAutofit/>
          </a:bodyPr>
          <a:lstStyle/>
          <a:p>
            <a:r>
              <a:rPr lang="ru-RU" sz="2000" dirty="0" smtClean="0"/>
              <a:t> </a:t>
            </a:r>
            <a:r>
              <a:rPr lang="en-US" sz="2000" dirty="0" err="1" smtClean="0"/>
              <a:t>Некоторые</a:t>
            </a:r>
            <a:r>
              <a:rPr lang="en-US" sz="2000" dirty="0" smtClean="0"/>
              <a:t> </a:t>
            </a:r>
            <a:r>
              <a:rPr lang="en-US" sz="2000" dirty="0" err="1" smtClean="0"/>
              <a:t>авторы-анатомы</a:t>
            </a:r>
            <a:r>
              <a:rPr lang="en-US" sz="2000" dirty="0" smtClean="0"/>
              <a:t> </a:t>
            </a:r>
            <a:r>
              <a:rPr lang="en-US" sz="2000" dirty="0" err="1" smtClean="0"/>
              <a:t>утверждают</a:t>
            </a:r>
            <a:r>
              <a:rPr lang="en-US" sz="2000" dirty="0" smtClean="0"/>
              <a:t>, </a:t>
            </a:r>
            <a:r>
              <a:rPr lang="en-US" sz="2000" dirty="0" err="1" smtClean="0"/>
              <a:t>что</a:t>
            </a:r>
            <a:r>
              <a:rPr lang="en-US" sz="2000" dirty="0" smtClean="0"/>
              <a:t> </a:t>
            </a:r>
            <a:r>
              <a:rPr lang="en-US" sz="2000" dirty="0" err="1" smtClean="0"/>
              <a:t>это</a:t>
            </a:r>
            <a:r>
              <a:rPr lang="en-US" sz="2000" dirty="0" smtClean="0"/>
              <a:t> </a:t>
            </a:r>
            <a:r>
              <a:rPr lang="en-US" sz="2000" dirty="0" err="1" smtClean="0"/>
              <a:t>первое</a:t>
            </a:r>
            <a:r>
              <a:rPr lang="en-US" sz="2000" dirty="0" smtClean="0"/>
              <a:t> </a:t>
            </a:r>
            <a:r>
              <a:rPr lang="en-US" sz="2000" dirty="0" err="1" smtClean="0"/>
              <a:t>полное</a:t>
            </a:r>
            <a:r>
              <a:rPr lang="en-US" sz="2000" dirty="0" smtClean="0"/>
              <a:t> </a:t>
            </a:r>
            <a:r>
              <a:rPr lang="en-US" sz="2000" dirty="0" err="1" smtClean="0"/>
              <a:t>описание</a:t>
            </a:r>
            <a:r>
              <a:rPr lang="en-US" sz="2000" dirty="0" smtClean="0"/>
              <a:t> </a:t>
            </a:r>
            <a:r>
              <a:rPr lang="en-US" sz="2000" dirty="0" err="1" smtClean="0"/>
              <a:t>бурсы</a:t>
            </a:r>
            <a:endParaRPr lang="ru-RU" sz="2000" dirty="0"/>
          </a:p>
        </p:txBody>
      </p:sp>
      <p:pic>
        <p:nvPicPr>
          <p:cNvPr id="40963" name="Picture 3" descr="10"/>
          <p:cNvPicPr>
            <a:picLocks noChangeAspect="1" noChangeArrowheads="1"/>
          </p:cNvPicPr>
          <p:nvPr/>
        </p:nvPicPr>
        <p:blipFill>
          <a:blip r:embed="rId2"/>
          <a:srcRect/>
          <a:stretch>
            <a:fillRect/>
          </a:stretch>
        </p:blipFill>
        <p:spPr bwMode="auto">
          <a:xfrm>
            <a:off x="2786050" y="3065457"/>
            <a:ext cx="3442124" cy="3792543"/>
          </a:xfrm>
          <a:prstGeom prst="rect">
            <a:avLst/>
          </a:prstGeom>
          <a:noFill/>
          <a:ln w="9525">
            <a:noFill/>
            <a:miter lim="800000"/>
            <a:headEnd/>
            <a:tailEnd/>
          </a:ln>
        </p:spPr>
      </p:pic>
      <p:pic>
        <p:nvPicPr>
          <p:cNvPr id="40962" name="Picture 2" descr="10"/>
          <p:cNvPicPr>
            <a:picLocks noChangeAspect="1" noChangeArrowheads="1"/>
          </p:cNvPicPr>
          <p:nvPr/>
        </p:nvPicPr>
        <p:blipFill>
          <a:blip r:embed="rId3"/>
          <a:srcRect l="28127" r="28267" b="-999"/>
          <a:stretch>
            <a:fillRect/>
          </a:stretch>
        </p:blipFill>
        <p:spPr bwMode="auto">
          <a:xfrm>
            <a:off x="0" y="2428844"/>
            <a:ext cx="2876379" cy="4429156"/>
          </a:xfrm>
          <a:prstGeom prst="rect">
            <a:avLst/>
          </a:prstGeom>
          <a:noFill/>
          <a:ln w="9525">
            <a:noFill/>
            <a:miter lim="800000"/>
            <a:headEnd/>
            <a:tailEnd/>
          </a:ln>
        </p:spPr>
      </p:pic>
      <p:sp>
        <p:nvSpPr>
          <p:cNvPr id="6" name="Прямоугольник 5"/>
          <p:cNvSpPr/>
          <p:nvPr/>
        </p:nvSpPr>
        <p:spPr>
          <a:xfrm>
            <a:off x="3786182" y="2357430"/>
            <a:ext cx="4572000" cy="646331"/>
          </a:xfrm>
          <a:prstGeom prst="rect">
            <a:avLst/>
          </a:prstGeom>
        </p:spPr>
        <p:txBody>
          <a:bodyPr>
            <a:spAutoFit/>
          </a:bodyPr>
          <a:lstStyle/>
          <a:p>
            <a:r>
              <a:rPr lang="en-US" dirty="0" smtClean="0"/>
              <a:t>https://archive.org/details/descriptionallB00Monr</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Элементы анатомии </a:t>
            </a:r>
            <a:r>
              <a:rPr lang="ru-RU" dirty="0" err="1" smtClean="0"/>
              <a:t>Куэйна</a:t>
            </a:r>
            <a:r>
              <a:rPr lang="ru-RU" dirty="0" smtClean="0"/>
              <a:t> / Джонс </a:t>
            </a:r>
            <a:r>
              <a:rPr lang="ru-RU" dirty="0" err="1" smtClean="0"/>
              <a:t>Куэйн</a:t>
            </a:r>
            <a:r>
              <a:rPr lang="ru-RU" dirty="0" smtClean="0"/>
              <a:t>, Лондон и Нью-Йорк, 1892 г. </a:t>
            </a:r>
            <a:endParaRPr lang="ru-RU" dirty="0"/>
          </a:p>
        </p:txBody>
      </p:sp>
      <p:sp>
        <p:nvSpPr>
          <p:cNvPr id="3" name="Содержимое 2"/>
          <p:cNvSpPr>
            <a:spLocks noGrp="1"/>
          </p:cNvSpPr>
          <p:nvPr>
            <p:ph idx="1"/>
          </p:nvPr>
        </p:nvSpPr>
        <p:spPr>
          <a:xfrm>
            <a:off x="4357686" y="1882808"/>
            <a:ext cx="4329114" cy="4572000"/>
          </a:xfrm>
        </p:spPr>
        <p:txBody>
          <a:bodyPr>
            <a:normAutofit fontScale="47500" lnSpcReduction="20000"/>
          </a:bodyPr>
          <a:lstStyle/>
          <a:p>
            <a:r>
              <a:rPr lang="ru-RU" dirty="0" smtClean="0"/>
              <a:t>Когда в 1828 году Джонс </a:t>
            </a:r>
            <a:r>
              <a:rPr lang="ru-RU" dirty="0" err="1" smtClean="0"/>
              <a:t>Куэйн</a:t>
            </a:r>
            <a:r>
              <a:rPr lang="ru-RU" dirty="0" smtClean="0"/>
              <a:t>, «преподаватель медицинской школы на </a:t>
            </a:r>
            <a:r>
              <a:rPr lang="ru-RU" dirty="0" err="1" smtClean="0"/>
              <a:t>Олдерсгейт-стрит</a:t>
            </a:r>
            <a:r>
              <a:rPr lang="ru-RU" dirty="0" smtClean="0"/>
              <a:t>», опубликовал скромным томом первое издание своих «Элементов анатомии», он едва ли мог надеяться, что восемьдесят лет спустя оно все еще останется стандартом. работа такого рода на английском языке, которая займет и сохранит свое место в качестве космополитического учебника; и все же, если говорить правду, очень мало осталось от </a:t>
            </a:r>
            <a:r>
              <a:rPr lang="ru-RU" dirty="0" err="1" smtClean="0"/>
              <a:t>Куэйна</a:t>
            </a:r>
            <a:r>
              <a:rPr lang="ru-RU" dirty="0" smtClean="0"/>
              <a:t> в работе, которая сейчас проходит под его именем. В первоначальном издании глава из 4000 слов рассказывала историю развития человеческого тела; теперь, в одиннадцатом издании, эмбриология требует специального редактора и специального тома, содержащего более 100 000 слов и значительно более 300 иллюстраций.</a:t>
            </a:r>
          </a:p>
          <a:p>
            <a:endParaRPr lang="ru-RU" dirty="0"/>
          </a:p>
        </p:txBody>
      </p:sp>
      <p:pic>
        <p:nvPicPr>
          <p:cNvPr id="41986" name="Picture 2" descr="11"/>
          <p:cNvPicPr>
            <a:picLocks noChangeAspect="1" noChangeArrowheads="1"/>
          </p:cNvPicPr>
          <p:nvPr/>
        </p:nvPicPr>
        <p:blipFill>
          <a:blip r:embed="rId2"/>
          <a:srcRect/>
          <a:stretch>
            <a:fillRect/>
          </a:stretch>
        </p:blipFill>
        <p:spPr bwMode="auto">
          <a:xfrm>
            <a:off x="2428860" y="2714620"/>
            <a:ext cx="2369254" cy="3962403"/>
          </a:xfrm>
          <a:prstGeom prst="rect">
            <a:avLst/>
          </a:prstGeom>
          <a:noFill/>
          <a:ln w="9525">
            <a:noFill/>
            <a:miter lim="800000"/>
            <a:headEnd/>
            <a:tailEnd/>
          </a:ln>
        </p:spPr>
      </p:pic>
      <p:pic>
        <p:nvPicPr>
          <p:cNvPr id="4" name="Рисунок 3" descr="C:\Users\drago\AppData\Local\Microsoft\Windows\INetCache\Content.Word\11.2.jpg"/>
          <p:cNvPicPr/>
          <p:nvPr/>
        </p:nvPicPr>
        <p:blipFill>
          <a:blip r:embed="rId3" cstate="print">
            <a:extLst>
              <a:ext uri="{28A0092B-C50C-407E-A947-70E740481C1C}">
                <a14:useLocalDpi xmlns="" xmlns:a14="http://schemas.microsoft.com/office/drawing/2010/main" val="0"/>
              </a:ext>
            </a:extLst>
          </a:blip>
          <a:srcRect l="6778" t="6389" r="9563" b="5338"/>
          <a:stretch>
            <a:fillRect/>
          </a:stretch>
        </p:blipFill>
        <p:spPr bwMode="auto">
          <a:xfrm>
            <a:off x="214282" y="1857364"/>
            <a:ext cx="2500630" cy="3533140"/>
          </a:xfrm>
          <a:prstGeom prst="rect">
            <a:avLst/>
          </a:prstGeom>
          <a:noFill/>
          <a:ln>
            <a:noFill/>
          </a:ln>
        </p:spPr>
      </p:pic>
      <p:sp>
        <p:nvSpPr>
          <p:cNvPr id="6" name="Прямоугольник 5"/>
          <p:cNvSpPr/>
          <p:nvPr/>
        </p:nvSpPr>
        <p:spPr>
          <a:xfrm>
            <a:off x="4714876" y="6000768"/>
            <a:ext cx="4572000" cy="646331"/>
          </a:xfrm>
          <a:prstGeom prst="rect">
            <a:avLst/>
          </a:prstGeom>
        </p:spPr>
        <p:txBody>
          <a:bodyPr>
            <a:spAutoFit/>
          </a:bodyPr>
          <a:lstStyle/>
          <a:p>
            <a:r>
              <a:rPr lang="en-US" dirty="0" smtClean="0"/>
              <a:t>https://archive.org/details/quainselementsof11quairich</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399032"/>
          </a:xfrm>
        </p:spPr>
        <p:txBody>
          <a:bodyPr>
            <a:normAutofit fontScale="90000"/>
          </a:bodyPr>
          <a:lstStyle/>
          <a:p>
            <a:r>
              <a:rPr lang="en-US" sz="4000" b="1" dirty="0" smtClean="0"/>
              <a:t/>
            </a:r>
            <a:br>
              <a:rPr lang="en-US" sz="4000" b="1" dirty="0" smtClean="0"/>
            </a:br>
            <a:r>
              <a:rPr lang="ru-RU" dirty="0" smtClean="0"/>
              <a:t> Трактат о химическом строении мозга. / Автор Дж. Л. В. </a:t>
            </a:r>
            <a:r>
              <a:rPr lang="ru-RU" dirty="0" err="1" smtClean="0"/>
              <a:t>Тудичум</a:t>
            </a:r>
            <a:r>
              <a:rPr lang="ru-RU" dirty="0" smtClean="0"/>
              <a:t>, Лондон, 1884 г. </a:t>
            </a:r>
            <a:endParaRPr lang="ru-RU" dirty="0"/>
          </a:p>
        </p:txBody>
      </p:sp>
      <p:sp>
        <p:nvSpPr>
          <p:cNvPr id="3" name="Содержимое 2"/>
          <p:cNvSpPr>
            <a:spLocks noGrp="1"/>
          </p:cNvSpPr>
          <p:nvPr>
            <p:ph idx="1"/>
          </p:nvPr>
        </p:nvSpPr>
        <p:spPr>
          <a:xfrm>
            <a:off x="4429124" y="1882808"/>
            <a:ext cx="4257676" cy="4572000"/>
          </a:xfrm>
        </p:spPr>
        <p:txBody>
          <a:bodyPr>
            <a:normAutofit fontScale="70000" lnSpcReduction="20000"/>
          </a:bodyPr>
          <a:lstStyle/>
          <a:p>
            <a:r>
              <a:rPr lang="ru-RU" dirty="0" smtClean="0"/>
              <a:t> В 1884 году Дж. Л. В. </a:t>
            </a:r>
            <a:r>
              <a:rPr lang="ru-RU" dirty="0" err="1" smtClean="0"/>
              <a:t>Тудичум</a:t>
            </a:r>
            <a:r>
              <a:rPr lang="ru-RU" dirty="0" smtClean="0"/>
              <a:t> объяснил свои открытия в публикации под названием «Трактат о химическом строении мозга», книге, которая в то время подвергалась широкой критике и отвергалась многими в научном сообществе. После его смерти, открытия </a:t>
            </a:r>
            <a:r>
              <a:rPr lang="ru-RU" dirty="0" err="1" smtClean="0"/>
              <a:t>Тудичума</a:t>
            </a:r>
            <a:r>
              <a:rPr lang="ru-RU" dirty="0" smtClean="0"/>
              <a:t> стали важным научным вкладом в изучение химического и молекулярного состава мозга.</a:t>
            </a:r>
          </a:p>
          <a:p>
            <a:endParaRPr lang="ru-RU" dirty="0"/>
          </a:p>
        </p:txBody>
      </p:sp>
      <p:pic>
        <p:nvPicPr>
          <p:cNvPr id="43010" name="Picture 2" descr="12"/>
          <p:cNvPicPr>
            <a:picLocks noChangeAspect="1" noChangeArrowheads="1"/>
          </p:cNvPicPr>
          <p:nvPr/>
        </p:nvPicPr>
        <p:blipFill>
          <a:blip r:embed="rId2"/>
          <a:srcRect/>
          <a:stretch>
            <a:fillRect/>
          </a:stretch>
        </p:blipFill>
        <p:spPr bwMode="auto">
          <a:xfrm>
            <a:off x="-214346" y="1928802"/>
            <a:ext cx="2543175" cy="3332163"/>
          </a:xfrm>
          <a:prstGeom prst="rect">
            <a:avLst/>
          </a:prstGeom>
          <a:noFill/>
          <a:ln w="9525">
            <a:noFill/>
            <a:miter lim="800000"/>
            <a:headEnd/>
            <a:tailEnd/>
          </a:ln>
        </p:spPr>
      </p:pic>
      <p:pic>
        <p:nvPicPr>
          <p:cNvPr id="43011" name="Picture 3" descr="12"/>
          <p:cNvPicPr>
            <a:picLocks noChangeAspect="1" noChangeArrowheads="1"/>
          </p:cNvPicPr>
          <p:nvPr/>
        </p:nvPicPr>
        <p:blipFill>
          <a:blip r:embed="rId3"/>
          <a:srcRect/>
          <a:stretch>
            <a:fillRect/>
          </a:stretch>
        </p:blipFill>
        <p:spPr bwMode="auto">
          <a:xfrm>
            <a:off x="2214546" y="2714620"/>
            <a:ext cx="2557909" cy="3940178"/>
          </a:xfrm>
          <a:prstGeom prst="rect">
            <a:avLst/>
          </a:prstGeom>
          <a:noFill/>
          <a:ln w="9525">
            <a:noFill/>
            <a:miter lim="800000"/>
            <a:headEnd/>
            <a:tailEnd/>
          </a:ln>
        </p:spPr>
      </p:pic>
      <p:sp>
        <p:nvSpPr>
          <p:cNvPr id="6" name="Прямоугольник 5"/>
          <p:cNvSpPr/>
          <p:nvPr/>
        </p:nvSpPr>
        <p:spPr>
          <a:xfrm>
            <a:off x="5857884" y="6000768"/>
            <a:ext cx="2480423" cy="646331"/>
          </a:xfrm>
          <a:prstGeom prst="rect">
            <a:avLst/>
          </a:prstGeom>
        </p:spPr>
        <p:txBody>
          <a:bodyPr wrap="square">
            <a:spAutoFit/>
          </a:bodyPr>
          <a:lstStyle/>
          <a:p>
            <a:r>
              <a:rPr lang="en-US" dirty="0" smtClean="0"/>
              <a:t>https://archive.org/details/b23984570</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42852"/>
            <a:ext cx="8229600" cy="1399032"/>
          </a:xfrm>
        </p:spPr>
        <p:txBody>
          <a:bodyPr>
            <a:normAutofit fontScale="90000"/>
          </a:bodyPr>
          <a:lstStyle/>
          <a:p>
            <a:r>
              <a:rPr lang="en-US" sz="3600" dirty="0" smtClean="0"/>
              <a:t/>
            </a:r>
            <a:br>
              <a:rPr lang="en-US" sz="3600" dirty="0" smtClean="0"/>
            </a:br>
            <a:r>
              <a:rPr lang="ru-RU" dirty="0" smtClean="0"/>
              <a:t> </a:t>
            </a:r>
            <a:r>
              <a:rPr lang="ru-RU" sz="3100" dirty="0" smtClean="0"/>
              <a:t>Биоплазма: введение в изучение физиологии и медицины / Бил, </a:t>
            </a:r>
            <a:r>
              <a:rPr lang="ru-RU" sz="3100" dirty="0" err="1" smtClean="0"/>
              <a:t>Лайонел</a:t>
            </a:r>
            <a:r>
              <a:rPr lang="ru-RU" sz="3100" dirty="0" smtClean="0"/>
              <a:t> С. (</a:t>
            </a:r>
            <a:r>
              <a:rPr lang="ru-RU" sz="3100" dirty="0" err="1" smtClean="0"/>
              <a:t>Лайонел</a:t>
            </a:r>
            <a:r>
              <a:rPr lang="ru-RU" sz="3100" dirty="0" smtClean="0"/>
              <a:t> Смит), Лондон, Дж. &amp; А. Черчилль; 1872. </a:t>
            </a:r>
            <a:br>
              <a:rPr lang="ru-RU" sz="3100" dirty="0" smtClean="0"/>
            </a:br>
            <a:endParaRPr lang="ru-RU" dirty="0"/>
          </a:p>
        </p:txBody>
      </p:sp>
      <p:sp>
        <p:nvSpPr>
          <p:cNvPr id="3" name="Содержимое 2"/>
          <p:cNvSpPr>
            <a:spLocks noGrp="1"/>
          </p:cNvSpPr>
          <p:nvPr>
            <p:ph idx="1"/>
          </p:nvPr>
        </p:nvSpPr>
        <p:spPr>
          <a:xfrm>
            <a:off x="4929190" y="1357298"/>
            <a:ext cx="4329114" cy="4572000"/>
          </a:xfrm>
        </p:spPr>
        <p:txBody>
          <a:bodyPr>
            <a:normAutofit fontScale="92500" lnSpcReduction="10000"/>
          </a:bodyPr>
          <a:lstStyle/>
          <a:p>
            <a:r>
              <a:rPr lang="ru-RU" dirty="0" smtClean="0"/>
              <a:t>В этой небольшой книге была сделана попытка определить и объяснить природу некоторых из наиболее важных изменений, которые характерны для живых существ и свойственны им.</a:t>
            </a:r>
          </a:p>
          <a:p>
            <a:endParaRPr lang="ru-RU" dirty="0"/>
          </a:p>
        </p:txBody>
      </p:sp>
      <p:pic>
        <p:nvPicPr>
          <p:cNvPr id="44035" name="Picture 3" descr="13"/>
          <p:cNvPicPr>
            <a:picLocks noChangeAspect="1" noChangeArrowheads="1"/>
          </p:cNvPicPr>
          <p:nvPr/>
        </p:nvPicPr>
        <p:blipFill>
          <a:blip r:embed="rId2"/>
          <a:srcRect/>
          <a:stretch>
            <a:fillRect/>
          </a:stretch>
        </p:blipFill>
        <p:spPr bwMode="auto">
          <a:xfrm>
            <a:off x="2571736" y="2368550"/>
            <a:ext cx="2576513" cy="4489450"/>
          </a:xfrm>
          <a:prstGeom prst="rect">
            <a:avLst/>
          </a:prstGeom>
          <a:noFill/>
          <a:ln w="9525">
            <a:noFill/>
            <a:miter lim="800000"/>
            <a:headEnd/>
            <a:tailEnd/>
          </a:ln>
        </p:spPr>
      </p:pic>
      <p:pic>
        <p:nvPicPr>
          <p:cNvPr id="44034" name="Picture 2" descr="13"/>
          <p:cNvPicPr>
            <a:picLocks noChangeAspect="1" noChangeArrowheads="1"/>
          </p:cNvPicPr>
          <p:nvPr/>
        </p:nvPicPr>
        <p:blipFill>
          <a:blip r:embed="rId3"/>
          <a:srcRect/>
          <a:stretch>
            <a:fillRect/>
          </a:stretch>
        </p:blipFill>
        <p:spPr bwMode="auto">
          <a:xfrm>
            <a:off x="0" y="1928802"/>
            <a:ext cx="2714612" cy="4262153"/>
          </a:xfrm>
          <a:prstGeom prst="rect">
            <a:avLst/>
          </a:prstGeom>
          <a:noFill/>
          <a:ln w="9525">
            <a:noFill/>
            <a:miter lim="800000"/>
            <a:headEnd/>
            <a:tailEnd/>
          </a:ln>
        </p:spPr>
      </p:pic>
      <p:sp>
        <p:nvSpPr>
          <p:cNvPr id="6" name="Прямоугольник 5"/>
          <p:cNvSpPr/>
          <p:nvPr/>
        </p:nvSpPr>
        <p:spPr>
          <a:xfrm>
            <a:off x="5500694" y="5934670"/>
            <a:ext cx="3000380" cy="923330"/>
          </a:xfrm>
          <a:prstGeom prst="rect">
            <a:avLst/>
          </a:prstGeom>
        </p:spPr>
        <p:txBody>
          <a:bodyPr wrap="square">
            <a:spAutoFit/>
          </a:bodyPr>
          <a:lstStyle/>
          <a:p>
            <a:r>
              <a:rPr lang="en-US" dirty="0" smtClean="0"/>
              <a:t>https://archive.org/details/bioplasmintroduc00bealrich</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Исследования: физиологические и анатомические / Джон Дэви, Лондон, 183 </a:t>
            </a:r>
            <a:endParaRPr lang="ru-RU" dirty="0"/>
          </a:p>
        </p:txBody>
      </p:sp>
      <p:sp>
        <p:nvSpPr>
          <p:cNvPr id="3" name="Содержимое 2"/>
          <p:cNvSpPr>
            <a:spLocks noGrp="1"/>
          </p:cNvSpPr>
          <p:nvPr>
            <p:ph idx="1"/>
          </p:nvPr>
        </p:nvSpPr>
        <p:spPr>
          <a:xfrm>
            <a:off x="4714876" y="1882808"/>
            <a:ext cx="3971924" cy="4572000"/>
          </a:xfrm>
        </p:spPr>
        <p:txBody>
          <a:bodyPr>
            <a:normAutofit fontScale="55000" lnSpcReduction="20000"/>
          </a:bodyPr>
          <a:lstStyle/>
          <a:p>
            <a:r>
              <a:rPr lang="ru-RU" dirty="0" smtClean="0"/>
              <a:t>Значительная часть этой работы уже напечатана. Прибегают к переизданию, отчасти для того, чтобы собрать воедино статьи, разбросанные в «Трудах обществ» и в труднодоступных журналах; и частично с целью внесения изменений, исправлений и дополнений, которые после прочтения или дальнейшего исследования позволили сделать; и, наконец, в надежде, что сформированная таким образом коллекция окажется полезной как для студента-медика, так и для исследователя-медика.</a:t>
            </a:r>
          </a:p>
          <a:p>
            <a:endParaRPr lang="ru-RU" dirty="0"/>
          </a:p>
        </p:txBody>
      </p:sp>
      <p:pic>
        <p:nvPicPr>
          <p:cNvPr id="45058" name="Picture 2" descr="14"/>
          <p:cNvPicPr>
            <a:picLocks noChangeAspect="1" noChangeArrowheads="1"/>
          </p:cNvPicPr>
          <p:nvPr/>
        </p:nvPicPr>
        <p:blipFill>
          <a:blip r:embed="rId2"/>
          <a:srcRect/>
          <a:stretch>
            <a:fillRect/>
          </a:stretch>
        </p:blipFill>
        <p:spPr bwMode="auto">
          <a:xfrm>
            <a:off x="0" y="2071678"/>
            <a:ext cx="2605088" cy="4448175"/>
          </a:xfrm>
          <a:prstGeom prst="rect">
            <a:avLst/>
          </a:prstGeom>
          <a:noFill/>
          <a:ln w="9525">
            <a:noFill/>
            <a:miter lim="800000"/>
            <a:headEnd/>
            <a:tailEnd/>
          </a:ln>
        </p:spPr>
      </p:pic>
      <p:pic>
        <p:nvPicPr>
          <p:cNvPr id="45059" name="Picture 3" descr="14"/>
          <p:cNvPicPr>
            <a:picLocks noChangeAspect="1" noChangeArrowheads="1"/>
          </p:cNvPicPr>
          <p:nvPr/>
        </p:nvPicPr>
        <p:blipFill>
          <a:blip r:embed="rId3"/>
          <a:srcRect/>
          <a:stretch>
            <a:fillRect/>
          </a:stretch>
        </p:blipFill>
        <p:spPr bwMode="auto">
          <a:xfrm>
            <a:off x="2714612" y="2214554"/>
            <a:ext cx="2479675" cy="4440238"/>
          </a:xfrm>
          <a:prstGeom prst="rect">
            <a:avLst/>
          </a:prstGeom>
          <a:noFill/>
          <a:ln w="9525">
            <a:noFill/>
            <a:miter lim="800000"/>
            <a:headEnd/>
            <a:tailEnd/>
          </a:ln>
        </p:spPr>
      </p:pic>
      <p:sp>
        <p:nvSpPr>
          <p:cNvPr id="6" name="Прямоугольник 5"/>
          <p:cNvSpPr/>
          <p:nvPr/>
        </p:nvSpPr>
        <p:spPr>
          <a:xfrm>
            <a:off x="5286380" y="6000768"/>
            <a:ext cx="3643322" cy="646331"/>
          </a:xfrm>
          <a:prstGeom prst="rect">
            <a:avLst/>
          </a:prstGeom>
        </p:spPr>
        <p:txBody>
          <a:bodyPr wrap="square">
            <a:spAutoFit/>
          </a:bodyPr>
          <a:lstStyle/>
          <a:p>
            <a:r>
              <a:rPr lang="en-US" dirty="0" smtClean="0"/>
              <a:t>https://archive.org/details/researchesphysi00davygoog</a:t>
            </a:r>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t>Перевод в физиологию </a:t>
            </a:r>
            <a:r>
              <a:rPr lang="ru-RU" sz="2000" dirty="0" err="1" smtClean="0"/>
              <a:t>Лимферцена</a:t>
            </a:r>
            <a:r>
              <a:rPr lang="ru-RU" sz="2000" dirty="0" smtClean="0"/>
              <a:t>: инаугурационная диссертация на получение степени доктора медицины, хирургии и акушерства была представлена ​​на высокий медицинский факультет </a:t>
            </a:r>
            <a:r>
              <a:rPr lang="ru-RU" sz="2000" dirty="0" err="1" smtClean="0"/>
              <a:t>Цюрихского</a:t>
            </a:r>
            <a:r>
              <a:rPr lang="ru-RU" sz="2000" dirty="0" smtClean="0"/>
              <a:t> университета / Н. Суслова. - Цюрих: Печать </a:t>
            </a:r>
            <a:r>
              <a:rPr lang="ru-RU" sz="2000" dirty="0" err="1" smtClean="0"/>
              <a:t>Цурхера</a:t>
            </a:r>
            <a:r>
              <a:rPr lang="ru-RU" sz="2000" dirty="0" smtClean="0"/>
              <a:t> и </a:t>
            </a:r>
            <a:r>
              <a:rPr lang="ru-RU" sz="2000" dirty="0" err="1" smtClean="0"/>
              <a:t>Феррера</a:t>
            </a:r>
            <a:r>
              <a:rPr lang="ru-RU" sz="2000" dirty="0" smtClean="0"/>
              <a:t>, 1867 г. </a:t>
            </a:r>
            <a:endParaRPr lang="ru-RU" sz="2000" dirty="0"/>
          </a:p>
        </p:txBody>
      </p:sp>
      <p:pic>
        <p:nvPicPr>
          <p:cNvPr id="4" name="Picture 2" descr="https://sun9-55.userapi.com/impg/OL1934rSVM8HHSpSpxoAopkc_Kn6a6Fl8fCPRw/lnp0pva6Kn8.jpg?size=1077x1653&amp;quality=96&amp;sign=ac53cb7eb00cb1ddaff326605df16241&amp;type=album"/>
          <p:cNvPicPr>
            <a:picLocks noChangeAspect="1" noChangeArrowheads="1"/>
          </p:cNvPicPr>
          <p:nvPr/>
        </p:nvPicPr>
        <p:blipFill>
          <a:blip r:embed="rId2" cstate="print"/>
          <a:srcRect/>
          <a:stretch>
            <a:fillRect/>
          </a:stretch>
        </p:blipFill>
        <p:spPr bwMode="auto">
          <a:xfrm>
            <a:off x="2143108" y="1785926"/>
            <a:ext cx="3197052" cy="49164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15"/>
          <p:cNvPicPr>
            <a:picLocks noChangeAspect="1" noChangeArrowheads="1"/>
          </p:cNvPicPr>
          <p:nvPr/>
        </p:nvPicPr>
        <p:blipFill>
          <a:blip r:embed="rId2"/>
          <a:srcRect/>
          <a:stretch>
            <a:fillRect/>
          </a:stretch>
        </p:blipFill>
        <p:spPr bwMode="auto">
          <a:xfrm>
            <a:off x="2500298" y="2786058"/>
            <a:ext cx="2590800" cy="3914775"/>
          </a:xfrm>
          <a:prstGeom prst="rect">
            <a:avLst/>
          </a:prstGeom>
          <a:noFill/>
          <a:ln w="9525">
            <a:noFill/>
            <a:miter lim="800000"/>
            <a:headEnd/>
            <a:tailEnd/>
          </a:ln>
        </p:spPr>
      </p:pic>
      <p:sp>
        <p:nvSpPr>
          <p:cNvPr id="2" name="Заголовок 1"/>
          <p:cNvSpPr>
            <a:spLocks noGrp="1"/>
          </p:cNvSpPr>
          <p:nvPr>
            <p:ph type="title"/>
          </p:nvPr>
        </p:nvSpPr>
        <p:spPr>
          <a:xfrm>
            <a:off x="428596" y="285728"/>
            <a:ext cx="8229600" cy="1399032"/>
          </a:xfrm>
        </p:spPr>
        <p:txBody>
          <a:bodyPr>
            <a:noAutofit/>
          </a:bodyPr>
          <a:lstStyle/>
          <a:p>
            <a:r>
              <a:rPr lang="ru-RU" sz="3200" dirty="0" smtClean="0"/>
              <a:t>Наследственный гений, исследование его законов и последствий / </a:t>
            </a:r>
            <a:r>
              <a:rPr lang="ru-RU" sz="3200" dirty="0" err="1" smtClean="0"/>
              <a:t>Фрэнсис</a:t>
            </a:r>
            <a:r>
              <a:rPr lang="ru-RU" sz="3200" dirty="0" smtClean="0"/>
              <a:t> </a:t>
            </a:r>
            <a:r>
              <a:rPr lang="ru-RU" sz="3200" dirty="0" err="1" smtClean="0"/>
              <a:t>Гальтон</a:t>
            </a:r>
            <a:r>
              <a:rPr lang="ru-RU" sz="3200" dirty="0" smtClean="0"/>
              <a:t>. Лондон, 1869 год. </a:t>
            </a:r>
            <a:endParaRPr lang="ru-RU" sz="3200" dirty="0"/>
          </a:p>
        </p:txBody>
      </p:sp>
      <p:sp>
        <p:nvSpPr>
          <p:cNvPr id="3" name="Содержимое 2"/>
          <p:cNvSpPr>
            <a:spLocks noGrp="1"/>
          </p:cNvSpPr>
          <p:nvPr>
            <p:ph idx="1"/>
          </p:nvPr>
        </p:nvSpPr>
        <p:spPr>
          <a:xfrm>
            <a:off x="4500562" y="1714488"/>
            <a:ext cx="4371948" cy="4572000"/>
          </a:xfrm>
        </p:spPr>
        <p:txBody>
          <a:bodyPr>
            <a:noAutofit/>
          </a:bodyPr>
          <a:lstStyle/>
          <a:p>
            <a:r>
              <a:rPr lang="ru-RU" sz="1100" dirty="0" smtClean="0"/>
              <a:t>В этой книге </a:t>
            </a:r>
            <a:r>
              <a:rPr lang="ru-RU" sz="1100" dirty="0" err="1" smtClean="0"/>
              <a:t>Гальтон</a:t>
            </a:r>
            <a:r>
              <a:rPr lang="ru-RU" sz="1100" dirty="0" smtClean="0"/>
              <a:t> показывает, что природные способности человека передаются по наследству с теми же ограничениями, что и форма и физические характеристики всего органического мира. Многие, кто прочитает его без должной заботы и внимания, которого он требует и которого заслуживает, признают, что он гениален, но заявят, что вопрос не может быть доказан. Однако такой вердикт никоим образом не будет справедливым для аргумента </a:t>
            </a:r>
            <a:r>
              <a:rPr lang="ru-RU" sz="1100" dirty="0" err="1" smtClean="0"/>
              <a:t>Гальтона</a:t>
            </a:r>
            <a:r>
              <a:rPr lang="ru-RU" sz="1100" dirty="0" smtClean="0"/>
              <a:t>, который мы постараемся изложить как можно более кратко. Сначала он обсуждает классификацию людей по «репутации» и на основе изучения биографических словарей и некрологов за определенные годы, взятых через большие промежутки времени, приходит к выводу, что не более 250 человек на каждый миллион или 1 на 4000 можно назвать "Выдающийся"; и он показывает, насколько это малая доля, благодаря хорошо известному факту, что невооруженным глазом никогда не бывает так много, как 4000 звезд одновременно, и что мы чувствуем необычайное отличие звезды - быть самой яркой. в небе. Эти «выдающиеся» люди - самый низкий класс, с которым он имеет дело. Самые знаменитые имена - как одно на миллион или одно на многие миллионы; но если человек не настолько выше среднего, что есть только один подобный ему на каждые 4000, его не принимают в ряды выдающихся людей, на которых </a:t>
            </a:r>
            <a:r>
              <a:rPr lang="ru-RU" sz="1100" dirty="0" err="1" smtClean="0"/>
              <a:t>Гальтон</a:t>
            </a:r>
            <a:r>
              <a:rPr lang="ru-RU" sz="1100" dirty="0" smtClean="0"/>
              <a:t> основывает свои выводы.</a:t>
            </a:r>
            <a:endParaRPr lang="ru-RU" sz="1100" dirty="0"/>
          </a:p>
        </p:txBody>
      </p:sp>
      <p:pic>
        <p:nvPicPr>
          <p:cNvPr id="46082" name="Picture 2" descr="15"/>
          <p:cNvPicPr>
            <a:picLocks noChangeAspect="1" noChangeArrowheads="1"/>
          </p:cNvPicPr>
          <p:nvPr/>
        </p:nvPicPr>
        <p:blipFill>
          <a:blip r:embed="rId3"/>
          <a:srcRect/>
          <a:stretch>
            <a:fillRect/>
          </a:stretch>
        </p:blipFill>
        <p:spPr bwMode="auto">
          <a:xfrm>
            <a:off x="0" y="2357430"/>
            <a:ext cx="2535238" cy="3914775"/>
          </a:xfrm>
          <a:prstGeom prst="rect">
            <a:avLst/>
          </a:prstGeom>
          <a:noFill/>
          <a:ln w="9525">
            <a:noFill/>
            <a:miter lim="800000"/>
            <a:headEnd/>
            <a:tailEnd/>
          </a:ln>
        </p:spPr>
      </p:pic>
      <p:sp>
        <p:nvSpPr>
          <p:cNvPr id="6" name="Прямоугольник 5"/>
          <p:cNvSpPr/>
          <p:nvPr/>
        </p:nvSpPr>
        <p:spPr>
          <a:xfrm>
            <a:off x="642910" y="2000240"/>
            <a:ext cx="4572000" cy="646331"/>
          </a:xfrm>
          <a:prstGeom prst="rect">
            <a:avLst/>
          </a:prstGeom>
        </p:spPr>
        <p:txBody>
          <a:bodyPr>
            <a:spAutoFit/>
          </a:bodyPr>
          <a:lstStyle/>
          <a:p>
            <a:r>
              <a:rPr lang="en-US" dirty="0" smtClean="0"/>
              <a:t>https://archive.org/details/hereditarygenius00galt</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Экспериментальные запросы / Уильям </a:t>
            </a:r>
            <a:r>
              <a:rPr lang="ru-RU" dirty="0" err="1" smtClean="0"/>
              <a:t>Хьюсон</a:t>
            </a:r>
            <a:r>
              <a:rPr lang="ru-RU" dirty="0" smtClean="0"/>
              <a:t>, Лондон, 1780 г. </a:t>
            </a:r>
            <a:endParaRPr lang="ru-RU" dirty="0"/>
          </a:p>
        </p:txBody>
      </p:sp>
      <p:sp>
        <p:nvSpPr>
          <p:cNvPr id="3" name="Содержимое 2"/>
          <p:cNvSpPr>
            <a:spLocks noGrp="1"/>
          </p:cNvSpPr>
          <p:nvPr>
            <p:ph idx="1"/>
          </p:nvPr>
        </p:nvSpPr>
        <p:spPr>
          <a:xfrm>
            <a:off x="4857752" y="1882808"/>
            <a:ext cx="3829048" cy="4572000"/>
          </a:xfrm>
        </p:spPr>
        <p:txBody>
          <a:bodyPr>
            <a:normAutofit fontScale="70000" lnSpcReduction="20000"/>
          </a:bodyPr>
          <a:lstStyle/>
          <a:p>
            <a:r>
              <a:rPr lang="ru-RU" dirty="0" smtClean="0"/>
              <a:t>Экспериментальные запросы -: часть первая: содержит исследование свойств крови: с замечаниями о некоторых ее болезненных проявлениях: и приложение, касающееся открытия лимфатической системы у птиц, рыб и животных, называемых амфибиями.</a:t>
            </a:r>
            <a:endParaRPr lang="ru-RU" b="1" dirty="0" smtClean="0"/>
          </a:p>
          <a:p>
            <a:endParaRPr lang="ru-RU" dirty="0"/>
          </a:p>
        </p:txBody>
      </p:sp>
      <p:pic>
        <p:nvPicPr>
          <p:cNvPr id="47106" name="Picture 2" descr="16"/>
          <p:cNvPicPr>
            <a:picLocks noChangeAspect="1" noChangeArrowheads="1"/>
          </p:cNvPicPr>
          <p:nvPr/>
        </p:nvPicPr>
        <p:blipFill>
          <a:blip r:embed="rId2"/>
          <a:srcRect l="2611" t="2783" r="586" b="6381"/>
          <a:stretch>
            <a:fillRect/>
          </a:stretch>
        </p:blipFill>
        <p:spPr bwMode="auto">
          <a:xfrm>
            <a:off x="0" y="1785926"/>
            <a:ext cx="3076575" cy="3643313"/>
          </a:xfrm>
          <a:prstGeom prst="rect">
            <a:avLst/>
          </a:prstGeom>
          <a:noFill/>
          <a:ln w="9525">
            <a:noFill/>
            <a:miter lim="800000"/>
            <a:headEnd/>
            <a:tailEnd/>
          </a:ln>
        </p:spPr>
      </p:pic>
      <p:pic>
        <p:nvPicPr>
          <p:cNvPr id="47107" name="Picture 3" descr="16"/>
          <p:cNvPicPr>
            <a:picLocks noChangeAspect="1" noChangeArrowheads="1"/>
          </p:cNvPicPr>
          <p:nvPr/>
        </p:nvPicPr>
        <p:blipFill>
          <a:blip r:embed="rId3"/>
          <a:srcRect r="1260" b="2147"/>
          <a:stretch>
            <a:fillRect/>
          </a:stretch>
        </p:blipFill>
        <p:spPr bwMode="auto">
          <a:xfrm>
            <a:off x="3000364" y="2428868"/>
            <a:ext cx="2238375" cy="3651250"/>
          </a:xfrm>
          <a:prstGeom prst="rect">
            <a:avLst/>
          </a:prstGeom>
          <a:noFill/>
          <a:ln w="9525">
            <a:noFill/>
            <a:miter lim="800000"/>
            <a:headEnd/>
            <a:tailEnd/>
          </a:ln>
        </p:spPr>
      </p:pic>
      <p:sp>
        <p:nvSpPr>
          <p:cNvPr id="6" name="Прямоугольник 5"/>
          <p:cNvSpPr/>
          <p:nvPr/>
        </p:nvSpPr>
        <p:spPr>
          <a:xfrm>
            <a:off x="4214810" y="6072206"/>
            <a:ext cx="4572000" cy="646331"/>
          </a:xfrm>
          <a:prstGeom prst="rect">
            <a:avLst/>
          </a:prstGeom>
        </p:spPr>
        <p:txBody>
          <a:bodyPr>
            <a:spAutoFit/>
          </a:bodyPr>
          <a:lstStyle/>
          <a:p>
            <a:r>
              <a:rPr lang="en-US" dirty="0" smtClean="0"/>
              <a:t>https://archive.org/details/experimentalinqu1780hews</a:t>
            </a:r>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399032"/>
          </a:xfrm>
        </p:spPr>
        <p:txBody>
          <a:bodyPr>
            <a:normAutofit fontScale="90000"/>
          </a:bodyPr>
          <a:lstStyle/>
          <a:p>
            <a:r>
              <a:rPr lang="ru-RU" dirty="0" smtClean="0"/>
              <a:t>Исследования феномена анафилаксии / </a:t>
            </a:r>
            <a:r>
              <a:rPr lang="ru-RU" dirty="0" err="1" smtClean="0"/>
              <a:t>ByJ</a:t>
            </a:r>
            <a:r>
              <a:rPr lang="ru-RU" dirty="0" smtClean="0"/>
              <a:t>. Ф. </a:t>
            </a:r>
            <a:r>
              <a:rPr lang="ru-RU" dirty="0" err="1" smtClean="0"/>
              <a:t>Андерсон</a:t>
            </a:r>
            <a:r>
              <a:rPr lang="ru-RU" dirty="0" smtClean="0"/>
              <a:t>, М. Дж. </a:t>
            </a:r>
            <a:r>
              <a:rPr lang="ru-RU" dirty="0" err="1" smtClean="0"/>
              <a:t>Розенау</a:t>
            </a:r>
            <a:r>
              <a:rPr lang="ru-RU" dirty="0" smtClean="0"/>
              <a:t>. Вашингтон, 1909 год. </a:t>
            </a:r>
            <a:r>
              <a:rPr lang="ru-RU" b="1" dirty="0" smtClean="0"/>
              <a:t/>
            </a:r>
            <a:br>
              <a:rPr lang="ru-RU" b="1" dirty="0" smtClean="0"/>
            </a:br>
            <a:endParaRPr lang="ru-RU" dirty="0"/>
          </a:p>
        </p:txBody>
      </p:sp>
      <p:pic>
        <p:nvPicPr>
          <p:cNvPr id="49154" name="Picture 2" descr="18"/>
          <p:cNvPicPr>
            <a:picLocks noChangeAspect="1" noChangeArrowheads="1"/>
          </p:cNvPicPr>
          <p:nvPr/>
        </p:nvPicPr>
        <p:blipFill>
          <a:blip r:embed="rId2"/>
          <a:srcRect/>
          <a:stretch>
            <a:fillRect/>
          </a:stretch>
        </p:blipFill>
        <p:spPr bwMode="auto">
          <a:xfrm>
            <a:off x="2857488" y="2413658"/>
            <a:ext cx="2786082" cy="4444342"/>
          </a:xfrm>
          <a:prstGeom prst="rect">
            <a:avLst/>
          </a:prstGeom>
          <a:noFill/>
          <a:ln w="9525">
            <a:noFill/>
            <a:miter lim="800000"/>
            <a:headEnd/>
            <a:tailEnd/>
          </a:ln>
        </p:spPr>
      </p:pic>
      <p:sp>
        <p:nvSpPr>
          <p:cNvPr id="5" name="Прямоугольник 4"/>
          <p:cNvSpPr/>
          <p:nvPr/>
        </p:nvSpPr>
        <p:spPr>
          <a:xfrm>
            <a:off x="0" y="5072074"/>
            <a:ext cx="2643174" cy="1200329"/>
          </a:xfrm>
          <a:prstGeom prst="rect">
            <a:avLst/>
          </a:prstGeom>
        </p:spPr>
        <p:txBody>
          <a:bodyPr wrap="square">
            <a:spAutoFit/>
          </a:bodyPr>
          <a:lstStyle/>
          <a:p>
            <a:r>
              <a:rPr lang="en-US" dirty="0" smtClean="0"/>
              <a:t>https://rusneb.ru/catalog/000200_000018_RU_INFOCOMM_429_NLR_5000004705/</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27148" t="10382" r="37695" b="6805"/>
          <a:stretch>
            <a:fillRect/>
          </a:stretch>
        </p:blipFill>
        <p:spPr bwMode="auto">
          <a:xfrm>
            <a:off x="-1" y="214290"/>
            <a:ext cx="3181013" cy="4214842"/>
          </a:xfrm>
          <a:prstGeom prst="rect">
            <a:avLst/>
          </a:prstGeom>
          <a:noFill/>
          <a:ln w="9525">
            <a:noFill/>
            <a:miter lim="800000"/>
            <a:headEnd/>
            <a:tailEnd/>
          </a:ln>
          <a:effectLst/>
        </p:spPr>
      </p:pic>
      <p:pic>
        <p:nvPicPr>
          <p:cNvPr id="4100" name="Picture 4" descr="https://images-na.ssl-images-amazon.com/images/I/41x15slOXdL._SX333_BO1,204,203,200_.jpg"/>
          <p:cNvPicPr>
            <a:picLocks noChangeAspect="1" noChangeArrowheads="1"/>
          </p:cNvPicPr>
          <p:nvPr/>
        </p:nvPicPr>
        <p:blipFill>
          <a:blip r:embed="rId3"/>
          <a:srcRect/>
          <a:stretch>
            <a:fillRect/>
          </a:stretch>
        </p:blipFill>
        <p:spPr bwMode="auto">
          <a:xfrm>
            <a:off x="3071802" y="571480"/>
            <a:ext cx="2857520" cy="4256426"/>
          </a:xfrm>
          <a:prstGeom prst="rect">
            <a:avLst/>
          </a:prstGeom>
          <a:noFill/>
        </p:spPr>
      </p:pic>
      <p:pic>
        <p:nvPicPr>
          <p:cNvPr id="4102" name="Picture 6" descr="https://images-na.ssl-images-amazon.com/images/I/51-zsPL7GPL._SX333_BO1,204,203,200_.jpg"/>
          <p:cNvPicPr>
            <a:picLocks noChangeAspect="1" noChangeArrowheads="1"/>
          </p:cNvPicPr>
          <p:nvPr/>
        </p:nvPicPr>
        <p:blipFill>
          <a:blip r:embed="rId4"/>
          <a:srcRect/>
          <a:stretch>
            <a:fillRect/>
          </a:stretch>
        </p:blipFill>
        <p:spPr bwMode="auto">
          <a:xfrm>
            <a:off x="5786446" y="2105024"/>
            <a:ext cx="3190875" cy="475297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8229600" cy="1399032"/>
          </a:xfrm>
        </p:spPr>
        <p:txBody>
          <a:bodyPr>
            <a:normAutofit fontScale="90000"/>
          </a:bodyPr>
          <a:lstStyle/>
          <a:p>
            <a:r>
              <a:rPr lang="ru-RU" sz="4000" dirty="0" smtClean="0"/>
              <a:t>Уроки элементарной физиологии / Томас Х. Хаксли. Лондон, 1966 год</a:t>
            </a:r>
            <a:r>
              <a:rPr lang="ru-RU" dirty="0" smtClean="0"/>
              <a:t>.</a:t>
            </a:r>
            <a:endParaRPr lang="ru-RU" dirty="0"/>
          </a:p>
        </p:txBody>
      </p:sp>
      <p:sp>
        <p:nvSpPr>
          <p:cNvPr id="3" name="Содержимое 2"/>
          <p:cNvSpPr>
            <a:spLocks noGrp="1"/>
          </p:cNvSpPr>
          <p:nvPr>
            <p:ph idx="1"/>
          </p:nvPr>
        </p:nvSpPr>
        <p:spPr>
          <a:xfrm>
            <a:off x="5286380" y="1214422"/>
            <a:ext cx="3400420" cy="3643306"/>
          </a:xfrm>
        </p:spPr>
        <p:txBody>
          <a:bodyPr>
            <a:noAutofit/>
          </a:bodyPr>
          <a:lstStyle/>
          <a:p>
            <a:r>
              <a:rPr lang="ru-RU" sz="1200" dirty="0" smtClean="0"/>
              <a:t>«Уроки элементарной физиологии» Хаксли была, вероятно, лучшей книгой такого рода, которая когда-либо была написана. В ней излагались элементы анатомии и физиологии человека в такой ясной и краткой форме, а небольшой том представлял собой настолько полный сборник основных фактов, накопленных в той науке, которой он занимался, что его сразу же приветствовали как полезный материал. давно ощущавшаяся потребность в популярном и в то же время авторитетном изложении предмета. Его успех был огромен. Издание за изданием продавались в быстрой последовательности, и буклет - поскольку это было не более чем - не только был принят в школах по всей стране в качестве учебника, с которого должно было начинаться преподавание физиологии, но и вскоре был переведен на русский язык. каждый цивилизованный язык, и даже, как говорят, более чем на один варварский язык</a:t>
            </a:r>
            <a:r>
              <a:rPr lang="ru-RU" sz="1400" dirty="0" smtClean="0"/>
              <a:t>.</a:t>
            </a:r>
            <a:endParaRPr lang="ru-RU" sz="1400" b="1" dirty="0" smtClean="0"/>
          </a:p>
          <a:p>
            <a:endParaRPr lang="ru-RU" sz="1400" dirty="0"/>
          </a:p>
        </p:txBody>
      </p:sp>
      <p:pic>
        <p:nvPicPr>
          <p:cNvPr id="48130" name="Picture 2" descr="17"/>
          <p:cNvPicPr>
            <a:picLocks noChangeAspect="1" noChangeArrowheads="1"/>
          </p:cNvPicPr>
          <p:nvPr/>
        </p:nvPicPr>
        <p:blipFill>
          <a:blip r:embed="rId2"/>
          <a:srcRect l="4167" t="3607" r="3633" b="3152"/>
          <a:stretch>
            <a:fillRect/>
          </a:stretch>
        </p:blipFill>
        <p:spPr bwMode="auto">
          <a:xfrm>
            <a:off x="0" y="1857364"/>
            <a:ext cx="3103563" cy="3857625"/>
          </a:xfrm>
          <a:prstGeom prst="rect">
            <a:avLst/>
          </a:prstGeom>
          <a:noFill/>
          <a:ln w="9525">
            <a:noFill/>
            <a:miter lim="800000"/>
            <a:headEnd/>
            <a:tailEnd/>
          </a:ln>
        </p:spPr>
      </p:pic>
      <p:pic>
        <p:nvPicPr>
          <p:cNvPr id="48131" name="Picture 3" descr="17"/>
          <p:cNvPicPr>
            <a:picLocks noChangeAspect="1" noChangeArrowheads="1"/>
          </p:cNvPicPr>
          <p:nvPr/>
        </p:nvPicPr>
        <p:blipFill>
          <a:blip r:embed="rId3"/>
          <a:srcRect/>
          <a:stretch>
            <a:fillRect/>
          </a:stretch>
        </p:blipFill>
        <p:spPr bwMode="auto">
          <a:xfrm>
            <a:off x="3000364" y="2786058"/>
            <a:ext cx="2251075" cy="3865563"/>
          </a:xfrm>
          <a:prstGeom prst="rect">
            <a:avLst/>
          </a:prstGeom>
          <a:noFill/>
          <a:ln w="9525">
            <a:noFill/>
            <a:miter lim="800000"/>
            <a:headEnd/>
            <a:tailEnd/>
          </a:ln>
        </p:spPr>
      </p:pic>
      <p:sp>
        <p:nvSpPr>
          <p:cNvPr id="6" name="Прямоугольник 5"/>
          <p:cNvSpPr/>
          <p:nvPr/>
        </p:nvSpPr>
        <p:spPr>
          <a:xfrm>
            <a:off x="285720" y="5786454"/>
            <a:ext cx="2714628" cy="923330"/>
          </a:xfrm>
          <a:prstGeom prst="rect">
            <a:avLst/>
          </a:prstGeom>
        </p:spPr>
        <p:txBody>
          <a:bodyPr wrap="square">
            <a:spAutoFit/>
          </a:bodyPr>
          <a:lstStyle/>
          <a:p>
            <a:r>
              <a:rPr lang="en-US" dirty="0" smtClean="0"/>
              <a:t>https://archive.org/details/lessonsinelemen00huxlgoog</a:t>
            </a:r>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Трактат о гигиене с особым упором на военную службу / Уильям </a:t>
            </a:r>
            <a:r>
              <a:rPr lang="ru-RU" sz="3200" dirty="0" err="1" smtClean="0"/>
              <a:t>Хаммонд</a:t>
            </a:r>
            <a:r>
              <a:rPr lang="ru-RU" sz="3200" dirty="0" smtClean="0"/>
              <a:t>. Опубликовано Дж. Б. </a:t>
            </a:r>
            <a:r>
              <a:rPr lang="ru-RU" sz="3200" dirty="0" err="1" smtClean="0"/>
              <a:t>Липпинкоттом</a:t>
            </a:r>
            <a:r>
              <a:rPr lang="ru-RU" sz="3200" dirty="0" smtClean="0"/>
              <a:t>, Филадельфия, 1863 г. </a:t>
            </a:r>
            <a:endParaRPr lang="ru-RU" sz="3200" dirty="0"/>
          </a:p>
        </p:txBody>
      </p:sp>
      <p:sp>
        <p:nvSpPr>
          <p:cNvPr id="3" name="Содержимое 2"/>
          <p:cNvSpPr>
            <a:spLocks noGrp="1"/>
          </p:cNvSpPr>
          <p:nvPr>
            <p:ph idx="1"/>
          </p:nvPr>
        </p:nvSpPr>
        <p:spPr>
          <a:xfrm>
            <a:off x="5143504" y="1882808"/>
            <a:ext cx="3543296" cy="4572000"/>
          </a:xfrm>
        </p:spPr>
        <p:txBody>
          <a:bodyPr>
            <a:normAutofit fontScale="55000" lnSpcReduction="20000"/>
          </a:bodyPr>
          <a:lstStyle/>
          <a:p>
            <a:r>
              <a:rPr lang="ru-RU" dirty="0" smtClean="0"/>
              <a:t>На военной службе больше, чем на какой-либо другой, необходимо знание средств предотвращения болезней и облегчения выздоровления с помощью других методов, кроме простого приема лекарств. Армии часто расположены так, что их спасение зависит от знаний, которыми может обладать медицинский офицер, и никогда не бывает, чтобы те, на кого возложена их медицинская помощь, не могли применить какие-либо важные принципы гигиены к ним.</a:t>
            </a:r>
          </a:p>
          <a:p>
            <a:endParaRPr lang="ru-RU" dirty="0"/>
          </a:p>
        </p:txBody>
      </p:sp>
      <p:pic>
        <p:nvPicPr>
          <p:cNvPr id="50178" name="Picture 2" descr="19"/>
          <p:cNvPicPr>
            <a:picLocks noChangeAspect="1" noChangeArrowheads="1"/>
          </p:cNvPicPr>
          <p:nvPr/>
        </p:nvPicPr>
        <p:blipFill>
          <a:blip r:embed="rId2"/>
          <a:srcRect l="9271" t="10651" r="10226" b="11224"/>
          <a:stretch>
            <a:fillRect/>
          </a:stretch>
        </p:blipFill>
        <p:spPr bwMode="auto">
          <a:xfrm>
            <a:off x="0" y="2071678"/>
            <a:ext cx="2930525" cy="3795713"/>
          </a:xfrm>
          <a:prstGeom prst="rect">
            <a:avLst/>
          </a:prstGeom>
          <a:noFill/>
          <a:ln w="9525">
            <a:noFill/>
            <a:miter lim="800000"/>
            <a:headEnd/>
            <a:tailEnd/>
          </a:ln>
        </p:spPr>
      </p:pic>
      <p:pic>
        <p:nvPicPr>
          <p:cNvPr id="50179" name="Picture 3" descr="19"/>
          <p:cNvPicPr>
            <a:picLocks noChangeAspect="1" noChangeArrowheads="1"/>
          </p:cNvPicPr>
          <p:nvPr/>
        </p:nvPicPr>
        <p:blipFill>
          <a:blip r:embed="rId3"/>
          <a:srcRect/>
          <a:stretch>
            <a:fillRect/>
          </a:stretch>
        </p:blipFill>
        <p:spPr bwMode="auto">
          <a:xfrm>
            <a:off x="2786050" y="2714620"/>
            <a:ext cx="2479675" cy="3816350"/>
          </a:xfrm>
          <a:prstGeom prst="rect">
            <a:avLst/>
          </a:prstGeom>
          <a:noFill/>
          <a:ln w="9525">
            <a:noFill/>
            <a:miter lim="800000"/>
            <a:headEnd/>
            <a:tailEnd/>
          </a:ln>
        </p:spPr>
      </p:pic>
      <p:sp>
        <p:nvSpPr>
          <p:cNvPr id="6" name="Прямоугольник 5"/>
          <p:cNvSpPr/>
          <p:nvPr/>
        </p:nvSpPr>
        <p:spPr>
          <a:xfrm>
            <a:off x="285720" y="5786454"/>
            <a:ext cx="2143124" cy="923330"/>
          </a:xfrm>
          <a:prstGeom prst="rect">
            <a:avLst/>
          </a:prstGeom>
        </p:spPr>
        <p:txBody>
          <a:bodyPr wrap="square">
            <a:spAutoFit/>
          </a:bodyPr>
          <a:lstStyle/>
          <a:p>
            <a:r>
              <a:rPr lang="en-US" dirty="0" smtClean="0"/>
              <a:t>https://archive.org/details/62510670R.nlm.nih.gov</a:t>
            </a:r>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Труды Американского педиатрического общества Американским педиатрическим обществом </a:t>
            </a:r>
            <a:endParaRPr lang="ru-RU" dirty="0"/>
          </a:p>
        </p:txBody>
      </p:sp>
      <p:pic>
        <p:nvPicPr>
          <p:cNvPr id="59394" name="Picture 2" descr="https://sun9-10.userapi.com/impg/XOir0ql8iqjlMYp4_b0plumInZgWYh0ACS_H4g/qlEfE8FOZDA.jpg?size=701x860&amp;quality=96&amp;sign=2bc7fba126ec69554a84fa0cc95720bd&amp;type=album"/>
          <p:cNvPicPr>
            <a:picLocks noChangeAspect="1" noChangeArrowheads="1"/>
          </p:cNvPicPr>
          <p:nvPr/>
        </p:nvPicPr>
        <p:blipFill>
          <a:blip r:embed="rId2"/>
          <a:srcRect/>
          <a:stretch>
            <a:fillRect/>
          </a:stretch>
        </p:blipFill>
        <p:spPr bwMode="auto">
          <a:xfrm>
            <a:off x="1500166" y="2120078"/>
            <a:ext cx="3857652" cy="4737922"/>
          </a:xfrm>
          <a:prstGeom prst="rect">
            <a:avLst/>
          </a:prstGeom>
          <a:noFill/>
        </p:spPr>
      </p:pic>
      <p:sp>
        <p:nvSpPr>
          <p:cNvPr id="4" name="Прямоугольник 3"/>
          <p:cNvSpPr/>
          <p:nvPr/>
        </p:nvSpPr>
        <p:spPr>
          <a:xfrm>
            <a:off x="6072198" y="5500702"/>
            <a:ext cx="2928942" cy="923330"/>
          </a:xfrm>
          <a:prstGeom prst="rect">
            <a:avLst/>
          </a:prstGeom>
        </p:spPr>
        <p:txBody>
          <a:bodyPr wrap="square">
            <a:spAutoFit/>
          </a:bodyPr>
          <a:lstStyle/>
          <a:p>
            <a:r>
              <a:rPr lang="en-US" dirty="0" smtClean="0"/>
              <a:t>https://archive.org/details/transactionsame48socigoog</a:t>
            </a:r>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Отчет о состоянии крови и кровеносных сосудов</a:t>
            </a:r>
            <a:endParaRPr lang="ru-RU" dirty="0"/>
          </a:p>
        </p:txBody>
      </p:sp>
      <p:sp>
        <p:nvSpPr>
          <p:cNvPr id="3" name="Содержимое 2"/>
          <p:cNvSpPr>
            <a:spLocks noGrp="1"/>
          </p:cNvSpPr>
          <p:nvPr>
            <p:ph idx="1"/>
          </p:nvPr>
        </p:nvSpPr>
        <p:spPr>
          <a:xfrm>
            <a:off x="5072066" y="1882808"/>
            <a:ext cx="3614734" cy="4572000"/>
          </a:xfrm>
        </p:spPr>
        <p:txBody>
          <a:bodyPr>
            <a:normAutofit fontScale="70000" lnSpcReduction="20000"/>
          </a:bodyPr>
          <a:lstStyle/>
          <a:p>
            <a:r>
              <a:rPr lang="ru-RU" dirty="0" smtClean="0"/>
              <a:t>Отчет о состоянии крови и кровеносных сосудов при воспалении, а также по другим вопросам, касающимся кровообращения в крайних сосудах: вместе с отчетом о лимфатических сердцах и о движении лимфы из них через соответствующий проток в их соответствующая вену</a:t>
            </a:r>
            <a:endParaRPr lang="ru-RU" dirty="0"/>
          </a:p>
        </p:txBody>
      </p:sp>
      <p:pic>
        <p:nvPicPr>
          <p:cNvPr id="1026" name="Picture 2" descr="https://sun9-7.userapi.com/impg/3pTpIkaxr34fINh_KzWtng1ePl9GiZmPnReHIg/72NChWZ83EY.jpg?size=995x958&amp;quality=96&amp;sign=9c01031dcd212993b5446ff5421f8927&amp;type=album"/>
          <p:cNvPicPr>
            <a:picLocks noChangeAspect="1" noChangeArrowheads="1"/>
          </p:cNvPicPr>
          <p:nvPr/>
        </p:nvPicPr>
        <p:blipFill>
          <a:blip r:embed="rId2"/>
          <a:srcRect/>
          <a:stretch>
            <a:fillRect/>
          </a:stretch>
        </p:blipFill>
        <p:spPr bwMode="auto">
          <a:xfrm>
            <a:off x="714348" y="2000240"/>
            <a:ext cx="4357718" cy="4197171"/>
          </a:xfrm>
          <a:prstGeom prst="rect">
            <a:avLst/>
          </a:prstGeom>
          <a:noFill/>
        </p:spPr>
      </p:pic>
      <p:sp>
        <p:nvSpPr>
          <p:cNvPr id="5" name="Прямоугольник 4"/>
          <p:cNvSpPr/>
          <p:nvPr/>
        </p:nvSpPr>
        <p:spPr>
          <a:xfrm>
            <a:off x="285720" y="6215082"/>
            <a:ext cx="4389343" cy="369332"/>
          </a:xfrm>
          <a:prstGeom prst="rect">
            <a:avLst/>
          </a:prstGeom>
        </p:spPr>
        <p:txBody>
          <a:bodyPr wrap="none">
            <a:spAutoFit/>
          </a:bodyPr>
          <a:lstStyle/>
          <a:p>
            <a:r>
              <a:rPr lang="en-US" dirty="0" smtClean="0"/>
              <a:t>https://archive.org/details/b21971730</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Биша</a:t>
            </a:r>
            <a:r>
              <a:rPr lang="ru-RU" dirty="0" smtClean="0"/>
              <a:t>, X. Анатомия общая,</a:t>
            </a:r>
            <a:endParaRPr lang="ru-RU" dirty="0"/>
          </a:p>
        </p:txBody>
      </p:sp>
      <p:sp>
        <p:nvSpPr>
          <p:cNvPr id="6" name="Содержимое 5"/>
          <p:cNvSpPr>
            <a:spLocks noGrp="1"/>
          </p:cNvSpPr>
          <p:nvPr>
            <p:ph idx="1"/>
          </p:nvPr>
        </p:nvSpPr>
        <p:spPr>
          <a:xfrm>
            <a:off x="4643438" y="1882808"/>
            <a:ext cx="4043362" cy="4572000"/>
          </a:xfrm>
        </p:spPr>
        <p:txBody>
          <a:bodyPr>
            <a:normAutofit lnSpcReduction="10000"/>
          </a:bodyPr>
          <a:lstStyle/>
          <a:p>
            <a:r>
              <a:rPr lang="ru-RU" dirty="0" smtClean="0"/>
              <a:t>Общая анатомия в приложении к физиологии и медицине; Часть II. </a:t>
            </a:r>
            <a:r>
              <a:rPr lang="ru-RU" dirty="0" err="1" smtClean="0"/>
              <a:t>Tome</a:t>
            </a:r>
            <a:r>
              <a:rPr lang="ru-RU" dirty="0" smtClean="0"/>
              <a:t> </a:t>
            </a:r>
            <a:r>
              <a:rPr lang="ru-RU" dirty="0" err="1" smtClean="0"/>
              <a:t>troisieme</a:t>
            </a:r>
            <a:r>
              <a:rPr lang="ru-RU" dirty="0" smtClean="0"/>
              <a:t>. / Автор: </a:t>
            </a:r>
            <a:r>
              <a:rPr lang="ru-RU" dirty="0" err="1" smtClean="0"/>
              <a:t>Xav</a:t>
            </a:r>
            <a:r>
              <a:rPr lang="ru-RU" dirty="0" smtClean="0"/>
              <a:t>. </a:t>
            </a:r>
            <a:r>
              <a:rPr lang="ru-RU" dirty="0" err="1" smtClean="0"/>
              <a:t>Биша</a:t>
            </a:r>
            <a:r>
              <a:rPr lang="ru-RU" dirty="0" smtClean="0"/>
              <a:t>. -. - В Париже: </a:t>
            </a:r>
            <a:r>
              <a:rPr lang="ru-RU" dirty="0" err="1" smtClean="0"/>
              <a:t>Броссон</a:t>
            </a:r>
            <a:r>
              <a:rPr lang="ru-RU" dirty="0" smtClean="0"/>
              <a:t>, Габон, 1812. - XXXVIIJ.</a:t>
            </a:r>
            <a:endParaRPr lang="ru-RU" dirty="0"/>
          </a:p>
        </p:txBody>
      </p:sp>
      <p:pic>
        <p:nvPicPr>
          <p:cNvPr id="5" name="Picture 2" descr="https://sun9-58.userapi.com/impg/k8Nlr0GF2zrbV19Hg0HEeKF2w6cXgm39S_zTZQ/FxP98HcZnE4.jpg?size=993x1397&amp;quality=96&amp;sign=93dbc71064682130ddac7a60f30fbc39&amp;type=album"/>
          <p:cNvPicPr>
            <a:picLocks noChangeAspect="1" noChangeArrowheads="1"/>
          </p:cNvPicPr>
          <p:nvPr/>
        </p:nvPicPr>
        <p:blipFill>
          <a:blip r:embed="rId2" cstate="print"/>
          <a:srcRect/>
          <a:stretch>
            <a:fillRect/>
          </a:stretch>
        </p:blipFill>
        <p:spPr bwMode="auto">
          <a:xfrm>
            <a:off x="714348" y="1785926"/>
            <a:ext cx="3500462" cy="4927574"/>
          </a:xfrm>
          <a:prstGeom prst="rect">
            <a:avLst/>
          </a:prstGeom>
          <a:noFill/>
        </p:spPr>
      </p:pic>
      <p:sp>
        <p:nvSpPr>
          <p:cNvPr id="7" name="Прямоугольник 6"/>
          <p:cNvSpPr/>
          <p:nvPr/>
        </p:nvSpPr>
        <p:spPr>
          <a:xfrm>
            <a:off x="4429124" y="6211669"/>
            <a:ext cx="4572000" cy="646331"/>
          </a:xfrm>
          <a:prstGeom prst="rect">
            <a:avLst/>
          </a:prstGeom>
        </p:spPr>
        <p:txBody>
          <a:bodyPr>
            <a:spAutoFit/>
          </a:bodyPr>
          <a:lstStyle/>
          <a:p>
            <a:r>
              <a:rPr lang="en-US" dirty="0" smtClean="0"/>
              <a:t>https://archive.org/details/anatomiegnrale21bich_0</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https://www.facebook.com/groups/550434716130769/permalink/576891003485140/</a:t>
            </a:r>
            <a:endParaRPr lang="ru-RU" dirty="0"/>
          </a:p>
        </p:txBody>
      </p:sp>
      <p:pic>
        <p:nvPicPr>
          <p:cNvPr id="64514" name="Picture 2"/>
          <p:cNvPicPr>
            <a:picLocks noGrp="1" noChangeAspect="1" noChangeArrowheads="1"/>
          </p:cNvPicPr>
          <p:nvPr>
            <p:ph idx="1"/>
          </p:nvPr>
        </p:nvPicPr>
        <p:blipFill>
          <a:blip r:embed="rId2"/>
          <a:srcRect r="38574" b="39618"/>
          <a:stretch>
            <a:fillRect/>
          </a:stretch>
        </p:blipFill>
        <p:spPr bwMode="auto">
          <a:xfrm>
            <a:off x="507999" y="1882775"/>
            <a:ext cx="7835009" cy="4332307"/>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en-US"/>
              <a:t>ВЫВОДЫ:</a:t>
            </a:r>
          </a:p>
        </p:txBody>
      </p:sp>
      <p:sp>
        <p:nvSpPr>
          <p:cNvPr id="3" name="Замещающее содержимое 2"/>
          <p:cNvSpPr>
            <a:spLocks noGrp="1"/>
          </p:cNvSpPr>
          <p:nvPr>
            <p:ph idx="1"/>
          </p:nvPr>
        </p:nvSpPr>
        <p:spPr/>
        <p:txBody>
          <a:bodyPr>
            <a:normAutofit fontScale="87500"/>
          </a:bodyPr>
          <a:lstStyle/>
          <a:p>
            <a:pPr marL="64135" indent="0" algn="just">
              <a:buNone/>
            </a:pPr>
            <a:r>
              <a:rPr lang="ru-RU" altLang="en-US">
                <a:latin typeface="Times New Roman" panose="02020603050405020304" charset="0"/>
                <a:cs typeface="Times New Roman" panose="02020603050405020304" charset="0"/>
              </a:rPr>
              <a:t>Основными структурными элементами письменных научных медицинских текстов </a:t>
            </a:r>
            <a:r>
              <a:rPr lang="en-US" altLang="ru-RU">
                <a:latin typeface="Times New Roman" panose="02020603050405020304" charset="0"/>
                <a:cs typeface="Times New Roman" panose="02020603050405020304" charset="0"/>
              </a:rPr>
              <a:t>XVII -XX</a:t>
            </a:r>
            <a:r>
              <a:rPr lang="ru-RU" altLang="ru-RU">
                <a:latin typeface="Times New Roman" panose="02020603050405020304" charset="0"/>
                <a:cs typeface="Times New Roman" panose="02020603050405020304" charset="0"/>
              </a:rPr>
              <a:t> веков </a:t>
            </a:r>
            <a:r>
              <a:rPr lang="ru-RU" altLang="en-US">
                <a:latin typeface="Times New Roman" panose="02020603050405020304" charset="0"/>
                <a:cs typeface="Times New Roman" panose="02020603050405020304" charset="0"/>
              </a:rPr>
              <a:t> являются следующие компоненты: авторская концепция, характеризующаяся объединяющей идеей представленного материала; многоуровневая сложность с иллюстрацией связности иерархической системы научного знания; целостность и завершённость; интегрирующая обобщенность характера изложения материала с описанием перспективных тенденций развития обозначенных проблем; представление статики и динамики предмета исследования.</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35156" t="9375" r="34082" b="10937"/>
          <a:stretch>
            <a:fillRect/>
          </a:stretch>
        </p:blipFill>
        <p:spPr bwMode="auto">
          <a:xfrm>
            <a:off x="781584" y="785794"/>
            <a:ext cx="3627930" cy="5286412"/>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l="36620" t="12520" r="35210" b="12361"/>
          <a:stretch>
            <a:fillRect/>
          </a:stretch>
        </p:blipFill>
        <p:spPr bwMode="auto">
          <a:xfrm>
            <a:off x="4714876" y="857232"/>
            <a:ext cx="3429024"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643998" cy="6572296"/>
          </a:xfrm>
        </p:spPr>
        <p:txBody>
          <a:bodyPr>
            <a:normAutofit fontScale="25000" lnSpcReduction="20000"/>
          </a:bodyPr>
          <a:lstStyle/>
          <a:p>
            <a:pPr lvl="0"/>
            <a:r>
              <a:rPr lang="en-US" dirty="0" smtClean="0"/>
              <a:t>Experimental Inquiries / by William </a:t>
            </a:r>
            <a:r>
              <a:rPr lang="en-US" dirty="0" err="1" smtClean="0"/>
              <a:t>Hewson</a:t>
            </a:r>
            <a:r>
              <a:rPr lang="en-US" dirty="0" smtClean="0"/>
              <a:t>, London, </a:t>
            </a:r>
            <a:r>
              <a:rPr lang="en-US" b="1" dirty="0" smtClean="0"/>
              <a:t>1780</a:t>
            </a:r>
            <a:r>
              <a:rPr lang="en-US" dirty="0" smtClean="0"/>
              <a:t/>
            </a:r>
            <a:br>
              <a:rPr lang="en-US" dirty="0" smtClean="0"/>
            </a:br>
            <a:r>
              <a:rPr lang="en-US" u="sng" dirty="0" smtClean="0">
                <a:hlinkClick r:id="rId2"/>
              </a:rPr>
              <a:t>https://archive.org/details/experimentalinqu1780hews</a:t>
            </a:r>
            <a:endParaRPr lang="ru-RU" dirty="0" smtClean="0"/>
          </a:p>
          <a:p>
            <a:pPr lvl="0"/>
            <a:r>
              <a:rPr lang="en-US" b="1" dirty="0" smtClean="0"/>
              <a:t>Experimental essays on medical and philosophical subjects / By David MacBride. </a:t>
            </a:r>
            <a:r>
              <a:rPr lang="en-US" dirty="0" smtClean="0"/>
              <a:t>London, </a:t>
            </a:r>
            <a:r>
              <a:rPr lang="en-US" b="1" dirty="0" smtClean="0"/>
              <a:t>1762. </a:t>
            </a:r>
            <a:endParaRPr lang="ru-RU" b="1" dirty="0" smtClean="0"/>
          </a:p>
          <a:p>
            <a:r>
              <a:rPr lang="en-US" dirty="0" smtClean="0"/>
              <a:t>https</a:t>
            </a:r>
            <a:r>
              <a:rPr lang="ru-RU" dirty="0" smtClean="0"/>
              <a:t>://</a:t>
            </a:r>
            <a:r>
              <a:rPr lang="en-US" dirty="0" smtClean="0"/>
              <a:t>archive</a:t>
            </a:r>
            <a:r>
              <a:rPr lang="ru-RU" dirty="0" smtClean="0"/>
              <a:t>.</a:t>
            </a:r>
            <a:r>
              <a:rPr lang="en-US" dirty="0" smtClean="0"/>
              <a:t>org</a:t>
            </a:r>
            <a:r>
              <a:rPr lang="ru-RU" dirty="0" smtClean="0"/>
              <a:t>/</a:t>
            </a:r>
            <a:r>
              <a:rPr lang="en-US" dirty="0" smtClean="0"/>
              <a:t>details</a:t>
            </a:r>
            <a:r>
              <a:rPr lang="ru-RU" dirty="0" smtClean="0"/>
              <a:t>/</a:t>
            </a:r>
            <a:r>
              <a:rPr lang="en-US" dirty="0" smtClean="0"/>
              <a:t>b</a:t>
            </a:r>
            <a:r>
              <a:rPr lang="ru-RU" dirty="0" smtClean="0"/>
              <a:t>30515361 </a:t>
            </a:r>
          </a:p>
          <a:p>
            <a:pPr lvl="0"/>
            <a:r>
              <a:rPr lang="en-US" b="1" dirty="0" smtClean="0"/>
              <a:t> description of all the </a:t>
            </a:r>
            <a:r>
              <a:rPr lang="en-US" b="1" dirty="0" err="1" smtClean="0"/>
              <a:t>Bursae</a:t>
            </a:r>
            <a:r>
              <a:rPr lang="en-US" b="1" dirty="0" smtClean="0"/>
              <a:t> </a:t>
            </a:r>
            <a:r>
              <a:rPr lang="en-US" b="1" dirty="0" err="1" smtClean="0"/>
              <a:t>mucosae</a:t>
            </a:r>
            <a:r>
              <a:rPr lang="en-US" b="1" dirty="0" smtClean="0"/>
              <a:t> of the human body, their Structure, Accidents, and Diseases, and Operations for their Cure / By </a:t>
            </a:r>
            <a:r>
              <a:rPr lang="en-US" b="1" dirty="0" err="1" smtClean="0"/>
              <a:t>Monro</a:t>
            </a:r>
            <a:r>
              <a:rPr lang="en-US" dirty="0" smtClean="0"/>
              <a:t>, Alexander</a:t>
            </a:r>
            <a:r>
              <a:rPr lang="en-US" b="1" dirty="0" smtClean="0"/>
              <a:t>, 1788.</a:t>
            </a:r>
            <a:endParaRPr lang="ru-RU" b="1" dirty="0" smtClean="0"/>
          </a:p>
          <a:p>
            <a:r>
              <a:rPr lang="en-US" u="sng" dirty="0" smtClean="0">
                <a:hlinkClick r:id="rId3"/>
              </a:rPr>
              <a:t>https://archive.org/details/descriptionallB00Monr</a:t>
            </a:r>
            <a:r>
              <a:rPr lang="ru-RU" dirty="0" smtClean="0"/>
              <a:t> </a:t>
            </a:r>
          </a:p>
          <a:p>
            <a:pPr lvl="0"/>
            <a:r>
              <a:rPr lang="en-US" dirty="0" smtClean="0"/>
              <a:t>Bichat X. </a:t>
            </a:r>
            <a:r>
              <a:rPr lang="en-US" dirty="0" err="1" smtClean="0"/>
              <a:t>Anatomie</a:t>
            </a:r>
            <a:r>
              <a:rPr lang="en-US" dirty="0" smtClean="0"/>
              <a:t> </a:t>
            </a:r>
            <a:r>
              <a:rPr lang="en-US" dirty="0" err="1" smtClean="0"/>
              <a:t>generale</a:t>
            </a:r>
            <a:r>
              <a:rPr lang="en-US" dirty="0" smtClean="0"/>
              <a:t/>
            </a:r>
            <a:br>
              <a:rPr lang="en-US" dirty="0" smtClean="0"/>
            </a:br>
            <a:r>
              <a:rPr lang="en-US" u="sng" dirty="0" smtClean="0">
                <a:hlinkClick r:id="rId4"/>
              </a:rPr>
              <a:t>https://archive.org/details/anatomiegnrale21bich_0</a:t>
            </a:r>
            <a:endParaRPr lang="ru-RU" dirty="0" smtClean="0"/>
          </a:p>
          <a:p>
            <a:pPr lvl="0"/>
            <a:r>
              <a:rPr lang="en-US" dirty="0" smtClean="0"/>
              <a:t>Diseases of </a:t>
            </a:r>
            <a:r>
              <a:rPr lang="en-US" dirty="0" err="1" smtClean="0"/>
              <a:t>childrenJ.Forsyth</a:t>
            </a:r>
            <a:r>
              <a:rPr lang="en-US" dirty="0" smtClean="0"/>
              <a:t> </a:t>
            </a:r>
            <a:r>
              <a:rPr lang="en-US" dirty="0" err="1" smtClean="0"/>
              <a:t>Meigs</a:t>
            </a:r>
            <a:r>
              <a:rPr lang="en-US" dirty="0" smtClean="0"/>
              <a:t> </a:t>
            </a:r>
            <a:r>
              <a:rPr lang="en-US" b="1" dirty="0" smtClean="0"/>
              <a:t>1848</a:t>
            </a:r>
            <a:r>
              <a:rPr lang="en-US" dirty="0" smtClean="0"/>
              <a:t/>
            </a:r>
            <a:br>
              <a:rPr lang="en-US" dirty="0" smtClean="0"/>
            </a:br>
            <a:r>
              <a:rPr lang="en-US" u="sng" dirty="0" smtClean="0">
                <a:hlinkClick r:id="rId5"/>
              </a:rPr>
              <a:t>https://archive.org/details/practicaltr00meig</a:t>
            </a:r>
            <a:endParaRPr lang="ru-RU" dirty="0" smtClean="0"/>
          </a:p>
          <a:p>
            <a:pPr lvl="0"/>
            <a:r>
              <a:rPr lang="en-US" dirty="0" err="1" smtClean="0"/>
              <a:t>Holdich</a:t>
            </a:r>
            <a:r>
              <a:rPr lang="en-US" dirty="0" smtClean="0"/>
              <a:t> Henry Morton Genitourinary diseases and syphilis by, b. </a:t>
            </a:r>
            <a:r>
              <a:rPr lang="en-US" b="1" dirty="0" smtClean="0"/>
              <a:t>1861</a:t>
            </a:r>
            <a:endParaRPr lang="ru-RU" b="1" dirty="0" smtClean="0"/>
          </a:p>
          <a:p>
            <a:r>
              <a:rPr lang="en-US" dirty="0" smtClean="0"/>
              <a:t>https://archive.org/details/genitourinarydis00mort </a:t>
            </a:r>
            <a:endParaRPr lang="ru-RU" dirty="0" smtClean="0"/>
          </a:p>
          <a:p>
            <a:pPr lvl="0"/>
            <a:r>
              <a:rPr lang="en-US" b="1" dirty="0" smtClean="0"/>
              <a:t>Hereditary Genius, an Inquiry into its Laws and Consequences / By Francis Galton. </a:t>
            </a:r>
            <a:r>
              <a:rPr lang="en-US" dirty="0" smtClean="0"/>
              <a:t>London, </a:t>
            </a:r>
            <a:r>
              <a:rPr lang="en-US" b="1" dirty="0" smtClean="0"/>
              <a:t>1869.</a:t>
            </a:r>
            <a:endParaRPr lang="ru-RU" b="1" dirty="0" smtClean="0"/>
          </a:p>
          <a:p>
            <a:r>
              <a:rPr lang="en-US" dirty="0" smtClean="0"/>
              <a:t>https://archive.org/details/hereditarygenius00galt </a:t>
            </a:r>
            <a:endParaRPr lang="ru-RU" dirty="0" smtClean="0"/>
          </a:p>
          <a:p>
            <a:pPr lvl="0"/>
            <a:r>
              <a:rPr lang="en-US" dirty="0" smtClean="0"/>
              <a:t>Jerome </a:t>
            </a:r>
            <a:r>
              <a:rPr lang="en-US" dirty="0" err="1" smtClean="0"/>
              <a:t>K.Jerome</a:t>
            </a:r>
            <a:r>
              <a:rPr lang="en-US" dirty="0" smtClean="0"/>
              <a:t>  The Diary of a Pilgrimage </a:t>
            </a:r>
            <a:r>
              <a:rPr lang="en-US" b="1" dirty="0" smtClean="0"/>
              <a:t>1892 </a:t>
            </a:r>
            <a:r>
              <a:rPr lang="en-US" dirty="0" smtClean="0"/>
              <a:t/>
            </a:r>
            <a:br>
              <a:rPr lang="en-US" dirty="0" smtClean="0"/>
            </a:br>
            <a:r>
              <a:rPr lang="en-US" u="sng" dirty="0" smtClean="0">
                <a:hlinkClick r:id="rId6"/>
              </a:rPr>
              <a:t>https://www.jeromekjerome.com/bibliography/books/diary-of-a-pilgrimage/</a:t>
            </a:r>
            <a:endParaRPr lang="ru-RU" dirty="0" smtClean="0"/>
          </a:p>
          <a:p>
            <a:pPr lvl="0"/>
            <a:r>
              <a:rPr lang="en-US" b="1" dirty="0" smtClean="0"/>
              <a:t>A Treatise on Hygiene with Special Reference to the Military Service / by William Hammond. </a:t>
            </a:r>
            <a:r>
              <a:rPr lang="en-US" dirty="0" smtClean="0"/>
              <a:t>Published by J.B. Lippincott, Philadelphia, </a:t>
            </a:r>
            <a:r>
              <a:rPr lang="en-US" b="1" dirty="0" smtClean="0"/>
              <a:t>1863</a:t>
            </a:r>
            <a:endParaRPr lang="ru-RU" b="1" dirty="0" smtClean="0"/>
          </a:p>
          <a:p>
            <a:r>
              <a:rPr lang="en-US" dirty="0" smtClean="0"/>
              <a:t>https://archive.org/details/62510670R.nlm.nih.gov </a:t>
            </a:r>
            <a:endParaRPr lang="ru-RU" dirty="0" smtClean="0"/>
          </a:p>
          <a:p>
            <a:pPr lvl="0"/>
            <a:r>
              <a:rPr lang="en-US" b="1" dirty="0" smtClean="0"/>
              <a:t>A Treatise on the Chemical Constitution of the Brain. / By J. L. W. </a:t>
            </a:r>
            <a:r>
              <a:rPr lang="en-US" b="1" dirty="0" err="1" smtClean="0"/>
              <a:t>Thudichum</a:t>
            </a:r>
            <a:r>
              <a:rPr lang="en-US" dirty="0" smtClean="0"/>
              <a:t>, London, </a:t>
            </a:r>
            <a:r>
              <a:rPr lang="en-US" b="1" dirty="0" smtClean="0"/>
              <a:t>1884</a:t>
            </a:r>
            <a:endParaRPr lang="ru-RU" b="1" dirty="0" smtClean="0"/>
          </a:p>
          <a:p>
            <a:r>
              <a:rPr lang="en-US" dirty="0" smtClean="0"/>
              <a:t>https://archive.org/details/b23984570 </a:t>
            </a:r>
            <a:endParaRPr lang="ru-RU" dirty="0" smtClean="0"/>
          </a:p>
          <a:p>
            <a:pPr lvl="0"/>
            <a:r>
              <a:rPr lang="en-US" b="1" dirty="0" err="1" smtClean="0"/>
              <a:t>Quain's</a:t>
            </a:r>
            <a:r>
              <a:rPr lang="en-US" b="1" dirty="0" smtClean="0"/>
              <a:t> Elements of Anatomy / By Jones </a:t>
            </a:r>
            <a:r>
              <a:rPr lang="en-US" b="1" dirty="0" err="1" smtClean="0"/>
              <a:t>Quain</a:t>
            </a:r>
            <a:r>
              <a:rPr lang="en-US" dirty="0" smtClean="0"/>
              <a:t>, London and New York</a:t>
            </a:r>
            <a:r>
              <a:rPr lang="en-US" b="1" dirty="0" smtClean="0"/>
              <a:t>, 1892</a:t>
            </a:r>
            <a:r>
              <a:rPr lang="en-US" dirty="0" smtClean="0"/>
              <a:t/>
            </a:r>
            <a:br>
              <a:rPr lang="en-US" dirty="0" smtClean="0"/>
            </a:br>
            <a:r>
              <a:rPr lang="en-US" u="sng" dirty="0" smtClean="0">
                <a:hlinkClick r:id="rId7"/>
              </a:rPr>
              <a:t>https://archive.org/details/quainselementsof11quairich</a:t>
            </a:r>
            <a:endParaRPr lang="ru-RU" dirty="0" smtClean="0"/>
          </a:p>
          <a:p>
            <a:pPr lvl="0"/>
            <a:r>
              <a:rPr lang="en-US" dirty="0" err="1" smtClean="0"/>
              <a:t>Emerson.R.W</a:t>
            </a:r>
            <a:r>
              <a:rPr lang="en-US" dirty="0" smtClean="0"/>
              <a:t> Nature </a:t>
            </a:r>
            <a:r>
              <a:rPr lang="en-US" dirty="0" err="1" smtClean="0"/>
              <a:t>Addresses,and</a:t>
            </a:r>
            <a:r>
              <a:rPr lang="en-US" dirty="0" smtClean="0"/>
              <a:t> lectures </a:t>
            </a:r>
            <a:r>
              <a:rPr lang="en-US" b="1" dirty="0" smtClean="0"/>
              <a:t>1894</a:t>
            </a:r>
            <a:r>
              <a:rPr lang="en-US" dirty="0" smtClean="0"/>
              <a:t/>
            </a:r>
            <a:br>
              <a:rPr lang="en-US" dirty="0" smtClean="0"/>
            </a:br>
            <a:r>
              <a:rPr lang="en-US" u="sng" dirty="0" smtClean="0">
                <a:hlinkClick r:id="rId8"/>
              </a:rPr>
              <a:t>https://archive.org/details/natureaddressesl00emer</a:t>
            </a:r>
            <a:endParaRPr lang="ru-RU" dirty="0" smtClean="0"/>
          </a:p>
          <a:p>
            <a:pPr lvl="0"/>
            <a:r>
              <a:rPr lang="en-US" dirty="0" err="1" smtClean="0"/>
              <a:t>G.Borton</a:t>
            </a:r>
            <a:r>
              <a:rPr lang="en-US" dirty="0" smtClean="0"/>
              <a:t> In Argolis London </a:t>
            </a:r>
            <a:r>
              <a:rPr lang="en-US" b="1" dirty="0" smtClean="0"/>
              <a:t>1903. </a:t>
            </a:r>
            <a:r>
              <a:rPr lang="en-US" dirty="0" smtClean="0"/>
              <a:t/>
            </a:r>
            <a:br>
              <a:rPr lang="en-US" dirty="0" smtClean="0"/>
            </a:br>
            <a:r>
              <a:rPr lang="en-US" u="sng" dirty="0" smtClean="0">
                <a:hlinkClick r:id="rId9"/>
              </a:rPr>
              <a:t>https://openlibrary.org/books/OL7044810M/In_Argolis</a:t>
            </a:r>
            <a:endParaRPr lang="ru-RU" dirty="0" smtClean="0"/>
          </a:p>
          <a:p>
            <a:pPr lvl="0"/>
            <a:r>
              <a:rPr lang="en-US" dirty="0" err="1" smtClean="0"/>
              <a:t>Chatterji</a:t>
            </a:r>
            <a:r>
              <a:rPr lang="en-US" dirty="0" smtClean="0"/>
              <a:t> K.K.  A handbook of operative surgery and surgical anatomy»</a:t>
            </a:r>
            <a:br>
              <a:rPr lang="en-US" dirty="0" smtClean="0"/>
            </a:br>
            <a:r>
              <a:rPr lang="en-US" dirty="0" smtClean="0"/>
              <a:t>  </a:t>
            </a:r>
            <a:r>
              <a:rPr lang="en-US" u="sng" dirty="0" smtClean="0">
                <a:hlinkClick r:id="rId10"/>
              </a:rPr>
              <a:t>https://ru.scribd.com/book/282624646/A-Handbook-of-Operative-Surgery-and-Surgical-Anatomy-With-Chapters-on-Instruments</a:t>
            </a:r>
            <a:endParaRPr lang="ru-RU" dirty="0" smtClean="0"/>
          </a:p>
          <a:p>
            <a:pPr lvl="0"/>
            <a:r>
              <a:rPr lang="en-US" dirty="0" smtClean="0"/>
              <a:t>Joseph Barns Medical and Surgical History </a:t>
            </a:r>
            <a:r>
              <a:rPr lang="en-US" b="1" dirty="0" smtClean="0"/>
              <a:t>1865</a:t>
            </a:r>
            <a:r>
              <a:rPr lang="en-US" dirty="0" smtClean="0"/>
              <a:t/>
            </a:r>
            <a:br>
              <a:rPr lang="en-US" dirty="0" smtClean="0"/>
            </a:br>
            <a:r>
              <a:rPr lang="en-US" u="sng" dirty="0" smtClean="0">
                <a:hlinkClick r:id="rId11"/>
              </a:rPr>
              <a:t>https://archive.org/details/medicalsurgical32barnrich</a:t>
            </a:r>
            <a:endParaRPr lang="ru-RU" dirty="0" smtClean="0"/>
          </a:p>
          <a:p>
            <a:pPr lvl="0"/>
            <a:r>
              <a:rPr lang="en-US" dirty="0" smtClean="0"/>
              <a:t>Thomas Lewis Research in Medicine </a:t>
            </a:r>
            <a:br>
              <a:rPr lang="en-US" dirty="0" smtClean="0"/>
            </a:br>
            <a:r>
              <a:rPr lang="en-US" u="sng" dirty="0" smtClean="0">
                <a:hlinkClick r:id="rId12"/>
              </a:rPr>
              <a:t>https://archive.org/details/b29809800</a:t>
            </a:r>
            <a:endParaRPr lang="ru-RU" dirty="0" smtClean="0"/>
          </a:p>
          <a:p>
            <a:pPr lvl="0"/>
            <a:r>
              <a:rPr lang="en-US" dirty="0" smtClean="0"/>
              <a:t>Transactions - American Surgical Association, </a:t>
            </a:r>
            <a:r>
              <a:rPr lang="en-US" b="1" dirty="0" smtClean="0"/>
              <a:t>1906</a:t>
            </a:r>
            <a:r>
              <a:rPr lang="en-US" dirty="0" smtClean="0"/>
              <a:t/>
            </a:r>
            <a:br>
              <a:rPr lang="en-US" dirty="0" smtClean="0"/>
            </a:br>
            <a:r>
              <a:rPr lang="en-US" dirty="0" smtClean="0"/>
              <a:t> </a:t>
            </a:r>
            <a:r>
              <a:rPr lang="en-US" u="sng" dirty="0" smtClean="0">
                <a:hlinkClick r:id="rId13"/>
              </a:rPr>
              <a:t>https://archive.org/details/transactamersurg24ameruoft</a:t>
            </a:r>
            <a:endParaRPr lang="ru-RU" dirty="0" smtClean="0"/>
          </a:p>
          <a:p>
            <a:pPr lvl="0"/>
            <a:r>
              <a:rPr lang="en-US" dirty="0" smtClean="0"/>
              <a:t>Langton </a:t>
            </a:r>
            <a:r>
              <a:rPr lang="en-US" dirty="0" err="1" smtClean="0"/>
              <a:t>Hewes</a:t>
            </a:r>
            <a:r>
              <a:rPr lang="en-US" dirty="0" smtClean="0"/>
              <a:t> Our </a:t>
            </a:r>
            <a:r>
              <a:rPr lang="en-US" dirty="0" err="1" smtClean="0"/>
              <a:t>baby:for</a:t>
            </a:r>
            <a:r>
              <a:rPr lang="en-US" dirty="0" smtClean="0"/>
              <a:t> mothers and nurses</a:t>
            </a:r>
            <a:br>
              <a:rPr lang="en-US" dirty="0" smtClean="0"/>
            </a:br>
            <a:r>
              <a:rPr lang="en-US" u="sng" dirty="0" smtClean="0">
                <a:hlinkClick r:id="rId14"/>
              </a:rPr>
              <a:t>https://archive.org/details/b28084275</a:t>
            </a:r>
            <a:endParaRPr lang="ru-RU" dirty="0" smtClean="0"/>
          </a:p>
          <a:p>
            <a:pPr lvl="0"/>
            <a:r>
              <a:rPr lang="en-US" dirty="0" smtClean="0"/>
              <a:t>Transactions of the American Pediatric Society by American Pediatric Society </a:t>
            </a:r>
            <a:r>
              <a:rPr lang="en-US" b="1" dirty="0" smtClean="0"/>
              <a:t>1891</a:t>
            </a:r>
            <a:r>
              <a:rPr lang="en-US" dirty="0" smtClean="0"/>
              <a:t/>
            </a:r>
            <a:br>
              <a:rPr lang="en-US" dirty="0" smtClean="0"/>
            </a:br>
            <a:r>
              <a:rPr lang="en-US" u="sng" dirty="0" smtClean="0">
                <a:hlinkClick r:id="rId15"/>
              </a:rPr>
              <a:t>https://archive.org/details/transactionsame48socigoog</a:t>
            </a:r>
            <a:endParaRPr lang="ru-RU" dirty="0" smtClean="0"/>
          </a:p>
          <a:p>
            <a:pPr lvl="0"/>
            <a:r>
              <a:rPr lang="en-US" dirty="0" smtClean="0"/>
              <a:t>Williams Wilkins Adam's Physical Diagnosis </a:t>
            </a:r>
            <a:r>
              <a:rPr lang="en-US" b="1" dirty="0" smtClean="0"/>
              <a:t>1890</a:t>
            </a:r>
            <a:r>
              <a:rPr lang="en-US" dirty="0" smtClean="0"/>
              <a:t/>
            </a:r>
            <a:br>
              <a:rPr lang="en-US" dirty="0" smtClean="0"/>
            </a:br>
            <a:r>
              <a:rPr lang="en-US" u="sng" dirty="0" smtClean="0">
                <a:hlinkClick r:id="rId16"/>
              </a:rPr>
              <a:t>https://archive.org/details/adamsphysicaldie15adam</a:t>
            </a:r>
            <a:endParaRPr lang="ru-RU" dirty="0" smtClean="0"/>
          </a:p>
          <a:p>
            <a:pPr lvl="0"/>
            <a:r>
              <a:rPr lang="en-US" dirty="0" smtClean="0"/>
              <a:t>Excerpt from Operative Otology: Surgical Pathology and Treatment of Diseases of the Ear </a:t>
            </a:r>
            <a:r>
              <a:rPr lang="en-US" b="1" dirty="0" smtClean="0"/>
              <a:t>1906</a:t>
            </a:r>
            <a:endParaRPr lang="ru-RU" b="1" dirty="0" smtClean="0"/>
          </a:p>
          <a:p>
            <a:r>
              <a:rPr lang="en-US" dirty="0" smtClean="0"/>
              <a:t>https://archive.org/details/operativeotology00blakuoft </a:t>
            </a:r>
            <a:endParaRPr lang="ru-RU" dirty="0" smtClean="0"/>
          </a:p>
          <a:p>
            <a:pPr lvl="0"/>
            <a:r>
              <a:rPr lang="en-US" dirty="0" smtClean="0"/>
              <a:t>Ewing James A.M. </a:t>
            </a:r>
            <a:r>
              <a:rPr lang="en-US" dirty="0" err="1" smtClean="0"/>
              <a:t>Neoplastic</a:t>
            </a:r>
            <a:r>
              <a:rPr lang="en-US" dirty="0" smtClean="0"/>
              <a:t> diseases </a:t>
            </a:r>
            <a:r>
              <a:rPr lang="en-US" b="1" dirty="0" smtClean="0"/>
              <a:t>1928</a:t>
            </a:r>
            <a:endParaRPr lang="ru-RU" b="1" dirty="0" smtClean="0"/>
          </a:p>
          <a:p>
            <a:r>
              <a:rPr lang="en-US" dirty="0" smtClean="0"/>
              <a:t>https://archive.org/details/neoplasticdiseas00ewinrich </a:t>
            </a:r>
            <a:endParaRPr lang="ru-RU" dirty="0" smtClean="0"/>
          </a:p>
          <a:p>
            <a:pPr lvl="0"/>
            <a:r>
              <a:rPr lang="en-US" b="1" dirty="0" smtClean="0"/>
              <a:t>Hydrogen Ions. By Hubert T. S. Britton</a:t>
            </a:r>
            <a:r>
              <a:rPr lang="en-US" dirty="0" smtClean="0"/>
              <a:t>, D.Sc., B.S., Series of Monographs on Applied Chemistry. Vol. III. Edited by Dr. E. H. Tripp., Pp. London: Chapman &amp; Hall, Ltd., 1929</a:t>
            </a:r>
            <a:endParaRPr lang="ru-RU" dirty="0" smtClean="0"/>
          </a:p>
          <a:p>
            <a:r>
              <a:rPr lang="en-US" dirty="0" smtClean="0"/>
              <a:t>https://rusneb.ru/catalog/000200_000018_RU_NLR_INFOCOMM_116_5000067398/ </a:t>
            </a:r>
            <a:endParaRPr lang="ru-RU" dirty="0" smtClean="0"/>
          </a:p>
          <a:p>
            <a:pPr lvl="0"/>
            <a:r>
              <a:rPr lang="en-US" b="1" dirty="0" smtClean="0"/>
              <a:t>Infant mortality: a social problem / by George </a:t>
            </a:r>
            <a:r>
              <a:rPr lang="en-US" b="1" dirty="0" err="1" smtClean="0"/>
              <a:t>Newman.</a:t>
            </a:r>
            <a:r>
              <a:rPr lang="en-US" dirty="0" err="1" smtClean="0"/>
              <a:t>London</a:t>
            </a:r>
            <a:r>
              <a:rPr lang="en-US" dirty="0" smtClean="0"/>
              <a:t>: Methuen</a:t>
            </a:r>
            <a:r>
              <a:rPr lang="en-US" b="1" dirty="0" smtClean="0"/>
              <a:t>, 1906.</a:t>
            </a:r>
            <a:endParaRPr lang="ru-RU" b="1" dirty="0" smtClean="0"/>
          </a:p>
          <a:p>
            <a:r>
              <a:rPr lang="en-US" dirty="0" smtClean="0"/>
              <a:t>https://archive.org/details/b22651937 </a:t>
            </a:r>
            <a:endParaRPr lang="ru-RU" dirty="0" smtClean="0"/>
          </a:p>
          <a:p>
            <a:pPr lvl="0"/>
            <a:r>
              <a:rPr lang="en-US" dirty="0" smtClean="0"/>
              <a:t>Causal Factors in Infant Mortality; a Statistical Study Based on Investigations in Eight Cities by Robert Morse Woodbury, Washington, </a:t>
            </a:r>
            <a:r>
              <a:rPr lang="en-US" b="1" dirty="0" smtClean="0"/>
              <a:t>1925</a:t>
            </a:r>
            <a:r>
              <a:rPr lang="en-US" dirty="0" smtClean="0"/>
              <a:t>.</a:t>
            </a:r>
            <a:endParaRPr lang="ru-RU" dirty="0" smtClean="0"/>
          </a:p>
          <a:p>
            <a:r>
              <a:rPr lang="en-US" dirty="0" smtClean="0"/>
              <a:t>https://archive.org/details/causalfactorsini00unit </a:t>
            </a:r>
            <a:endParaRPr lang="ru-RU" dirty="0" smtClean="0"/>
          </a:p>
          <a:p>
            <a:pPr lvl="0"/>
            <a:r>
              <a:rPr lang="en-US" b="1" dirty="0" smtClean="0"/>
              <a:t>Manual of surgical anatomy, authorized by the Secretary of War and under the supervision of the Surgeon General and Council of National Defense.</a:t>
            </a:r>
            <a:endParaRPr lang="ru-RU" dirty="0" smtClean="0"/>
          </a:p>
          <a:p>
            <a:r>
              <a:rPr lang="en-US" dirty="0" smtClean="0"/>
              <a:t>https://archive.org/details/cu31924001029978 </a:t>
            </a:r>
            <a:endParaRPr lang="ru-RU" dirty="0" smtClean="0"/>
          </a:p>
          <a:p>
            <a:pPr lvl="0"/>
            <a:r>
              <a:rPr lang="en-US" b="1" dirty="0" smtClean="0"/>
              <a:t>Further Studies upon the Phenomenon of Anaphylaxis / </a:t>
            </a:r>
            <a:r>
              <a:rPr lang="en-US" b="1" dirty="0" err="1" smtClean="0"/>
              <a:t>ByJ</a:t>
            </a:r>
            <a:r>
              <a:rPr lang="en-US" b="1" dirty="0" smtClean="0"/>
              <a:t>. F. Anderson, M. J. </a:t>
            </a:r>
            <a:r>
              <a:rPr lang="en-US" b="1" dirty="0" err="1" smtClean="0"/>
              <a:t>Rosenau</a:t>
            </a:r>
            <a:r>
              <a:rPr lang="en-US" b="1" dirty="0" smtClean="0"/>
              <a:t>. </a:t>
            </a:r>
            <a:r>
              <a:rPr lang="en-US" dirty="0" smtClean="0"/>
              <a:t>Washington</a:t>
            </a:r>
            <a:r>
              <a:rPr lang="en-US" b="1" dirty="0" smtClean="0"/>
              <a:t>, 1909</a:t>
            </a:r>
            <a:endParaRPr lang="ru-RU" b="1" dirty="0" smtClean="0"/>
          </a:p>
          <a:p>
            <a:r>
              <a:rPr lang="en-US" dirty="0" smtClean="0"/>
              <a:t>https://rusneb.ru/catalog/000200_000018_RU_INFOCOMM_429_NLR_5000004705/ </a:t>
            </a:r>
            <a:endParaRPr lang="ru-RU" dirty="0" smtClean="0"/>
          </a:p>
          <a:p>
            <a:pPr lvl="0"/>
            <a:r>
              <a:rPr lang="en-US" b="1" dirty="0" smtClean="0"/>
              <a:t>A comprehensive treatise on inorganic and theoretical chemistry. By J. W. Mellor</a:t>
            </a:r>
            <a:r>
              <a:rPr lang="en-US" dirty="0" smtClean="0"/>
              <a:t>. London, New York (1922 – 1937)</a:t>
            </a:r>
            <a:br>
              <a:rPr lang="en-US" dirty="0" smtClean="0"/>
            </a:br>
            <a:r>
              <a:rPr lang="en-US" dirty="0" smtClean="0"/>
              <a:t> </a:t>
            </a:r>
            <a:r>
              <a:rPr lang="en-US" u="sng" dirty="0" smtClean="0">
                <a:hlinkClick r:id="rId17"/>
              </a:rPr>
              <a:t>https://archive.org/details/comprehensivetre00mellrich</a:t>
            </a:r>
            <a:endParaRPr lang="ru-RU" dirty="0" smtClean="0"/>
          </a:p>
          <a:p>
            <a:pPr lvl="0"/>
            <a:r>
              <a:rPr lang="en-US" dirty="0" smtClean="0"/>
              <a:t>Report </a:t>
            </a:r>
            <a:r>
              <a:rPr lang="en-US" dirty="0" smtClean="0"/>
              <a:t>on the state of the blood and the blood</a:t>
            </a:r>
            <a:br>
              <a:rPr lang="en-US" dirty="0" smtClean="0"/>
            </a:br>
            <a:endParaRPr lang="ru-RU" dirty="0" smtClean="0"/>
          </a:p>
          <a:p>
            <a:r>
              <a:rPr lang="en-US" dirty="0" smtClean="0"/>
              <a:t/>
            </a:r>
            <a:br>
              <a:rPr lang="en-US" dirty="0" smtClean="0"/>
            </a:b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14356"/>
            <a:ext cx="8229600" cy="1399032"/>
          </a:xfrm>
        </p:spPr>
        <p:txBody>
          <a:bodyPr>
            <a:normAutofit fontScale="90000"/>
          </a:bodyPr>
          <a:lstStyle/>
          <a:p>
            <a:r>
              <a:rPr lang="ru-RU" dirty="0" smtClean="0"/>
              <a:t>«Справочник по оперативной хирургии и хирургической анатомии » К. К. </a:t>
            </a:r>
            <a:r>
              <a:rPr lang="ru-RU" dirty="0" err="1" smtClean="0"/>
              <a:t>Чаттерджи</a:t>
            </a:r>
            <a:r>
              <a:rPr lang="ru-RU" dirty="0" smtClean="0"/>
              <a:t>.</a:t>
            </a:r>
            <a:br>
              <a:rPr lang="ru-RU" dirty="0" smtClean="0"/>
            </a:br>
            <a:r>
              <a:rPr lang="en-US" sz="4400" dirty="0" smtClean="0"/>
              <a:t> </a:t>
            </a:r>
            <a:r>
              <a:rPr lang="en-US" sz="1300" dirty="0" smtClean="0"/>
              <a:t>https://www.jeromekjerome.com/bibliography/books/diary-of-a-pilgrimage/ </a:t>
            </a:r>
            <a:r>
              <a:rPr lang="ru-RU" sz="4400" dirty="0" smtClean="0"/>
              <a:t/>
            </a:r>
            <a:br>
              <a:rPr lang="ru-RU" sz="4400" dirty="0" smtClean="0"/>
            </a:br>
            <a:endParaRPr lang="ru-RU" dirty="0"/>
          </a:p>
        </p:txBody>
      </p:sp>
      <p:sp>
        <p:nvSpPr>
          <p:cNvPr id="3" name="Содержимое 2"/>
          <p:cNvSpPr>
            <a:spLocks noGrp="1"/>
          </p:cNvSpPr>
          <p:nvPr>
            <p:ph idx="1"/>
          </p:nvPr>
        </p:nvSpPr>
        <p:spPr>
          <a:xfrm>
            <a:off x="4929190" y="2214554"/>
            <a:ext cx="3829048" cy="5403844"/>
          </a:xfrm>
        </p:spPr>
        <p:txBody>
          <a:bodyPr>
            <a:normAutofit fontScale="47500" lnSpcReduction="20000"/>
          </a:bodyPr>
          <a:lstStyle/>
          <a:p>
            <a:r>
              <a:rPr lang="ru-RU" dirty="0" smtClean="0"/>
              <a:t>Справочник по оперативной хирургии и хирургической анатомии с разделами об инструментах представляет методы, приемы и инструменты, используемые в оперативной хирургии и хирургической анатомии. Книга охватывает широкие аспекты хирургических процедур и методов, которые практикуются в операционных.  В тексте содержатся инструкции и подробные сведения об операциях на различных частях тела, таких как желудок, шея, центральная и симпатическая нервная система, кости и грудная клетка.  Разработаны методы ампутации, перевязки артерий, выбора и использования инструментов для операций, а также электрохирургические методы операции. Хирурги, врачи и те, кто работает в медицинских операционных, сочтут этот текст бесценным.</a:t>
            </a:r>
            <a:endParaRPr lang="ru-RU" dirty="0"/>
          </a:p>
        </p:txBody>
      </p:sp>
      <p:sp>
        <p:nvSpPr>
          <p:cNvPr id="80898" name="AutoShape 2" descr="blob:https://web.whatsapp.com/91b7f69d-09d3-4fea-a420-da83407f157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
        <p:nvSpPr>
          <p:cNvPr id="80900" name="AutoShape 4" descr="blob:https://web.whatsapp.com/91b7f69d-09d3-4fea-a420-da83407f157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pic>
        <p:nvPicPr>
          <p:cNvPr id="1026" name="Picture 2" descr="d:\Desktop\WhatsApp Image 2021-05-27 at 11.16.04.jpeg"/>
          <p:cNvPicPr>
            <a:picLocks noChangeAspect="1" noChangeArrowheads="1"/>
          </p:cNvPicPr>
          <p:nvPr/>
        </p:nvPicPr>
        <p:blipFill>
          <a:blip r:embed="rId2"/>
          <a:srcRect/>
          <a:stretch>
            <a:fillRect/>
          </a:stretch>
        </p:blipFill>
        <p:spPr bwMode="auto">
          <a:xfrm>
            <a:off x="714348" y="2241534"/>
            <a:ext cx="3474414" cy="461646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«История медицины и хирургии »Джозеф Барнс </a:t>
            </a:r>
            <a:endParaRPr lang="ru-RU" dirty="0"/>
          </a:p>
        </p:txBody>
      </p:sp>
      <p:sp>
        <p:nvSpPr>
          <p:cNvPr id="3" name="Содержимое 2"/>
          <p:cNvSpPr>
            <a:spLocks noGrp="1"/>
          </p:cNvSpPr>
          <p:nvPr>
            <p:ph idx="1"/>
          </p:nvPr>
        </p:nvSpPr>
        <p:spPr>
          <a:xfrm>
            <a:off x="457200" y="1785926"/>
            <a:ext cx="3257544" cy="4668882"/>
          </a:xfrm>
        </p:spPr>
        <p:txBody>
          <a:bodyPr>
            <a:normAutofit fontScale="47500" lnSpcReduction="20000"/>
          </a:bodyPr>
          <a:lstStyle/>
          <a:p>
            <a:pPr marL="64135" indent="0">
              <a:buNone/>
            </a:pPr>
            <a:r>
              <a:rPr lang="ru-RU" dirty="0" smtClean="0"/>
              <a:t>«Медицинская и хирургическая история войны за восстание 1861–1865 годов» (MSHWR) была изданием правительственной типографии США, состоящим из шести томов, выпущенных между 1870 и 1888 годами и «подготовленных под руководством главного хирурга армии США.  Джозеф К. Барнс ".  История была разделена на три части, каждая из которых состоит из тома истории болезни и тома хирургической истории.  В трудах подробно описаны десятки тысяч хирургических случаев и заболеваний, имевших место во время Гражданской войны в США (1861–1865 гг.).</a:t>
            </a:r>
            <a:endParaRPr lang="ru-RU" dirty="0"/>
          </a:p>
        </p:txBody>
      </p:sp>
      <p:pic>
        <p:nvPicPr>
          <p:cNvPr id="2050" name="Picture 2" descr="d:\Desktop\WhatsApp Image 2021-05-27 at 11.16.09.jpeg"/>
          <p:cNvPicPr>
            <a:picLocks noChangeAspect="1" noChangeArrowheads="1"/>
          </p:cNvPicPr>
          <p:nvPr/>
        </p:nvPicPr>
        <p:blipFill>
          <a:blip r:embed="rId2"/>
          <a:srcRect/>
          <a:stretch>
            <a:fillRect/>
          </a:stretch>
        </p:blipFill>
        <p:spPr bwMode="auto">
          <a:xfrm>
            <a:off x="5000628" y="1714488"/>
            <a:ext cx="3251200" cy="4965700"/>
          </a:xfrm>
          <a:prstGeom prst="rect">
            <a:avLst/>
          </a:prstGeom>
          <a:noFill/>
        </p:spPr>
      </p:pic>
      <p:sp>
        <p:nvSpPr>
          <p:cNvPr id="5" name="Прямоугольник 4"/>
          <p:cNvSpPr/>
          <p:nvPr/>
        </p:nvSpPr>
        <p:spPr>
          <a:xfrm>
            <a:off x="142844" y="6211669"/>
            <a:ext cx="4572000" cy="646331"/>
          </a:xfrm>
          <a:prstGeom prst="rect">
            <a:avLst/>
          </a:prstGeom>
        </p:spPr>
        <p:txBody>
          <a:bodyPr>
            <a:spAutoFit/>
          </a:bodyPr>
          <a:lstStyle/>
          <a:p>
            <a:r>
              <a:rPr lang="en-US" dirty="0" smtClean="0"/>
              <a:t>https://archive.org/details/medicalsurgical32barnrich</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084580"/>
            <a:ext cx="6159500" cy="2534285"/>
          </a:xfrm>
        </p:spPr>
        <p:txBody>
          <a:bodyPr>
            <a:normAutofit fontScale="90000"/>
          </a:bodyPr>
          <a:lstStyle/>
          <a:p>
            <a:r>
              <a:rPr lang="ru-RU" dirty="0" smtClean="0"/>
              <a:t>Исследования в области медицины сэр Томас Льюис</a:t>
            </a:r>
            <a:br>
              <a:rPr lang="ru-RU" dirty="0" smtClean="0"/>
            </a:br>
            <a:r>
              <a:rPr lang="en-US" sz="4400" dirty="0" smtClean="0"/>
              <a:t> </a:t>
            </a:r>
            <a:r>
              <a:rPr lang="en-US" sz="1600" dirty="0" smtClean="0"/>
              <a:t>https://archive.org/details/b29809800</a:t>
            </a:r>
            <a:br>
              <a:rPr lang="en-US" sz="1600" dirty="0" smtClean="0"/>
            </a:br>
            <a:r>
              <a:rPr lang="ru-RU" altLang="en-US" sz="1600" dirty="0" smtClean="0"/>
              <a:t>ДАННАЯ КНИГА СОДЕРЖИТ ОСНОВНЫЕ СТРУКТУРНЫЕ ЭЛЕМЕНТЫ, НАЗВАНИЕ, УКАЗАНИЕ АВТОРА, ГОДА И МЕСТА ИЗДАНИЯ, ПРЕДИСЛОВИЕ И БЛАГОДАРНОСТИ.</a:t>
            </a:r>
            <a:br>
              <a:rPr lang="ru-RU" altLang="en-US" sz="1600" dirty="0" smtClean="0"/>
            </a:br>
            <a:r>
              <a:rPr lang="ru-RU" altLang="en-US" sz="1600" dirty="0" smtClean="0"/>
              <a:t>ДАННЫЙ ТРУД ДЕЛИТСЯ НА ЛОГИЧЕСКИЕ И  СВЯЗНЫЕ ЧАСТИ, ИМЕЕТ СПИСОК ИСПОЛЬЗОВАННОЙ ЛИТЕРАТУРЫ, ЧТО УКАЗЫВАЕТ НА ПРАГЛАТИЧЕСКОЕ ФУНКЦИОНИРОВАНИЕ МЕДИЦИНСКИХ ТЕКСТОВ. </a:t>
            </a:r>
            <a:endParaRPr lang="ru-RU" dirty="0"/>
          </a:p>
        </p:txBody>
      </p:sp>
      <p:pic>
        <p:nvPicPr>
          <p:cNvPr id="3074" name="Picture 2" descr="d:\Desktop\WhatsApp Image 2021-05-27 at 11.17.50.jpeg"/>
          <p:cNvPicPr>
            <a:picLocks noChangeAspect="1" noChangeArrowheads="1"/>
          </p:cNvPicPr>
          <p:nvPr/>
        </p:nvPicPr>
        <p:blipFill>
          <a:blip r:embed="rId2"/>
          <a:srcRect/>
          <a:stretch>
            <a:fillRect/>
          </a:stretch>
        </p:blipFill>
        <p:spPr bwMode="auto">
          <a:xfrm>
            <a:off x="6372225" y="1124585"/>
            <a:ext cx="2659380" cy="4953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52</TotalTime>
  <Words>3112</Words>
  <Application>WPS Presentation</Application>
  <PresentationFormat>Экран (4:3)</PresentationFormat>
  <Paragraphs>157</Paragraphs>
  <Slides>46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Яркая</vt:lpstr>
      <vt:lpstr>ОБЗОР АНГЛОЯЗЫЧНЫХ МЕДИЦИНСКИХ НАУЧНЫХ ТРУДОВ ИЗ ФОНДА РЕДНОЙ КНИГИ  КФУ ИМЕНИ В.И. ВЕРНАДСКОГО</vt:lpstr>
      <vt:lpstr>этапы развития письменного научного медицинского текста</vt:lpstr>
      <vt:lpstr>Медицинские тексты</vt:lpstr>
      <vt:lpstr>Слайд 4</vt:lpstr>
      <vt:lpstr>Слайд 5</vt:lpstr>
      <vt:lpstr>Слайд 6</vt:lpstr>
      <vt:lpstr>«Справочник по оперативной хирургии и хирургической анатомии » К. К. Чаттерджи.  https://www.jeromekjerome.com/bibliography/books/diary-of-a-pilgrimage/  </vt:lpstr>
      <vt:lpstr>«История медицины и хирургии »Джозеф Барнс </vt:lpstr>
      <vt:lpstr>Исследования в области медицины сэр Томас Льюис  https://archive.org/details/b29809800 ДАННАЯ КНИГА СОДЕРЖИТ ОСНОВНЫЕ СТРУКТУРНЫЕ ЭЛЕМЕНТЫ, НАЗВАНИЕ, УКАЗАНИЕ АВТОРА, ГОДА И МЕСТА ИЗДАНИЯ, ПРЕДИСЛОВИЕ И БЛАГОДАРНОСТИ. ДАННЫЙ ТРУД ДЕЛИТСЯ НА ЛОГИЧЕСКИЕ И  СВЯЗНЫЕ ЧАСТИ, ИМЕЕТ СПИСОК ИСПОЛЬЗОВАННОЙ ЛИТЕРАТУРЫ, ЧТО УКАЗЫВАЕТ НА ПРАГЛАТИЧЕСКОЕ ФУНКЦИОНИРОВАНИЕ МЕДИЦИНСКИХ ТЕКСТОВ. </vt:lpstr>
      <vt:lpstr>«Наш малыш: мамам и медсестрам» Лэнгтон Хьюс</vt:lpstr>
      <vt:lpstr>Управление детьми</vt:lpstr>
      <vt:lpstr>«Женам и мамам» </vt:lpstr>
      <vt:lpstr>Физические диагнозы Адама Уильямса Уилкинса</vt:lpstr>
      <vt:lpstr>"Оперативная отология: хирургическая патология и лечение заболеваний уха"</vt:lpstr>
      <vt:lpstr>Неопластические заболевания Джеймс Юинг А.М. ЭТО ТРУД 20 ВЕКА, КОТОРЫЙ ИЛЛЮСТРИРУЕТ УНИФИЦИРОВАННЫЕ ТРЕБОВАНИЯ К МОНОГРАФИЯМ.</vt:lpstr>
      <vt:lpstr>Ларингоскопия и риноскопия в диагностике и лечении заболеваний горла и носа П. Джеймс  https://archive.org/details/b21446647 </vt:lpstr>
      <vt:lpstr>Болезни детей Дж. Форсайт Мейгс 1848 </vt:lpstr>
      <vt:lpstr>Сделки - Американская хирургическая ассоциация, 1906 г. </vt:lpstr>
      <vt:lpstr> </vt:lpstr>
      <vt:lpstr>Ионы водорода. Хьюберт Т.С. Бриттон, доктор наук, бакалавр наук, Серия монографий по прикладной химии. Vol. III. Под редакцией доктора Э. Х. Триппа, стр. Лондон: Chapman &amp; Hall, Ltd., 1929 г.</vt:lpstr>
      <vt:lpstr>. Ионы водорода. Хьюберт Т.С. Бриттон, доктор наук, бакалавр наук, Серия монографий по прикладной химии. Vol. III. Под редакцией доктора Э. Х. Триппа, стр. Лондон: Chapman &amp; Hall, Ltd., 1929 г.  </vt:lpstr>
      <vt:lpstr>. Искусство помощи VI, издание Кархафф Роберт Р. / HRD Press, Inc. (1 декабря 1987 г.)</vt:lpstr>
      <vt:lpstr>Словарь научных терминов. Авторы И. Ф. Хендерсон и У. Д. Хендерсон, Нью-Йорк, 1957 г</vt:lpstr>
      <vt:lpstr>Комплексный трактат по неорганической и теоретической химии. Автор Дж. У. Меллор. Лондон, Нью-Йорк (1922-1937)  </vt:lpstr>
      <vt:lpstr>Медицинские заболевания в тропических и субтропических регионах</vt:lpstr>
      <vt:lpstr>.  Экспериментальные очерки на медицинские и философские темы / Дэвид МакБрайд. Лондон, 1762 г. </vt:lpstr>
      <vt:lpstr>Младенческая смертность: социальная проблема / Джордж Ньюман. Лондон: Метуэн, 1906. </vt:lpstr>
      <vt:lpstr>. Причинные факторы младенческой смертности; Статистическое исследование Роберта Морса Вудбери, основанное на исследованиях в восьми городах, Вашингтон, 1925 г. </vt:lpstr>
      <vt:lpstr>Заболевания мочеполовой системы и сифилис Мортон, Генри Х. (Генри Холдич), р. 1861 г.</vt:lpstr>
      <vt:lpstr>Руководство по хирургической анатомии, утвержденное военным секретарем и под наблюдением главного хирурга и Совета национальной обороны. </vt:lpstr>
      <vt:lpstr>  Описание всех слизистых оболочек человеческого тела, их структуры, несчастных случаев и болезней, а также операций по их лечению / Монро, Александр, 1788. </vt:lpstr>
      <vt:lpstr>Элементы анатомии Куэйна / Джонс Куэйн, Лондон и Нью-Йорк, 1892 г. </vt:lpstr>
      <vt:lpstr>  Трактат о химическом строении мозга. / Автор Дж. Л. В. Тудичум, Лондон, 1884 г. </vt:lpstr>
      <vt:lpstr>  Биоплазма: введение в изучение физиологии и медицины / Бил, Лайонел С. (Лайонел Смит), Лондон, Дж. &amp; А. Черчилль; 1872.  </vt:lpstr>
      <vt:lpstr>Исследования: физиологические и анатомические / Джон Дэви, Лондон, 183 </vt:lpstr>
      <vt:lpstr>Перевод в физиологию Лимферцена: инаугурационная диссертация на получение степени доктора медицины, хирургии и акушерства была представлена ​​на высокий медицинский факультет Цюрихского университета / Н. Суслова. - Цюрих: Печать Цурхера и Феррера, 1867 г. </vt:lpstr>
      <vt:lpstr>Наследственный гений, исследование его законов и последствий / Фрэнсис Гальтон. Лондон, 1869 год. </vt:lpstr>
      <vt:lpstr>Экспериментальные запросы / Уильям Хьюсон, Лондон, 1780 г. </vt:lpstr>
      <vt:lpstr>Исследования феномена анафилаксии / ByJ. Ф. Андерсон, М. Дж. Розенау. Вашингтон, 1909 год.  </vt:lpstr>
      <vt:lpstr>Уроки элементарной физиологии / Томас Х. Хаксли. Лондон, 1966 год.</vt:lpstr>
      <vt:lpstr>Трактат о гигиене с особым упором на военную службу / Уильям Хаммонд. Опубликовано Дж. Б. Липпинкоттом, Филадельфия, 1863 г. </vt:lpstr>
      <vt:lpstr>Труды Американского педиатрического общества Американским педиатрическим обществом </vt:lpstr>
      <vt:lpstr>Отчет о состоянии крови и кровеносных сосудов</vt:lpstr>
      <vt:lpstr>Биша, X. Анатомия общая,</vt:lpstr>
      <vt:lpstr>https://www.facebook.com/groups/550434716130769/permalink/576891003485140/</vt:lpstr>
      <vt:lpstr>ВЫВОДЫ: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 fund»</dc:title>
  <dc:creator>Малярова Ольга</dc:creator>
  <cp:lastModifiedBy>Пользователь Windows</cp:lastModifiedBy>
  <cp:revision>34</cp:revision>
  <dcterms:created xsi:type="dcterms:W3CDTF">2021-05-27T08:11:00Z</dcterms:created>
  <dcterms:modified xsi:type="dcterms:W3CDTF">2021-10-07T11:56:51Z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1049-11.2.0.10078</vt:lpwstr>
  </property>
</Properties>
</file>