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44571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cad=rja&amp;uact=8&amp;ved=2ahUKEwjkvIOcotL2AhVQiYsKHRNOAYsQFnoECAoQAQ&amp;url=https%3A%2F%2Fwww.uskudar.bel.tr%2Ftr%2Fmain%2Fpages%2Fnikah-islemleri%2F78&amp;usg=AOvVaw0pqFgp1eFErXKcUAtpSqw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3FE22-1888-47B2-B099-AB09B4A1C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00" y="3429000"/>
            <a:ext cx="8140700" cy="22685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К вопросу перевода официально-деловых текстов малой формы с русского на крымскотатарский язык 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C1DB12-D026-44FE-B109-C2C870490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2374" y="1160443"/>
            <a:ext cx="5357600" cy="1160213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СЕЛЕНДИЛИ ЛЕМАРА СЕРГЕЕВНА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ФГАОУ ВО «Крымский федеральный университет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имени В.И. ВЕРНАДСКОГО»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д.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филол.н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., профессор кафедры крымскотатарской филологии</a:t>
            </a:r>
          </a:p>
        </p:txBody>
      </p:sp>
    </p:spTree>
    <p:extLst>
      <p:ext uri="{BB962C8B-B14F-4D97-AF65-F5344CB8AC3E}">
        <p14:creationId xmlns:p14="http://schemas.microsoft.com/office/powerpoint/2010/main" val="34475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E911B-9CB8-4C2A-AFD3-07F8BC9D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88957"/>
            <a:ext cx="7585639" cy="20794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540644-0CD3-4D6D-AF22-03A85663A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700" y="1028701"/>
            <a:ext cx="9033439" cy="5021244"/>
          </a:xfrm>
        </p:spPr>
        <p:txBody>
          <a:bodyPr>
            <a:normAutofit fontScale="92500"/>
          </a:bodyPr>
          <a:lstStyle/>
          <a:p>
            <a:r>
              <a:rPr lang="ru-RU" dirty="0"/>
              <a:t>Итак, после вхождения в состав Российской Федерации «</a:t>
            </a:r>
            <a:r>
              <a:rPr lang="ru-RU" dirty="0" err="1"/>
              <a:t>Русие</a:t>
            </a:r>
            <a:r>
              <a:rPr lang="ru-RU" dirty="0"/>
              <a:t> </a:t>
            </a:r>
            <a:r>
              <a:rPr lang="ru-RU" dirty="0" err="1"/>
              <a:t>Федерациясы</a:t>
            </a:r>
            <a:r>
              <a:rPr lang="ru-RU" dirty="0"/>
              <a:t>» и на основании принятой в 2014 году Конституции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Анаясасы</a:t>
            </a:r>
            <a:r>
              <a:rPr lang="ru-RU" dirty="0"/>
              <a:t>», государственную власть «</a:t>
            </a:r>
            <a:r>
              <a:rPr lang="ru-RU" dirty="0" err="1"/>
              <a:t>девлет</a:t>
            </a:r>
            <a:r>
              <a:rPr lang="ru-RU" dirty="0"/>
              <a:t> </a:t>
            </a:r>
            <a:r>
              <a:rPr lang="ru-RU" dirty="0" err="1"/>
              <a:t>акимиети</a:t>
            </a:r>
            <a:r>
              <a:rPr lang="ru-RU" dirty="0"/>
              <a:t>» в Республике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</a:t>
            </a:r>
            <a:r>
              <a:rPr lang="ru-RU" dirty="0"/>
              <a:t>» осуществляют: Глава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Башы</a:t>
            </a:r>
            <a:r>
              <a:rPr lang="ru-RU" dirty="0"/>
              <a:t>», Государственный Совет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Девлет </a:t>
            </a:r>
            <a:r>
              <a:rPr lang="ru-RU" dirty="0" err="1"/>
              <a:t>Шурасы</a:t>
            </a:r>
            <a:r>
              <a:rPr lang="ru-RU" dirty="0"/>
              <a:t>» - Парламент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Парламенти</a:t>
            </a:r>
            <a:r>
              <a:rPr lang="ru-RU" dirty="0"/>
              <a:t>», Совет министров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везирлер</a:t>
            </a:r>
            <a:r>
              <a:rPr lang="ru-RU" dirty="0"/>
              <a:t> </a:t>
            </a:r>
            <a:r>
              <a:rPr lang="ru-RU" dirty="0" err="1"/>
              <a:t>Шурасы</a:t>
            </a:r>
            <a:r>
              <a:rPr lang="ru-RU" dirty="0"/>
              <a:t>» - Правительство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укюмети</a:t>
            </a:r>
            <a:r>
              <a:rPr lang="ru-RU" dirty="0"/>
              <a:t>» [].</a:t>
            </a:r>
          </a:p>
          <a:p>
            <a:r>
              <a:rPr lang="ru-RU" dirty="0"/>
              <a:t>Переводы на крымскотатарский язык извлечены методом сплошной выборки и контекстуального сопоставления из «Конституции Республики Крым (на русском, украинском и крымскотатарском языках)».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61B61-CDCE-4E05-B73F-E0A2B53E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908" y="-538615"/>
            <a:ext cx="7958331" cy="107722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B4B244-FA4C-45C7-A973-A0B96D5F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885285"/>
            <a:ext cx="9401739" cy="416465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Субстантивированные словосочетания-номинации должностей, которые будут использованы нами в качестве клише для дальнейшего перевода, имеют структуру безобъектного изафета, строятся слева направо по модели: (неоформленный падежным аффиксом) определитель + определяемое с аффиксом принадлежности -и/-ы (если определяемое оканчивается на гласный звук, то к нему добавляется эпентеза -с, а уже потом аффикс принадлежности -и/-ы). Например, заместитель председателя «</a:t>
            </a:r>
            <a:r>
              <a:rPr lang="ru-RU" dirty="0" err="1"/>
              <a:t>реис</a:t>
            </a:r>
            <a:r>
              <a:rPr lang="ru-RU" dirty="0"/>
              <a:t> </a:t>
            </a:r>
            <a:r>
              <a:rPr lang="ru-RU" dirty="0" err="1"/>
              <a:t>муавин</a:t>
            </a:r>
            <a:r>
              <a:rPr lang="ru-RU" b="1" u="sng" dirty="0" err="1"/>
              <a:t>и</a:t>
            </a:r>
            <a:r>
              <a:rPr lang="ru-RU" dirty="0"/>
              <a:t>», Республика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</a:t>
            </a:r>
            <a:r>
              <a:rPr lang="ru-RU" b="1" u="sng" dirty="0" err="1"/>
              <a:t>и</a:t>
            </a:r>
            <a:r>
              <a:rPr lang="ru-RU" dirty="0"/>
              <a:t>», Совет министров «</a:t>
            </a:r>
            <a:r>
              <a:rPr lang="ru-RU" dirty="0" err="1"/>
              <a:t>Везирлер</a:t>
            </a:r>
            <a:r>
              <a:rPr lang="ru-RU" dirty="0"/>
              <a:t> </a:t>
            </a:r>
            <a:r>
              <a:rPr lang="ru-RU" dirty="0" err="1"/>
              <a:t>Шура</a:t>
            </a:r>
            <a:r>
              <a:rPr lang="ru-RU" b="1" u="sng" dirty="0" err="1"/>
              <a:t>сы</a:t>
            </a:r>
            <a:r>
              <a:rPr lang="ru-RU" dirty="0"/>
              <a:t>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08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6670A-EBF8-41B0-8B91-2699A6061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254001"/>
            <a:ext cx="8855640" cy="4445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96F50-F5FC-4F7F-B82A-CBBD83D26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885285"/>
            <a:ext cx="9401739" cy="41646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Субстантивированные словосочетания-клише, изафетные словосочетания и послеложные конструкции, обозначающие функциональные обязанности, поле деятельности, проблематику деятельности, признак подчинения должностного лица в целях создания термина-номинации должности или структурного подразделения объединяются в изафетные цепи в обратном для языка, с которого осуществляется перевод, порядке, например: 1Заместитель Председателя 2Совета министров 3Республики Крым – 1Постоянный Представитель 2Республики Крым 3при Президенте 4РФ – 3Къырым </a:t>
            </a:r>
            <a:r>
              <a:rPr lang="ru-RU" dirty="0" err="1"/>
              <a:t>Джумхуриети</a:t>
            </a:r>
            <a:r>
              <a:rPr lang="ru-RU" dirty="0"/>
              <a:t> (-</a:t>
            </a:r>
            <a:r>
              <a:rPr lang="ru-RU" dirty="0" err="1"/>
              <a:t>нинъ</a:t>
            </a:r>
            <a:r>
              <a:rPr lang="ru-RU" dirty="0"/>
              <a:t>) + 2везирлер </a:t>
            </a:r>
            <a:r>
              <a:rPr lang="ru-RU" dirty="0" err="1"/>
              <a:t>Шурасы</a:t>
            </a:r>
            <a:r>
              <a:rPr lang="ru-RU" dirty="0"/>
              <a:t> (-</a:t>
            </a:r>
            <a:r>
              <a:rPr lang="ru-RU" dirty="0" err="1"/>
              <a:t>нынъ</a:t>
            </a:r>
            <a:r>
              <a:rPr lang="ru-RU" dirty="0"/>
              <a:t>) + 1реис </a:t>
            </a:r>
            <a:r>
              <a:rPr lang="ru-RU" dirty="0" err="1"/>
              <a:t>муавини</a:t>
            </a:r>
            <a:r>
              <a:rPr lang="ru-RU" dirty="0"/>
              <a:t> (регион + региональный орган власти + название должности – 4 РФ (</a:t>
            </a:r>
            <a:r>
              <a:rPr lang="ru-RU" dirty="0" err="1"/>
              <a:t>Русие</a:t>
            </a:r>
            <a:r>
              <a:rPr lang="ru-RU" dirty="0"/>
              <a:t> </a:t>
            </a:r>
            <a:r>
              <a:rPr lang="ru-RU" dirty="0" err="1"/>
              <a:t>Федерациясынынъ</a:t>
            </a:r>
            <a:r>
              <a:rPr lang="ru-RU" dirty="0"/>
              <a:t>) 3Башлыгъы </a:t>
            </a:r>
            <a:r>
              <a:rPr lang="ru-RU" dirty="0" err="1"/>
              <a:t>янындаки</a:t>
            </a:r>
            <a:r>
              <a:rPr lang="ru-RU" dirty="0"/>
              <a:t> 2Къырым </a:t>
            </a:r>
            <a:r>
              <a:rPr lang="ru-RU" dirty="0" err="1"/>
              <a:t>Джумхуриетининъ</a:t>
            </a:r>
            <a:r>
              <a:rPr lang="ru-RU" dirty="0"/>
              <a:t> 1Даимий </a:t>
            </a:r>
            <a:r>
              <a:rPr lang="ru-RU" dirty="0" err="1"/>
              <a:t>Векили</a:t>
            </a:r>
            <a:r>
              <a:rPr lang="ru-RU" dirty="0"/>
              <a:t> (название государства + номинация высшей государственной должности/ должности высшего органа федеральной власти + название региона + название должности). </a:t>
            </a:r>
          </a:p>
        </p:txBody>
      </p:sp>
    </p:spTree>
    <p:extLst>
      <p:ext uri="{BB962C8B-B14F-4D97-AF65-F5344CB8AC3E}">
        <p14:creationId xmlns:p14="http://schemas.microsoft.com/office/powerpoint/2010/main" val="1539560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B81C9-E9C4-4124-91F2-AFD86DB1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908" y="0"/>
            <a:ext cx="7958331" cy="107722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53BE04-E866-4505-B451-F9822C93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0" y="1493316"/>
            <a:ext cx="9728199" cy="4882084"/>
          </a:xfrm>
        </p:spPr>
        <p:txBody>
          <a:bodyPr/>
          <a:lstStyle/>
          <a:p>
            <a:r>
              <a:rPr lang="ru-RU" dirty="0"/>
              <a:t>Аффикс -</a:t>
            </a:r>
            <a:r>
              <a:rPr lang="ru-RU" dirty="0" err="1"/>
              <a:t>нынъ</a:t>
            </a:r>
            <a:r>
              <a:rPr lang="ru-RU" dirty="0"/>
              <a:t>/-</a:t>
            </a:r>
            <a:r>
              <a:rPr lang="ru-RU" dirty="0" err="1"/>
              <a:t>нинъ</a:t>
            </a:r>
            <a:r>
              <a:rPr lang="ru-RU" dirty="0"/>
              <a:t> оформленного родительного падежа связывает субстантивированные словосочетания-клише по принципу принадлежности или подчинения определяемой должности. Перевод с русского языка будет осуществляться по следующей модели: [1 + 2 + 3] – [1 + 2 + 3 + 4] = [3 (-</a:t>
            </a:r>
            <a:r>
              <a:rPr lang="ru-RU" dirty="0" err="1"/>
              <a:t>нынъ</a:t>
            </a:r>
            <a:r>
              <a:rPr lang="ru-RU" dirty="0"/>
              <a:t>/</a:t>
            </a:r>
            <a:r>
              <a:rPr lang="ru-RU" dirty="0" err="1"/>
              <a:t>нинъ</a:t>
            </a:r>
            <a:r>
              <a:rPr lang="ru-RU" dirty="0"/>
              <a:t>) + 2 (-</a:t>
            </a:r>
            <a:r>
              <a:rPr lang="ru-RU" dirty="0" err="1"/>
              <a:t>нынъ</a:t>
            </a:r>
            <a:r>
              <a:rPr lang="ru-RU" dirty="0"/>
              <a:t>/</a:t>
            </a:r>
            <a:r>
              <a:rPr lang="ru-RU" dirty="0" err="1"/>
              <a:t>нинъ</a:t>
            </a:r>
            <a:r>
              <a:rPr lang="ru-RU" dirty="0"/>
              <a:t>) + 1 (-и/-ы/-</a:t>
            </a:r>
            <a:r>
              <a:rPr lang="ru-RU" dirty="0" err="1"/>
              <a:t>сы</a:t>
            </a:r>
            <a:r>
              <a:rPr lang="ru-RU" dirty="0"/>
              <a:t>)] – [4 (-</a:t>
            </a:r>
            <a:r>
              <a:rPr lang="ru-RU" dirty="0" err="1"/>
              <a:t>нынъ</a:t>
            </a:r>
            <a:r>
              <a:rPr lang="ru-RU" dirty="0"/>
              <a:t>/</a:t>
            </a:r>
            <a:r>
              <a:rPr lang="ru-RU" dirty="0" err="1"/>
              <a:t>нинъ</a:t>
            </a:r>
            <a:r>
              <a:rPr lang="ru-RU" dirty="0"/>
              <a:t>) +3 (</a:t>
            </a:r>
            <a:r>
              <a:rPr lang="ru-RU" dirty="0" err="1"/>
              <a:t>янындаки</a:t>
            </a:r>
            <a:r>
              <a:rPr lang="ru-RU" dirty="0"/>
              <a:t>) +2(-</a:t>
            </a:r>
            <a:r>
              <a:rPr lang="ru-RU" dirty="0" err="1"/>
              <a:t>нынъ</a:t>
            </a:r>
            <a:r>
              <a:rPr lang="ru-RU" dirty="0"/>
              <a:t>/</a:t>
            </a:r>
            <a:r>
              <a:rPr lang="ru-RU" dirty="0" err="1"/>
              <a:t>нинъ</a:t>
            </a:r>
            <a:r>
              <a:rPr lang="ru-RU" dirty="0"/>
              <a:t>) + 1 (-и/-ы/-</a:t>
            </a:r>
            <a:r>
              <a:rPr lang="ru-RU" dirty="0" err="1"/>
              <a:t>сы</a:t>
            </a:r>
            <a:r>
              <a:rPr lang="ru-RU" dirty="0"/>
              <a:t>)].</a:t>
            </a:r>
          </a:p>
          <a:p>
            <a:r>
              <a:rPr lang="ru-RU" dirty="0"/>
              <a:t>Послелог «</a:t>
            </a:r>
            <a:r>
              <a:rPr lang="ru-RU" dirty="0" err="1"/>
              <a:t>янындаки</a:t>
            </a:r>
            <a:r>
              <a:rPr lang="ru-RU" dirty="0"/>
              <a:t>»: 1) употребляется при обозначении лица, учреждения и т. п., к которому присоединено что-либо, от которого зависит что-либо; 2) употребляется при указании на учреждение, лицо и т. п., которому кто-либо подчиняется, чьи поручения кто-либо выполняет, например: Совет крымских татар при Главе Республики Крым «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Башы</a:t>
            </a:r>
            <a:r>
              <a:rPr lang="ru-RU" dirty="0"/>
              <a:t> </a:t>
            </a:r>
            <a:r>
              <a:rPr lang="ru-RU" dirty="0" err="1"/>
              <a:t>янындаки</a:t>
            </a:r>
            <a:r>
              <a:rPr lang="ru-RU" dirty="0"/>
              <a:t> </a:t>
            </a:r>
            <a:r>
              <a:rPr lang="ru-RU" dirty="0" err="1"/>
              <a:t>Къырымтатарларнынъ</a:t>
            </a:r>
            <a:r>
              <a:rPr lang="ru-RU" dirty="0"/>
              <a:t> </a:t>
            </a:r>
            <a:r>
              <a:rPr lang="ru-RU" dirty="0" err="1"/>
              <a:t>Шурасы</a:t>
            </a:r>
            <a:r>
              <a:rPr lang="ru-RU" dirty="0"/>
              <a:t>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59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F393A-0F7A-4849-B3F1-992E5572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903" y="269441"/>
            <a:ext cx="7958331" cy="107722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31644-6E3C-4590-B5A8-674038747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89100"/>
            <a:ext cx="9808139" cy="43608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 «Аппарате» руководящего органа можно увидеть множество словосочетаний с предлогом «по», который при переводе на крымскотатарский язык переходит в постпозицию после слов или словосочетаний, обозначающих область, сферу проявления действий при выполнении функциональных обязанностей, и обозначается послелогом «</a:t>
            </a:r>
            <a:r>
              <a:rPr lang="ru-RU" dirty="0" err="1"/>
              <a:t>боюнджа</a:t>
            </a:r>
            <a:r>
              <a:rPr lang="ru-RU" dirty="0"/>
              <a:t>»: «по обеспечению деятельности (кого? чего?)» «</a:t>
            </a:r>
            <a:r>
              <a:rPr lang="ru-RU" dirty="0" err="1"/>
              <a:t>фаалиетининъ</a:t>
            </a:r>
            <a:r>
              <a:rPr lang="ru-RU" dirty="0"/>
              <a:t> </a:t>
            </a:r>
            <a:r>
              <a:rPr lang="ru-RU" dirty="0" err="1"/>
              <a:t>теминлеви</a:t>
            </a:r>
            <a:r>
              <a:rPr lang="ru-RU" dirty="0"/>
              <a:t> </a:t>
            </a:r>
            <a:r>
              <a:rPr lang="ru-RU" dirty="0" err="1"/>
              <a:t>боюнджа</a:t>
            </a:r>
            <a:r>
              <a:rPr lang="ru-RU" dirty="0"/>
              <a:t>», «по организационным вопросам» «</a:t>
            </a:r>
            <a:r>
              <a:rPr lang="ru-RU" dirty="0" err="1"/>
              <a:t>тешкилий</a:t>
            </a:r>
            <a:r>
              <a:rPr lang="ru-RU" dirty="0"/>
              <a:t> </a:t>
            </a:r>
            <a:r>
              <a:rPr lang="ru-RU" dirty="0" err="1"/>
              <a:t>суаллер</a:t>
            </a:r>
            <a:r>
              <a:rPr lang="ru-RU" dirty="0"/>
              <a:t> </a:t>
            </a:r>
            <a:r>
              <a:rPr lang="ru-RU" dirty="0" err="1"/>
              <a:t>боюнджа</a:t>
            </a:r>
            <a:r>
              <a:rPr lang="ru-RU" dirty="0"/>
              <a:t>». Строятся такие словосочетания по принципам построения объектных изафетных словосочетаний с полным согласованием имён существительных или по принципам несогласованных определительных словосочетаний с главным именем существительным и зависимой именной частью 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973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E40D0-67A5-474C-8458-56592F49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903" y="269440"/>
            <a:ext cx="8587397" cy="53861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5058B9-4302-4D13-B6A3-1519CA97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066801"/>
            <a:ext cx="9554139" cy="498314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Несмотря на то, что в русском языке поле деятельности может обозначаться и без предлога «по», при переводе на крымскотатарский язык мы, всё же, рекомендуем использование послелога «</a:t>
            </a:r>
            <a:r>
              <a:rPr lang="ru-RU" dirty="0" err="1"/>
              <a:t>боюнджа</a:t>
            </a:r>
            <a:r>
              <a:rPr lang="ru-RU" dirty="0"/>
              <a:t>». На наш взгляд, такой подход позволяет унифицировать принцип перевода и стандартизировать модель перевода рассматриваемых словосочетаний, например: начальник управления материально-технического обеспечения (ср.: начальник управления по материальному и техническому обеспечению) «</a:t>
            </a:r>
            <a:r>
              <a:rPr lang="ru-RU" dirty="0" err="1"/>
              <a:t>маддий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техникий</a:t>
            </a:r>
            <a:r>
              <a:rPr lang="ru-RU" dirty="0"/>
              <a:t> </a:t>
            </a:r>
            <a:r>
              <a:rPr lang="ru-RU" dirty="0" err="1"/>
              <a:t>теминлеви</a:t>
            </a:r>
            <a:r>
              <a:rPr lang="ru-RU" dirty="0"/>
              <a:t> </a:t>
            </a:r>
            <a:r>
              <a:rPr lang="ru-RU" dirty="0" err="1"/>
              <a:t>боюнджа</a:t>
            </a:r>
            <a:r>
              <a:rPr lang="ru-RU" dirty="0"/>
              <a:t> </a:t>
            </a:r>
            <a:r>
              <a:rPr lang="ru-RU" dirty="0" err="1"/>
              <a:t>идаренинъ</a:t>
            </a:r>
            <a:r>
              <a:rPr lang="ru-RU" dirty="0"/>
              <a:t> </a:t>
            </a:r>
            <a:r>
              <a:rPr lang="ru-RU" dirty="0" err="1"/>
              <a:t>башчысы</a:t>
            </a:r>
            <a:r>
              <a:rPr lang="ru-RU" dirty="0"/>
              <a:t>». Исключение могут составить словосочетания с функционалом, выраженным одним словом или цепью слов, представленными морфологически однородными лексемами, однородными членами предложения, например: министерство образования, науки и молодёжи «</a:t>
            </a:r>
            <a:r>
              <a:rPr lang="ru-RU" dirty="0" err="1"/>
              <a:t>тасиль</a:t>
            </a:r>
            <a:r>
              <a:rPr lang="ru-RU" dirty="0"/>
              <a:t>, </a:t>
            </a:r>
            <a:r>
              <a:rPr lang="ru-RU" dirty="0" err="1"/>
              <a:t>илим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генчлер</a:t>
            </a:r>
            <a:r>
              <a:rPr lang="ru-RU" dirty="0"/>
              <a:t> </a:t>
            </a:r>
            <a:r>
              <a:rPr lang="ru-RU" dirty="0" err="1"/>
              <a:t>везирлиги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044981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51819-2D5C-4363-B9A5-BC5F9F9F8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0" y="808056"/>
            <a:ext cx="9401739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288808-475F-4904-B4C1-C2188D069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315719"/>
            <a:ext cx="9401739" cy="473422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Думаем, что дефис в парных словах русского языка правильнее заменить на союз «</a:t>
            </a:r>
            <a:r>
              <a:rPr lang="ru-RU" dirty="0" err="1"/>
              <a:t>ве</a:t>
            </a:r>
            <a:r>
              <a:rPr lang="ru-RU" dirty="0"/>
              <a:t>». Универсальное сокращение речевых актов всегда поощряется, тем более в жанрах малой формы, но использование наиболее употребительного союза «</a:t>
            </a:r>
            <a:r>
              <a:rPr lang="ru-RU" dirty="0" err="1"/>
              <a:t>ве</a:t>
            </a:r>
            <a:r>
              <a:rPr lang="ru-RU" dirty="0"/>
              <a:t>» вместо «дефиса» русского языка позволяет избежать ошибок, потому что в крымскотатарской грамматике принципы сокращения полных форм имен прилагательных или образование кратких форм имен прилагательных, заимствованных из/ посредством русского языка, еще не описаны. Во избежание тавтологии дважды повторяющийся послелог «</a:t>
            </a:r>
            <a:r>
              <a:rPr lang="ru-RU" dirty="0" err="1"/>
              <a:t>боюнджа</a:t>
            </a:r>
            <a:r>
              <a:rPr lang="ru-RU" dirty="0"/>
              <a:t>» в первой позиции можно заменить на послелог «</a:t>
            </a:r>
            <a:r>
              <a:rPr lang="ru-RU" dirty="0" err="1"/>
              <a:t>устюнден</a:t>
            </a:r>
            <a:r>
              <a:rPr lang="ru-RU" dirty="0"/>
              <a:t>» в значении «над, по».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858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A5B09-865C-4CCF-B51A-A39B7C36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52700" y="241300"/>
            <a:ext cx="8017439" cy="7746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D9DD2-9D21-4A19-84D1-A645C2B86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1524000"/>
            <a:ext cx="9795439" cy="45259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Текст Закона Республики Крым «О структуре и наименовании органов местного самоуправления в Республике Крым, численности, сроках полномочий и дате проведения выборов депутатов представительных органов муниципальных образований первого созыва в Республике Крым» [https://rk.gov.ru/ru/document/show/10733], позволяет нам определить следующий круг ключевых номинаций, их обозначающих: муниципальное образование – </a:t>
            </a:r>
            <a:r>
              <a:rPr lang="ru-RU" dirty="0" err="1"/>
              <a:t>муниципаль</a:t>
            </a:r>
            <a:r>
              <a:rPr lang="ru-RU" dirty="0"/>
              <a:t> </a:t>
            </a:r>
            <a:r>
              <a:rPr lang="ru-RU" dirty="0" err="1"/>
              <a:t>мескюн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, городской округ – </a:t>
            </a:r>
            <a:r>
              <a:rPr lang="ru-RU" dirty="0" err="1"/>
              <a:t>шеэр</a:t>
            </a:r>
            <a:r>
              <a:rPr lang="ru-RU" dirty="0"/>
              <a:t> </a:t>
            </a:r>
            <a:r>
              <a:rPr lang="ru-RU" dirty="0" err="1"/>
              <a:t>дживары</a:t>
            </a:r>
            <a:r>
              <a:rPr lang="ru-RU" dirty="0"/>
              <a:t>, городское (сельское) поселение – </a:t>
            </a:r>
            <a:r>
              <a:rPr lang="ru-RU" dirty="0" err="1"/>
              <a:t>шеэр</a:t>
            </a:r>
            <a:r>
              <a:rPr lang="ru-RU" dirty="0"/>
              <a:t> (кой) </a:t>
            </a:r>
            <a:r>
              <a:rPr lang="ru-RU" dirty="0" err="1"/>
              <a:t>мескюн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, местная администрация – </a:t>
            </a:r>
            <a:r>
              <a:rPr lang="ru-RU" dirty="0" err="1"/>
              <a:t>ерли</a:t>
            </a:r>
            <a:r>
              <a:rPr lang="ru-RU" dirty="0"/>
              <a:t> </a:t>
            </a:r>
            <a:r>
              <a:rPr lang="ru-RU" dirty="0" err="1"/>
              <a:t>мемуриет</a:t>
            </a:r>
            <a:r>
              <a:rPr lang="ru-RU" dirty="0"/>
              <a:t>, местная власть – </a:t>
            </a:r>
            <a:r>
              <a:rPr lang="ru-RU" dirty="0" err="1"/>
              <a:t>ерли</a:t>
            </a:r>
            <a:r>
              <a:rPr lang="ru-RU" dirty="0"/>
              <a:t> </a:t>
            </a:r>
            <a:r>
              <a:rPr lang="ru-RU" dirty="0" err="1"/>
              <a:t>акимиет</a:t>
            </a:r>
            <a:r>
              <a:rPr lang="ru-RU" dirty="0"/>
              <a:t>, представительный орган муниципального образования – </a:t>
            </a:r>
            <a:r>
              <a:rPr lang="ru-RU" dirty="0" err="1"/>
              <a:t>муниципаль</a:t>
            </a:r>
            <a:r>
              <a:rPr lang="ru-RU" dirty="0"/>
              <a:t> </a:t>
            </a:r>
            <a:r>
              <a:rPr lang="ru-RU" dirty="0" err="1"/>
              <a:t>мескюн</a:t>
            </a:r>
            <a:r>
              <a:rPr lang="ru-RU" dirty="0"/>
              <a:t> </a:t>
            </a:r>
            <a:r>
              <a:rPr lang="ru-RU" dirty="0" err="1"/>
              <a:t>ерини</a:t>
            </a:r>
            <a:r>
              <a:rPr lang="ru-RU" dirty="0"/>
              <a:t> </a:t>
            </a:r>
            <a:r>
              <a:rPr lang="ru-RU" dirty="0" err="1"/>
              <a:t>темсиль</a:t>
            </a:r>
            <a:r>
              <a:rPr lang="ru-RU" dirty="0"/>
              <a:t> </a:t>
            </a:r>
            <a:r>
              <a:rPr lang="ru-RU" dirty="0" err="1"/>
              <a:t>эткен</a:t>
            </a:r>
            <a:r>
              <a:rPr lang="ru-RU" dirty="0"/>
              <a:t> орган, сельский (городской, районный) совет – кой (</a:t>
            </a:r>
            <a:r>
              <a:rPr lang="ru-RU" dirty="0" err="1"/>
              <a:t>шеэр</a:t>
            </a:r>
            <a:r>
              <a:rPr lang="ru-RU" dirty="0"/>
              <a:t>, район) </a:t>
            </a:r>
            <a:r>
              <a:rPr lang="ru-RU" dirty="0" err="1"/>
              <a:t>шурасы</a:t>
            </a:r>
            <a:r>
              <a:rPr lang="ru-RU" dirty="0"/>
              <a:t>, председатель сельского (городского, районного) совета – кой </a:t>
            </a:r>
            <a:r>
              <a:rPr lang="ru-RU" dirty="0" err="1"/>
              <a:t>шурасынынъ</a:t>
            </a:r>
            <a:r>
              <a:rPr lang="ru-RU" dirty="0"/>
              <a:t> </a:t>
            </a:r>
            <a:r>
              <a:rPr lang="ru-RU" dirty="0" err="1"/>
              <a:t>реиси</a:t>
            </a:r>
            <a:r>
              <a:rPr lang="ru-RU" dirty="0"/>
              <a:t>, председатель городского совета – </a:t>
            </a:r>
            <a:r>
              <a:rPr lang="ru-RU" dirty="0" err="1"/>
              <a:t>шеэр</a:t>
            </a:r>
            <a:r>
              <a:rPr lang="ru-RU" dirty="0"/>
              <a:t> </a:t>
            </a:r>
            <a:r>
              <a:rPr lang="ru-RU" dirty="0" err="1"/>
              <a:t>шурасынынъ</a:t>
            </a:r>
            <a:r>
              <a:rPr lang="ru-RU" dirty="0"/>
              <a:t> </a:t>
            </a:r>
            <a:r>
              <a:rPr lang="ru-RU" dirty="0" err="1"/>
              <a:t>реиси</a:t>
            </a:r>
            <a:r>
              <a:rPr lang="ru-RU" dirty="0"/>
              <a:t>, председатель районного совета – район </a:t>
            </a:r>
            <a:r>
              <a:rPr lang="ru-RU" dirty="0" err="1"/>
              <a:t>шурасынынъ</a:t>
            </a:r>
            <a:r>
              <a:rPr lang="ru-RU" dirty="0"/>
              <a:t> </a:t>
            </a:r>
            <a:r>
              <a:rPr lang="ru-RU" dirty="0" err="1"/>
              <a:t>реиси</a:t>
            </a:r>
            <a:r>
              <a:rPr lang="ru-RU" dirty="0"/>
              <a:t>, администрация сельского совета – кой </a:t>
            </a:r>
            <a:r>
              <a:rPr lang="ru-RU" dirty="0" err="1"/>
              <a:t>шурасынынъ</a:t>
            </a:r>
            <a:r>
              <a:rPr lang="ru-RU" dirty="0"/>
              <a:t> </a:t>
            </a:r>
            <a:r>
              <a:rPr lang="ru-RU" dirty="0" err="1"/>
              <a:t>мемуриети</a:t>
            </a:r>
            <a:r>
              <a:rPr lang="ru-RU" dirty="0"/>
              <a:t>, администрация города – </a:t>
            </a:r>
            <a:r>
              <a:rPr lang="ru-RU" dirty="0" err="1"/>
              <a:t>шеэр</a:t>
            </a:r>
            <a:r>
              <a:rPr lang="ru-RU" dirty="0"/>
              <a:t> </a:t>
            </a:r>
            <a:r>
              <a:rPr lang="ru-RU" dirty="0" err="1"/>
              <a:t>мемуриети</a:t>
            </a:r>
            <a:r>
              <a:rPr lang="ru-RU" dirty="0"/>
              <a:t>, администрация района – район </a:t>
            </a:r>
            <a:r>
              <a:rPr lang="ru-RU" dirty="0" err="1"/>
              <a:t>мемуриети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532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A8121-72AD-4F9B-AC6A-591724B5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34485"/>
            <a:ext cx="10502900" cy="53861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AAF163-478F-4AB7-94C4-2CCEC5526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673100"/>
            <a:ext cx="9985939" cy="53768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Почему мы предлагаем «</a:t>
            </a:r>
            <a:r>
              <a:rPr lang="ru-RU" dirty="0" err="1"/>
              <a:t>мескюн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», а не «…юрту», «</a:t>
            </a:r>
            <a:r>
              <a:rPr lang="ru-RU" dirty="0" err="1"/>
              <a:t>шеэр</a:t>
            </a:r>
            <a:r>
              <a:rPr lang="ru-RU" dirty="0"/>
              <a:t> </a:t>
            </a:r>
            <a:r>
              <a:rPr lang="ru-RU" dirty="0" err="1"/>
              <a:t>дживары</a:t>
            </a:r>
            <a:r>
              <a:rPr lang="ru-RU" dirty="0"/>
              <a:t>», а не «</a:t>
            </a:r>
            <a:r>
              <a:rPr lang="ru-RU" dirty="0" err="1"/>
              <a:t>шеэр</a:t>
            </a:r>
            <a:r>
              <a:rPr lang="ru-RU" dirty="0"/>
              <a:t> </a:t>
            </a:r>
            <a:r>
              <a:rPr lang="ru-RU" dirty="0" err="1"/>
              <a:t>больгеси</a:t>
            </a:r>
            <a:r>
              <a:rPr lang="ru-RU" dirty="0"/>
              <a:t>», как указывается во многих источниках? Потому что «терминология составляет часть специальной лексики, к которой относят слова и словосочетания, называющие предметы и понятия различных сфер профессиональной деятельности человека и не являющиеся общеупотребительными» []. На наш взгляд, при переводе таких устойчивых терминологических словосочетаний необходимо опираться на значение основных терминов и понятий, приведенных в законодательной базе Российской Федерации. Например, в ст.2 </a:t>
            </a:r>
            <a:r>
              <a:rPr lang="ru-RU" dirty="0">
                <a:hlinkClick r:id="rId2"/>
              </a:rPr>
              <a:t>Федерального закона от 06.10.2003 N 131-ФЗ (ред. от 30.12.2021) "Об общих принципах организации местного самоуправления в Российской Федерации"</a:t>
            </a:r>
            <a:r>
              <a:rPr lang="ru-RU" dirty="0"/>
              <a:t> «сельское поселение» определяется, как «один или несколько объединенных общей территорией сельских населенных пунктов (поселков, сел, станиц, деревень, хуторов, кишлаков, аулов и других сельских населенных пунктов), в которых местное самоуправление осуществляется населением непосредственно и (или) через выборные и иные органы местного самоуправления», а в Словаре С.М. Усеинова «заселенный, населенный, обитаемый» обозначено словом «</a:t>
            </a:r>
            <a:r>
              <a:rPr lang="ru-RU" dirty="0" err="1"/>
              <a:t>мескюн</a:t>
            </a:r>
            <a:r>
              <a:rPr lang="ru-RU" dirty="0"/>
              <a:t>» и в качестве примера приводится «населенный пункт» - «</a:t>
            </a:r>
            <a:r>
              <a:rPr lang="ru-RU" dirty="0" err="1"/>
              <a:t>мескюн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462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6DD78-F380-41B3-AB05-110F2FF4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908" y="-144444"/>
            <a:ext cx="7958331" cy="107722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DF631-02A3-4E8F-8C42-623EC495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244600"/>
            <a:ext cx="9909739" cy="480534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Синонимов в крымскотатарском языке и его диалектах достаточно для того, чтобы с их помощью передать информацию о многоплановой деятельности органов государственного и муниципального управления, описать их многоуровневую структуру, в которой наблюдается принцип подчинения и соподчинения по признаку выполняемых ими функций и обязательств. Задача лингвистов в процессе перевода не подменять понятия, а правильно передавать их содержание и предназначение, не «создавать» новые формы слов, а, наоборот, использовать существующие лексико-грамматические и даже диалектологические возможности языка, на который осуществляется перевод.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33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C9DC1-C1B0-425D-810F-DAEB0A80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9" y="808057"/>
            <a:ext cx="7662492" cy="1952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D7136-B782-4772-BEAE-E4468FB20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808057"/>
            <a:ext cx="9071539" cy="524188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2014 году языковые условия современного Крыма изменились. В связи с принятием Конституции Республики Крым государственными языками республики стали русский, украинский и крымскотатарский языки. Изменившиеся социально-политические условия жизни республики предполагают расширение функций государственных языков в официально-деловой сфере. Крымскотатарскому языку впервые после 30 июня 1945 года, когда в связи с депортацией крымскотатарского народа </a:t>
            </a:r>
            <a:r>
              <a:rPr lang="ru-RU" dirty="0" err="1"/>
              <a:t>КрАССР</a:t>
            </a:r>
            <a:r>
              <a:rPr lang="ru-RU" dirty="0"/>
              <a:t> была преобразована в Крымскую область, а крымскотатарский язык лишен своих функций,</a:t>
            </a:r>
          </a:p>
        </p:txBody>
      </p:sp>
    </p:spTree>
    <p:extLst>
      <p:ext uri="{BB962C8B-B14F-4D97-AF65-F5344CB8AC3E}">
        <p14:creationId xmlns:p14="http://schemas.microsoft.com/office/powerpoint/2010/main" val="2181095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1E558-2D73-4FDB-9693-F853C19F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66A59A-7579-4755-AF1E-EFC5318BE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98600"/>
            <a:ext cx="9579539" cy="45513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Например: «отдел регистрации брака» регистрирует не только факт заключения брака, но и его расторжение, перемену фамилий и др., т.е. выполняет ряд функций, связанных с регистрацией брака как акта гражданского состояния. Поэтому это словосочетание я не переводила бы, как «</a:t>
            </a:r>
            <a:r>
              <a:rPr lang="ru-RU" dirty="0" err="1"/>
              <a:t>эвленюв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этюв</a:t>
            </a:r>
            <a:r>
              <a:rPr lang="ru-RU" dirty="0"/>
              <a:t> </a:t>
            </a:r>
            <a:r>
              <a:rPr lang="ru-RU" dirty="0" err="1"/>
              <a:t>болюги</a:t>
            </a:r>
            <a:r>
              <a:rPr lang="ru-RU" dirty="0"/>
              <a:t>» или «</a:t>
            </a:r>
            <a:r>
              <a:rPr lang="ru-RU" dirty="0" err="1"/>
              <a:t>эвленмелерни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этюв</a:t>
            </a:r>
            <a:r>
              <a:rPr lang="ru-RU" dirty="0"/>
              <a:t> </a:t>
            </a:r>
            <a:r>
              <a:rPr lang="ru-RU" dirty="0" err="1"/>
              <a:t>болюги</a:t>
            </a:r>
            <a:r>
              <a:rPr lang="ru-RU" dirty="0"/>
              <a:t>» [], а, скорее всего, переняла бы опыт близкородственного турецкого языка, где функционируют более короткие словосочетания этой сферы «</a:t>
            </a:r>
            <a:r>
              <a:rPr lang="ru-RU" dirty="0" err="1">
                <a:hlinkClick r:id="rId2"/>
              </a:rPr>
              <a:t>Nikah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İşlemleri</a:t>
            </a:r>
            <a:r>
              <a:rPr lang="ru-RU" dirty="0">
                <a:hlinkClick r:id="rId2"/>
              </a:rPr>
              <a:t>» (тур.) «брачные процедуры» - «</a:t>
            </a:r>
            <a:r>
              <a:rPr lang="ru-RU" dirty="0" err="1">
                <a:hlinkClick r:id="rId2"/>
              </a:rPr>
              <a:t>никях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ишлери</a:t>
            </a:r>
            <a:r>
              <a:rPr lang="ru-RU" dirty="0">
                <a:hlinkClick r:id="rId2"/>
              </a:rPr>
              <a:t>» (</a:t>
            </a:r>
            <a:r>
              <a:rPr lang="ru-RU" dirty="0" err="1">
                <a:hlinkClick r:id="rId2"/>
              </a:rPr>
              <a:t>крт</a:t>
            </a:r>
            <a:r>
              <a:rPr lang="ru-RU" dirty="0">
                <a:hlinkClick r:id="rId2"/>
              </a:rPr>
              <a:t>), «</a:t>
            </a:r>
            <a:r>
              <a:rPr lang="ru-RU" dirty="0" err="1">
                <a:hlinkClick r:id="rId2"/>
              </a:rPr>
              <a:t>Nikah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Dairesi</a:t>
            </a:r>
            <a:r>
              <a:rPr lang="ru-RU" dirty="0">
                <a:hlinkClick r:id="rId2"/>
              </a:rPr>
              <a:t>» (тур.) «Брачный офис, отдел, куда брачующиеся подают заявление и др. документы)» - «</a:t>
            </a:r>
            <a:r>
              <a:rPr lang="ru-RU" dirty="0" err="1">
                <a:hlinkClick r:id="rId2"/>
              </a:rPr>
              <a:t>никях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болюги</a:t>
            </a:r>
            <a:r>
              <a:rPr lang="ru-RU" dirty="0">
                <a:hlinkClick r:id="rId2"/>
              </a:rPr>
              <a:t>» (</a:t>
            </a:r>
            <a:r>
              <a:rPr lang="ru-RU" dirty="0" err="1">
                <a:hlinkClick r:id="rId2"/>
              </a:rPr>
              <a:t>крт</a:t>
            </a:r>
            <a:r>
              <a:rPr lang="ru-RU" dirty="0">
                <a:hlinkClick r:id="rId2"/>
              </a:rPr>
              <a:t>), «</a:t>
            </a:r>
            <a:r>
              <a:rPr lang="ru-RU" dirty="0" err="1">
                <a:hlinkClick r:id="rId2"/>
              </a:rPr>
              <a:t>Evlendirme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Dairesi</a:t>
            </a:r>
            <a:r>
              <a:rPr lang="ru-RU" dirty="0">
                <a:hlinkClick r:id="rId2"/>
              </a:rPr>
              <a:t>» (тур.) «отдел торжественной церемонии заключения брака)» - «</a:t>
            </a:r>
            <a:r>
              <a:rPr lang="ru-RU" dirty="0" err="1">
                <a:hlinkClick r:id="rId2"/>
              </a:rPr>
              <a:t>эвлендирме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болюги</a:t>
            </a:r>
            <a:r>
              <a:rPr lang="ru-RU" dirty="0">
                <a:hlinkClick r:id="rId2"/>
              </a:rPr>
              <a:t>» (</a:t>
            </a:r>
            <a:r>
              <a:rPr lang="ru-RU" dirty="0" err="1">
                <a:hlinkClick r:id="rId2"/>
              </a:rPr>
              <a:t>крт</a:t>
            </a:r>
            <a:r>
              <a:rPr lang="ru-RU" dirty="0">
                <a:hlinkClick r:id="rId2"/>
              </a:rPr>
              <a:t>), «</a:t>
            </a:r>
            <a:r>
              <a:rPr lang="ru-RU" dirty="0" err="1">
                <a:hlinkClick r:id="rId2"/>
              </a:rPr>
              <a:t>Nikah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Sarayi</a:t>
            </a:r>
            <a:r>
              <a:rPr lang="ru-RU" dirty="0">
                <a:hlinkClick r:id="rId2"/>
              </a:rPr>
              <a:t>» (тур.) «дворец бракосочетания» - «</a:t>
            </a:r>
            <a:r>
              <a:rPr lang="ru-RU" dirty="0" err="1">
                <a:hlinkClick r:id="rId2"/>
              </a:rPr>
              <a:t>никях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сарайы</a:t>
            </a:r>
            <a:r>
              <a:rPr lang="ru-RU" dirty="0">
                <a:hlinkClick r:id="rId2"/>
              </a:rPr>
              <a:t>» (</a:t>
            </a:r>
            <a:r>
              <a:rPr lang="ru-RU" dirty="0" err="1">
                <a:hlinkClick r:id="rId2"/>
              </a:rPr>
              <a:t>крт</a:t>
            </a:r>
            <a:r>
              <a:rPr lang="ru-RU" dirty="0">
                <a:hlinkClick r:id="rId2"/>
              </a:rPr>
              <a:t>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023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6D1F1-7EDF-435B-9C6F-8D5F25F8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8868339" cy="80805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25380B-A128-4560-8A92-4394F3A7D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700" y="1079500"/>
            <a:ext cx="9287439" cy="49704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В связи с отсутствием орфографических правил употребления прописных и строчных букв при написании названий органов власти, учреждений, организаций, обществ, партий в крымскотатарском языке, считаю приемлемым в качестве отправной точки перенять принцип, описанный в §§189-193 правил русской орфографии и пунктуации [</a:t>
            </a:r>
            <a:r>
              <a:rPr lang="ru-RU" b="1" dirty="0"/>
              <a:t>Правила русской орфографии и пунктуации</a:t>
            </a:r>
            <a:r>
              <a:rPr lang="ru-RU" dirty="0"/>
              <a:t>. Полный академический справочник / Под ред. В.В. Лопатина. — М.: </a:t>
            </a:r>
            <a:r>
              <a:rPr lang="ru-RU" dirty="0" err="1"/>
              <a:t>Эксмо</a:t>
            </a:r>
            <a:r>
              <a:rPr lang="ru-RU" dirty="0"/>
              <a:t>, 2006. — 480 с. ]. Орфографические нормы и правила современного крымскотатарского языка описаны в орфографическом словаре А. </a:t>
            </a:r>
            <a:r>
              <a:rPr lang="ru-RU" dirty="0" err="1"/>
              <a:t>Меметова</a:t>
            </a:r>
            <a:r>
              <a:rPr lang="ru-RU" dirty="0"/>
              <a:t> [</a:t>
            </a:r>
            <a:r>
              <a:rPr lang="ru-RU" i="1" dirty="0" err="1"/>
              <a:t>Меметов</a:t>
            </a:r>
            <a:r>
              <a:rPr lang="ru-RU" i="1" dirty="0"/>
              <a:t> А</a:t>
            </a:r>
            <a:r>
              <a:rPr lang="ru-RU" dirty="0"/>
              <a:t>. </a:t>
            </a:r>
            <a:r>
              <a:rPr lang="ru-RU" dirty="0" err="1"/>
              <a:t>Къырымтатар</a:t>
            </a:r>
            <a:r>
              <a:rPr lang="ru-RU" dirty="0"/>
              <a:t> </a:t>
            </a:r>
            <a:r>
              <a:rPr lang="ru-RU" dirty="0" err="1"/>
              <a:t>тилининъ</a:t>
            </a:r>
            <a:r>
              <a:rPr lang="ru-RU" dirty="0"/>
              <a:t> </a:t>
            </a:r>
            <a:r>
              <a:rPr lang="ru-RU" i="1" dirty="0" err="1"/>
              <a:t>имля</a:t>
            </a:r>
            <a:r>
              <a:rPr lang="ru-RU" i="1" dirty="0"/>
              <a:t> </a:t>
            </a:r>
            <a:r>
              <a:rPr lang="ru-RU" i="1" dirty="0" err="1"/>
              <a:t>лугъаты</a:t>
            </a:r>
            <a:r>
              <a:rPr lang="ru-RU" i="1" dirty="0"/>
              <a:t> (орфографический словарь крымскотатарского языка)</a:t>
            </a:r>
            <a:r>
              <a:rPr lang="ru-RU" dirty="0"/>
              <a:t>, 2017.- Симферополь: Медиацентр, 300с.], но мы по-прежнему встречаем орфографические ошибки, например, «</a:t>
            </a:r>
            <a:r>
              <a:rPr lang="ru-RU" dirty="0" err="1"/>
              <a:t>незар</a:t>
            </a:r>
            <a:r>
              <a:rPr lang="ru-RU" u="sng" dirty="0" err="1"/>
              <a:t>и</a:t>
            </a:r>
            <a:r>
              <a:rPr lang="ru-RU" dirty="0" err="1"/>
              <a:t>т</a:t>
            </a:r>
            <a:r>
              <a:rPr lang="ru-RU" dirty="0"/>
              <a:t>» - «</a:t>
            </a:r>
            <a:r>
              <a:rPr lang="ru-RU" dirty="0" err="1"/>
              <a:t>незар</a:t>
            </a:r>
            <a:r>
              <a:rPr lang="ru-RU" u="sng" dirty="0" err="1"/>
              <a:t>е</a:t>
            </a:r>
            <a:r>
              <a:rPr lang="ru-RU" dirty="0" err="1"/>
              <a:t>т</a:t>
            </a:r>
            <a:r>
              <a:rPr lang="ru-RU" dirty="0"/>
              <a:t>» (Республика Крым Совет министров Инспекция по жилищному надзору Республики Крым - 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(</a:t>
            </a:r>
            <a:r>
              <a:rPr lang="ru-RU" dirty="0" err="1"/>
              <a:t>Везирлер</a:t>
            </a:r>
            <a:r>
              <a:rPr lang="ru-RU" dirty="0"/>
              <a:t> </a:t>
            </a:r>
            <a:r>
              <a:rPr lang="ru-RU" dirty="0" err="1"/>
              <a:t>Шурасы</a:t>
            </a:r>
            <a:r>
              <a:rPr lang="ru-RU" dirty="0"/>
              <a:t> – потеряли при переводе) </a:t>
            </a:r>
            <a:r>
              <a:rPr lang="ru-RU" dirty="0" err="1"/>
              <a:t>мескен</a:t>
            </a:r>
            <a:r>
              <a:rPr lang="ru-RU" dirty="0"/>
              <a:t> </a:t>
            </a:r>
            <a:r>
              <a:rPr lang="ru-RU" u="sng" dirty="0" err="1"/>
              <a:t>незарити</a:t>
            </a:r>
            <a:r>
              <a:rPr lang="ru-RU" dirty="0"/>
              <a:t> </a:t>
            </a:r>
            <a:r>
              <a:rPr lang="ru-RU" dirty="0" err="1"/>
              <a:t>инспекциясы</a:t>
            </a:r>
            <a:r>
              <a:rPr lang="ru-RU" dirty="0"/>
              <a:t>) </a:t>
            </a:r>
            <a:r>
              <a:rPr lang="ru-RU" dirty="0" err="1"/>
              <a:t>назирлинги</a:t>
            </a:r>
            <a:r>
              <a:rPr lang="ru-RU" dirty="0"/>
              <a:t> – </a:t>
            </a:r>
            <a:r>
              <a:rPr lang="ru-RU" dirty="0" err="1"/>
              <a:t>назирлиги</a:t>
            </a:r>
            <a:r>
              <a:rPr lang="ru-RU" dirty="0"/>
              <a:t> (Министерство юстиции Республики Крым Департамент записи гражданского состояния - </a:t>
            </a:r>
            <a:r>
              <a:rPr lang="ru-RU" dirty="0" err="1"/>
              <a:t>Къырым</a:t>
            </a:r>
            <a:r>
              <a:rPr lang="ru-RU" dirty="0"/>
              <a:t> </a:t>
            </a:r>
            <a:r>
              <a:rPr lang="ru-RU" dirty="0" err="1"/>
              <a:t>Джумхуриетининъ</a:t>
            </a:r>
            <a:r>
              <a:rPr lang="ru-RU" dirty="0"/>
              <a:t> </a:t>
            </a:r>
            <a:r>
              <a:rPr lang="ru-RU" dirty="0" err="1"/>
              <a:t>Адлие</a:t>
            </a:r>
            <a:r>
              <a:rPr lang="ru-RU" dirty="0"/>
              <a:t> </a:t>
            </a:r>
            <a:r>
              <a:rPr lang="ru-RU" u="sng" dirty="0" err="1"/>
              <a:t>Назирлинги</a:t>
            </a:r>
            <a:r>
              <a:rPr lang="ru-RU" u="sng" dirty="0"/>
              <a:t> </a:t>
            </a:r>
            <a:r>
              <a:rPr lang="ru-RU" dirty="0" err="1"/>
              <a:t>Ватандашлыкъ</a:t>
            </a:r>
            <a:r>
              <a:rPr lang="ru-RU" dirty="0"/>
              <a:t> алы </a:t>
            </a:r>
            <a:r>
              <a:rPr lang="ru-RU" dirty="0" err="1"/>
              <a:t>актларыны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этюв</a:t>
            </a:r>
            <a:r>
              <a:rPr lang="ru-RU" dirty="0"/>
              <a:t> департаменты) и др.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895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0E5F4-3D53-40DF-9F8F-57CB4D79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808057"/>
            <a:ext cx="8398439" cy="936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F854B-D32A-41FA-BAEB-BC7EBAE8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052116"/>
            <a:ext cx="9312839" cy="3997828"/>
          </a:xfrm>
        </p:spPr>
        <p:txBody>
          <a:bodyPr/>
          <a:lstStyle/>
          <a:p>
            <a:r>
              <a:rPr lang="ru-RU" dirty="0"/>
              <a:t>Очевидно, что тема перевода текстов малой формы актуальна и в перспективе требует детального рассмотрения. Материал этого доклада в ближайшее время  будет опубликован в виде научной статьи на страницах научного издания.</a:t>
            </a:r>
          </a:p>
          <a:p>
            <a:endParaRPr lang="ru-RU" dirty="0"/>
          </a:p>
          <a:p>
            <a:pPr algn="ctr"/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5095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23298-9453-4818-BA83-6439C2D6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06D36-EB80-47D1-82B2-71B2AD84C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019300"/>
            <a:ext cx="9414439" cy="4030644"/>
          </a:xfrm>
        </p:spPr>
        <p:txBody>
          <a:bodyPr/>
          <a:lstStyle/>
          <a:p>
            <a:pPr algn="just"/>
            <a:r>
              <a:rPr lang="ru-RU" dirty="0"/>
              <a:t>предоставилась возможность возродить свои лингвистические полномочия, развить официально-деловой стиль и начать поиск решений проблем перевода его терминологии и собственно официально-деловой лексики, субстантивированных словосочетаний с русского на крымскотатарский язык, унифицировать и стандартизировать лексику официально-делового стиля. Отсутствием исследований в данном направлении на материале крымскотатарского языка обусловлена актуальность нашей работы.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8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0D48F-FA14-4C54-A712-CFB0088D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E4DDB-4977-4637-BAF1-5941C16C0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2070100"/>
            <a:ext cx="9147739" cy="397984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Изучая язык деловых бумаг в современном татарском языке, А.А. </a:t>
            </a:r>
            <a:r>
              <a:rPr lang="ru-RU" dirty="0" err="1"/>
              <a:t>Тимерханов</a:t>
            </a:r>
            <a:r>
              <a:rPr lang="ru-RU" dirty="0"/>
              <a:t> отмечает: «Полноправное функционирование и развитие любого языка, обладающего высоким статусом государственного языка, происходит и подтверждается тогда, когда обеспечивается его применение на самом высоком государственном уровне в первую очередь в сфере официально-деловых отношений, в законотворческом процессе, судопроизводственной практике, административно-управленческой деятельности предприятий, учреждений и организаций, при организации и ведении делопроизводства, деловой переписки, оформлении юридических, </a:t>
            </a:r>
          </a:p>
        </p:txBody>
      </p:sp>
    </p:spTree>
    <p:extLst>
      <p:ext uri="{BB962C8B-B14F-4D97-AF65-F5344CB8AC3E}">
        <p14:creationId xmlns:p14="http://schemas.microsoft.com/office/powerpoint/2010/main" val="69949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DBD01-DABC-4B2D-95A0-31844177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825B2-3598-46B0-BA38-AC5EA22A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0" y="2070100"/>
            <a:ext cx="9376339" cy="3979844"/>
          </a:xfrm>
        </p:spPr>
        <p:txBody>
          <a:bodyPr/>
          <a:lstStyle/>
          <a:p>
            <a:pPr algn="just"/>
            <a:r>
              <a:rPr lang="ru-RU" dirty="0"/>
              <a:t>гражданско-правовых и иных актов, то есть в сфере правового регулирования всех сторон общественной жизни. Расширение сфер применения языка подразумевает и определённые структурные изменения в языковой системе, диктуемые необходимостью качественного удовлетворения потребностей коммуникации в данной отдельной области» [].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08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64B9F-71A6-42CB-8525-B7D627B1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3EF078-DEDC-4F65-9629-97DD8C999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171700"/>
            <a:ext cx="9414439" cy="3878244"/>
          </a:xfrm>
        </p:spPr>
        <p:txBody>
          <a:bodyPr/>
          <a:lstStyle/>
          <a:p>
            <a:pPr algn="just"/>
            <a:r>
              <a:rPr lang="ru-RU" dirty="0"/>
              <a:t>Расширение сфер функционирования крымскотатарского языка в Республике Крым необходимо начинать с развития текстов малой формы, представленных в номинации органов государственного и муниципального управления: таблички, вывески, бланки, а также в текстах официально-деловой документации и информационных текстах, презентующих деятельность органов государственного и муниципального управления, например: Ведомости Госсовета Республики Крым, СМИ на крымскотатарском языке. </a:t>
            </a:r>
          </a:p>
        </p:txBody>
      </p:sp>
    </p:spTree>
    <p:extLst>
      <p:ext uri="{BB962C8B-B14F-4D97-AF65-F5344CB8AC3E}">
        <p14:creationId xmlns:p14="http://schemas.microsoft.com/office/powerpoint/2010/main" val="72931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2FD8E-DA18-4084-B0A9-3C3041E7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416EC-7841-499D-84F9-6E2FB3516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2052116"/>
            <a:ext cx="10011339" cy="3997828"/>
          </a:xfrm>
        </p:spPr>
        <p:txBody>
          <a:bodyPr/>
          <a:lstStyle/>
          <a:p>
            <a:pPr algn="just"/>
            <a:r>
              <a:rPr lang="ru-RU" dirty="0"/>
              <a:t>Мы впервые предприняли попытку научно-практического освещения данного вопроса в своём докладе «Особенности перевода номинаций органов государственного управления Республики Крым», прочитанном на «Казанском международном лингвистическом саммите «языковое разнообразие в глобальном мире» </a:t>
            </a:r>
            <a:r>
              <a:rPr lang="en-US" dirty="0"/>
              <a:t>KILS</a:t>
            </a:r>
            <a:r>
              <a:rPr lang="ru-RU" dirty="0"/>
              <a:t>-21, 15-19 ноября2021г., Казань».</a:t>
            </a:r>
          </a:p>
        </p:txBody>
      </p:sp>
    </p:spTree>
    <p:extLst>
      <p:ext uri="{BB962C8B-B14F-4D97-AF65-F5344CB8AC3E}">
        <p14:creationId xmlns:p14="http://schemas.microsoft.com/office/powerpoint/2010/main" val="287673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823F1-0F16-4D3B-BB31-2E4007D5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08056"/>
            <a:ext cx="858893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EC667-8C25-478B-B0CE-310642F2D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700" y="1239519"/>
            <a:ext cx="8906439" cy="481042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крымскотатарском языке функционируют большие группы синонимов. «Лексические единицы служат, прежде всего, для фиксации результатов познания человеком окружающей действительности. Действуя в этом мире, размышляя над ним и над собой, человек вычленяет всё новые и новые кусочки окружающей действительности и каждому из них даёт определенное имя» []. </a:t>
            </a:r>
          </a:p>
          <a:p>
            <a:r>
              <a:rPr lang="ru-RU" dirty="0"/>
              <a:t>Сейчас крымскотатарский язык испытывает острую необходимость в вычленении этих «новых кусочков» и их номинаций. Можно выделить четыре способа пополнения словарного состава крымскотатарского языка, увеличения его слов и значений: 1) образование новых слов (например, использовать потенциальные возможности словообразовательных аффиксов, сложение основ или слов целиком), 2) формирование новых значений у слов-синонимов, архаичной и диалектной лексики (метафора, метонимия, переосмысление, перенос значений), 3) образование субстантивированных словосочетаний и </a:t>
            </a:r>
            <a:r>
              <a:rPr lang="ru-RU" dirty="0" err="1"/>
              <a:t>субстантиватов</a:t>
            </a:r>
            <a:r>
              <a:rPr lang="ru-RU" dirty="0"/>
              <a:t>, 4) заимствования [].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33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AE032-3834-49BC-B424-3A04AFBF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08057"/>
            <a:ext cx="9274739" cy="2206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93619-F9DC-4120-858D-4CCEA400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58900"/>
            <a:ext cx="9274739" cy="46910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Используя имеющуюся лексику крымскотатарского языка, попытаемся разграничить, </a:t>
            </a:r>
            <a:r>
              <a:rPr lang="ru-RU" dirty="0" err="1"/>
              <a:t>десемантизировать</a:t>
            </a:r>
            <a:r>
              <a:rPr lang="ru-RU" dirty="0"/>
              <a:t>, существующие синонимичные пары по убыванию признака, создать лингвистические кадровые цепи от главного должностного лица к подчиненному, обозначая таким образом круг базовых ключевых слов, необходимых нам при переводе номинаций, используемых в структуре государственного управления Республики Крым: президент «</a:t>
            </a:r>
            <a:r>
              <a:rPr lang="ru-RU" dirty="0" err="1"/>
              <a:t>башлыкъ</a:t>
            </a:r>
            <a:r>
              <a:rPr lang="ru-RU" dirty="0"/>
              <a:t>», (высшее) руководство «</a:t>
            </a:r>
            <a:r>
              <a:rPr lang="ru-RU" dirty="0" err="1"/>
              <a:t>башлыкълар</a:t>
            </a:r>
            <a:r>
              <a:rPr lang="ru-RU" dirty="0"/>
              <a:t>», губернатор «</a:t>
            </a:r>
            <a:r>
              <a:rPr lang="ru-RU" dirty="0" err="1"/>
              <a:t>ёлбашчы</a:t>
            </a:r>
            <a:r>
              <a:rPr lang="ru-RU" dirty="0"/>
              <a:t>», глава «баш», премьер-министр «баш везир», председатель «</a:t>
            </a:r>
            <a:r>
              <a:rPr lang="ru-RU" dirty="0" err="1"/>
              <a:t>реис</a:t>
            </a:r>
            <a:r>
              <a:rPr lang="ru-RU" dirty="0"/>
              <a:t>», министр «везир», советник «</a:t>
            </a:r>
            <a:r>
              <a:rPr lang="ru-RU" dirty="0" err="1"/>
              <a:t>меслеатчы</a:t>
            </a:r>
            <a:r>
              <a:rPr lang="ru-RU" dirty="0"/>
              <a:t>», консультант «консультант», помощник «</a:t>
            </a:r>
            <a:r>
              <a:rPr lang="ru-RU" dirty="0" err="1"/>
              <a:t>ярдымджы</a:t>
            </a:r>
            <a:r>
              <a:rPr lang="ru-RU" dirty="0"/>
              <a:t>»; руководитель «ребер», руководство «</a:t>
            </a:r>
            <a:r>
              <a:rPr lang="ru-RU" dirty="0" err="1"/>
              <a:t>ребериет</a:t>
            </a:r>
            <a:r>
              <a:rPr lang="ru-RU" dirty="0"/>
              <a:t>», начальник «</a:t>
            </a:r>
            <a:r>
              <a:rPr lang="ru-RU" dirty="0" err="1"/>
              <a:t>башчы</a:t>
            </a:r>
            <a:r>
              <a:rPr lang="ru-RU" dirty="0"/>
              <a:t>», начальство «</a:t>
            </a:r>
            <a:r>
              <a:rPr lang="ru-RU" dirty="0" err="1"/>
              <a:t>башчылар</a:t>
            </a:r>
            <a:r>
              <a:rPr lang="ru-RU" dirty="0"/>
              <a:t>», директор/заведующий «</a:t>
            </a:r>
            <a:r>
              <a:rPr lang="ru-RU" dirty="0" err="1"/>
              <a:t>мудир</a:t>
            </a:r>
            <a:r>
              <a:rPr lang="ru-RU" dirty="0"/>
              <a:t>», управляющий «</a:t>
            </a:r>
            <a:r>
              <a:rPr lang="ru-RU" dirty="0" err="1"/>
              <a:t>назир</a:t>
            </a:r>
            <a:r>
              <a:rPr lang="ru-RU" dirty="0"/>
              <a:t>/</a:t>
            </a:r>
            <a:r>
              <a:rPr lang="ru-RU" dirty="0" err="1"/>
              <a:t>идареджи</a:t>
            </a:r>
            <a:r>
              <a:rPr lang="ru-RU" dirty="0"/>
              <a:t>», заместитель «</a:t>
            </a:r>
            <a:r>
              <a:rPr lang="ru-RU" dirty="0" err="1"/>
              <a:t>муавин</a:t>
            </a:r>
            <a:r>
              <a:rPr lang="ru-RU" dirty="0"/>
              <a:t>»; министерство «</a:t>
            </a:r>
            <a:r>
              <a:rPr lang="ru-RU" dirty="0" err="1"/>
              <a:t>везирлик</a:t>
            </a:r>
            <a:r>
              <a:rPr lang="ru-RU" dirty="0"/>
              <a:t>», управление «</a:t>
            </a:r>
            <a:r>
              <a:rPr lang="ru-RU" dirty="0" err="1"/>
              <a:t>идаре</a:t>
            </a:r>
            <a:r>
              <a:rPr lang="ru-RU" dirty="0"/>
              <a:t>», комитет «комитет (орган, руководящий какой-либо областью государственной деятельности)», комитет «</a:t>
            </a:r>
            <a:r>
              <a:rPr lang="ru-RU" dirty="0" err="1"/>
              <a:t>эйет</a:t>
            </a:r>
            <a:r>
              <a:rPr lang="ru-RU" dirty="0"/>
              <a:t>» (орган, руководящий какой-либо областью общественной деятельности), департамент «</a:t>
            </a:r>
            <a:r>
              <a:rPr lang="ru-RU" dirty="0" err="1"/>
              <a:t>болюм</a:t>
            </a:r>
            <a:r>
              <a:rPr lang="ru-RU" dirty="0"/>
              <a:t>», отдел «</a:t>
            </a:r>
            <a:r>
              <a:rPr lang="ru-RU" dirty="0" err="1"/>
              <a:t>болюк</a:t>
            </a:r>
            <a:r>
              <a:rPr lang="ru-RU" dirty="0"/>
              <a:t>», сектор «</a:t>
            </a:r>
            <a:r>
              <a:rPr lang="ru-RU" dirty="0" err="1"/>
              <a:t>къысым</a:t>
            </a:r>
            <a:r>
              <a:rPr lang="ru-RU" dirty="0"/>
              <a:t>», с ними в дальнейшем можно создать ряд субстантивированных словосочетаний-клише. </a:t>
            </a:r>
          </a:p>
          <a:p>
            <a:r>
              <a:rPr lang="ru-RU" dirty="0"/>
              <a:t>В крымскотатарском языке посредством узбекского языка возникла традиция называть министра «</a:t>
            </a:r>
            <a:r>
              <a:rPr lang="ru-RU" dirty="0" err="1"/>
              <a:t>назир</a:t>
            </a:r>
            <a:r>
              <a:rPr lang="ru-RU" dirty="0"/>
              <a:t>», однако, если считать это слово арабо-персидским заимствованием, стоит обратить внимание на то, что слово «</a:t>
            </a:r>
            <a:r>
              <a:rPr lang="ru-RU" dirty="0" err="1"/>
              <a:t>назир</a:t>
            </a:r>
            <a:r>
              <a:rPr lang="ru-RU" dirty="0"/>
              <a:t>» в арабском языке употребляется в значении: «увещеватель, предвестник», а в персидском в значении «министр» используется слово «</a:t>
            </a:r>
            <a:r>
              <a:rPr lang="ru-RU" dirty="0" err="1"/>
              <a:t>нозир</a:t>
            </a:r>
            <a:r>
              <a:rPr lang="ru-RU" dirty="0"/>
              <a:t>»: 1. блюститель, наблюдатель; 2. инспектор; контролёр; 3. ист. министр; 4. делопроизводитель, управляющий. В современном узбекском языке уже попытались исправить эту ошибку и в значении «министр» употребляется слово «</a:t>
            </a:r>
            <a:r>
              <a:rPr lang="ru-RU" dirty="0" err="1"/>
              <a:t>vazir</a:t>
            </a:r>
            <a:r>
              <a:rPr lang="ru-RU" dirty="0"/>
              <a:t>», исторически в крымскотатарском языке слово  «везир» функционировало, поэтому у нас есть все основания вернуть этот архаизм и использовать в значении «министр». Думаю, что слово «</a:t>
            </a:r>
            <a:r>
              <a:rPr lang="ru-RU" dirty="0" err="1"/>
              <a:t>назир</a:t>
            </a:r>
            <a:r>
              <a:rPr lang="ru-RU" dirty="0"/>
              <a:t>», не меняя устоявшейся формы написания, мы можем далее использовать в значении «управляющий».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42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{54262C2D-6F7B-4B5F-A48E-9B9C831AFE34}tf16401375</Template>
  <TotalTime>23</TotalTime>
  <Words>2531</Words>
  <Application>Microsoft Office PowerPoint</Application>
  <PresentationFormat>Широкоэкранный</PresentationFormat>
  <Paragraphs>32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MS Shell Dlg 2</vt:lpstr>
      <vt:lpstr>Wingdings</vt:lpstr>
      <vt:lpstr>Wingdings 3</vt:lpstr>
      <vt:lpstr>Мэдисон</vt:lpstr>
      <vt:lpstr>К вопросу перевода официально-деловых текстов малой формы с русского на крымскотатарский язык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вопросу перевода официально-деловых текстов малой формы с русского на крымскотатарский язык</dc:title>
  <dc:creator>User</dc:creator>
  <cp:lastModifiedBy>User</cp:lastModifiedBy>
  <cp:revision>3</cp:revision>
  <dcterms:created xsi:type="dcterms:W3CDTF">2022-04-06T17:30:33Z</dcterms:created>
  <dcterms:modified xsi:type="dcterms:W3CDTF">2022-04-06T17:54:16Z</dcterms:modified>
</cp:coreProperties>
</file>