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6FD519-2945-4EDD-9B5A-0B81DE01724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5BB82B24-8BE5-484D-A9F9-84ADDE8DD917}">
      <dgm:prSet phldrT="[Текст]"/>
      <dgm:spPr/>
      <dgm:t>
        <a:bodyPr/>
        <a:lstStyle/>
        <a:p>
          <a:r>
            <a:rPr lang="ru-RU" dirty="0" smtClean="0">
              <a:latin typeface="Times New Roman" pitchFamily="18" charset="0"/>
              <a:cs typeface="Times New Roman" pitchFamily="18" charset="0"/>
            </a:rPr>
            <a:t>Методы</a:t>
          </a:r>
          <a:endParaRPr lang="ru-RU" dirty="0">
            <a:latin typeface="Times New Roman" pitchFamily="18" charset="0"/>
            <a:cs typeface="Times New Roman" pitchFamily="18" charset="0"/>
          </a:endParaRPr>
        </a:p>
      </dgm:t>
    </dgm:pt>
    <dgm:pt modelId="{2D768F2A-A223-4268-87B9-E1500F92ADA2}" type="parTrans" cxnId="{A0DAA8E7-6E4C-4D99-9D88-7A1BE5649009}">
      <dgm:prSet/>
      <dgm:spPr/>
      <dgm:t>
        <a:bodyPr/>
        <a:lstStyle/>
        <a:p>
          <a:endParaRPr lang="ru-RU"/>
        </a:p>
      </dgm:t>
    </dgm:pt>
    <dgm:pt modelId="{68F0C58C-4033-4750-8250-17ADD840E941}" type="sibTrans" cxnId="{A0DAA8E7-6E4C-4D99-9D88-7A1BE5649009}">
      <dgm:prSet/>
      <dgm:spPr/>
      <dgm:t>
        <a:bodyPr/>
        <a:lstStyle/>
        <a:p>
          <a:endParaRPr lang="ru-RU"/>
        </a:p>
      </dgm:t>
    </dgm:pt>
    <dgm:pt modelId="{72F385AA-E67A-499A-8724-69E552C95192}">
      <dgm:prSet phldrT="[Текст]"/>
      <dgm:spPr/>
      <dgm:t>
        <a:bodyPr/>
        <a:lstStyle/>
        <a:p>
          <a:r>
            <a:rPr lang="ru-RU" dirty="0" smtClean="0">
              <a:latin typeface="Times New Roman" pitchFamily="18" charset="0"/>
              <a:cs typeface="Times New Roman" pitchFamily="18" charset="0"/>
            </a:rPr>
            <a:t>Направленная выборка</a:t>
          </a:r>
          <a:endParaRPr lang="ru-RU" dirty="0">
            <a:latin typeface="Times New Roman" pitchFamily="18" charset="0"/>
            <a:cs typeface="Times New Roman" pitchFamily="18" charset="0"/>
          </a:endParaRPr>
        </a:p>
      </dgm:t>
    </dgm:pt>
    <dgm:pt modelId="{9661B135-F519-4212-8870-649292F56472}" type="parTrans" cxnId="{F085D3DB-A748-4107-8897-4C9B207FBF0A}">
      <dgm:prSet/>
      <dgm:spPr/>
      <dgm:t>
        <a:bodyPr/>
        <a:lstStyle/>
        <a:p>
          <a:endParaRPr lang="ru-RU"/>
        </a:p>
      </dgm:t>
    </dgm:pt>
    <dgm:pt modelId="{96DCAF1F-7892-4B56-BA1B-0A95CC2460D1}" type="sibTrans" cxnId="{F085D3DB-A748-4107-8897-4C9B207FBF0A}">
      <dgm:prSet/>
      <dgm:spPr/>
      <dgm:t>
        <a:bodyPr/>
        <a:lstStyle/>
        <a:p>
          <a:endParaRPr lang="ru-RU"/>
        </a:p>
      </dgm:t>
    </dgm:pt>
    <dgm:pt modelId="{CA366307-60A1-4A4C-8635-AA87916D484D}">
      <dgm:prSet phldrT="[Текст]"/>
      <dgm:spPr/>
      <dgm:t>
        <a:bodyPr/>
        <a:lstStyle/>
        <a:p>
          <a:r>
            <a:rPr lang="ru-RU" dirty="0" smtClean="0">
              <a:latin typeface="Times New Roman" pitchFamily="18" charset="0"/>
              <a:cs typeface="Times New Roman" pitchFamily="18" charset="0"/>
            </a:rPr>
            <a:t>Концептуальный анализ</a:t>
          </a:r>
          <a:endParaRPr lang="ru-RU" dirty="0">
            <a:latin typeface="Times New Roman" pitchFamily="18" charset="0"/>
            <a:cs typeface="Times New Roman" pitchFamily="18" charset="0"/>
          </a:endParaRPr>
        </a:p>
      </dgm:t>
    </dgm:pt>
    <dgm:pt modelId="{3B59F256-541D-47A0-8E3A-3CE805C7F007}" type="parTrans" cxnId="{C0C2EBBC-7766-46CA-893E-E462609DDF12}">
      <dgm:prSet/>
      <dgm:spPr/>
      <dgm:t>
        <a:bodyPr/>
        <a:lstStyle/>
        <a:p>
          <a:endParaRPr lang="ru-RU"/>
        </a:p>
      </dgm:t>
    </dgm:pt>
    <dgm:pt modelId="{A77F6C40-3483-4A8D-9F57-E6466D7B97B6}" type="sibTrans" cxnId="{C0C2EBBC-7766-46CA-893E-E462609DDF12}">
      <dgm:prSet/>
      <dgm:spPr/>
      <dgm:t>
        <a:bodyPr/>
        <a:lstStyle/>
        <a:p>
          <a:endParaRPr lang="ru-RU"/>
        </a:p>
      </dgm:t>
    </dgm:pt>
    <dgm:pt modelId="{068771C8-8D07-46BB-AD00-07B203629431}" type="pres">
      <dgm:prSet presAssocID="{766FD519-2945-4EDD-9B5A-0B81DE017248}" presName="hierChild1" presStyleCnt="0">
        <dgm:presLayoutVars>
          <dgm:chPref val="1"/>
          <dgm:dir/>
          <dgm:animOne val="branch"/>
          <dgm:animLvl val="lvl"/>
          <dgm:resizeHandles/>
        </dgm:presLayoutVars>
      </dgm:prSet>
      <dgm:spPr/>
    </dgm:pt>
    <dgm:pt modelId="{04980CF3-5161-4CF6-90BB-C86E9AD452EA}" type="pres">
      <dgm:prSet presAssocID="{5BB82B24-8BE5-484D-A9F9-84ADDE8DD917}" presName="hierRoot1" presStyleCnt="0"/>
      <dgm:spPr/>
    </dgm:pt>
    <dgm:pt modelId="{F44892CC-BCC8-4BE2-B855-4679ED37B989}" type="pres">
      <dgm:prSet presAssocID="{5BB82B24-8BE5-484D-A9F9-84ADDE8DD917}" presName="composite" presStyleCnt="0"/>
      <dgm:spPr/>
    </dgm:pt>
    <dgm:pt modelId="{E8CD41AE-50C6-4786-B2AE-045AF0CFEE83}" type="pres">
      <dgm:prSet presAssocID="{5BB82B24-8BE5-484D-A9F9-84ADDE8DD917}" presName="background" presStyleLbl="node0" presStyleIdx="0" presStyleCnt="1"/>
      <dgm:spPr/>
    </dgm:pt>
    <dgm:pt modelId="{73A3F76D-5271-49FC-9CF9-40069BDFA210}" type="pres">
      <dgm:prSet presAssocID="{5BB82B24-8BE5-484D-A9F9-84ADDE8DD917}" presName="text" presStyleLbl="fgAcc0" presStyleIdx="0" presStyleCnt="1">
        <dgm:presLayoutVars>
          <dgm:chPref val="3"/>
        </dgm:presLayoutVars>
      </dgm:prSet>
      <dgm:spPr/>
    </dgm:pt>
    <dgm:pt modelId="{69636FE0-30F1-47A1-9DA1-1DF2FC9170BC}" type="pres">
      <dgm:prSet presAssocID="{5BB82B24-8BE5-484D-A9F9-84ADDE8DD917}" presName="hierChild2" presStyleCnt="0"/>
      <dgm:spPr/>
    </dgm:pt>
    <dgm:pt modelId="{C17DAE67-57B2-4AB3-9AB6-4D2453D295DE}" type="pres">
      <dgm:prSet presAssocID="{9661B135-F519-4212-8870-649292F56472}" presName="Name10" presStyleLbl="parChTrans1D2" presStyleIdx="0" presStyleCnt="2"/>
      <dgm:spPr/>
    </dgm:pt>
    <dgm:pt modelId="{92582FCB-E6BC-44F5-8139-85D75AABB8AF}" type="pres">
      <dgm:prSet presAssocID="{72F385AA-E67A-499A-8724-69E552C95192}" presName="hierRoot2" presStyleCnt="0"/>
      <dgm:spPr/>
    </dgm:pt>
    <dgm:pt modelId="{3BC39537-3207-43FA-8E0B-8ABD04E48975}" type="pres">
      <dgm:prSet presAssocID="{72F385AA-E67A-499A-8724-69E552C95192}" presName="composite2" presStyleCnt="0"/>
      <dgm:spPr/>
    </dgm:pt>
    <dgm:pt modelId="{DA1F166F-B633-45F3-B1B8-1A74EE5AB7A3}" type="pres">
      <dgm:prSet presAssocID="{72F385AA-E67A-499A-8724-69E552C95192}" presName="background2" presStyleLbl="node2" presStyleIdx="0" presStyleCnt="2"/>
      <dgm:spPr/>
    </dgm:pt>
    <dgm:pt modelId="{3CF36E1D-39AF-429D-93E5-BB3CD8A79FB3}" type="pres">
      <dgm:prSet presAssocID="{72F385AA-E67A-499A-8724-69E552C95192}" presName="text2" presStyleLbl="fgAcc2" presStyleIdx="0" presStyleCnt="2">
        <dgm:presLayoutVars>
          <dgm:chPref val="3"/>
        </dgm:presLayoutVars>
      </dgm:prSet>
      <dgm:spPr/>
    </dgm:pt>
    <dgm:pt modelId="{0FEEBACD-2ABF-4628-B776-14D5AE932F23}" type="pres">
      <dgm:prSet presAssocID="{72F385AA-E67A-499A-8724-69E552C95192}" presName="hierChild3" presStyleCnt="0"/>
      <dgm:spPr/>
    </dgm:pt>
    <dgm:pt modelId="{5E7DE1B2-AC2C-4763-8057-5A1FE0C493C3}" type="pres">
      <dgm:prSet presAssocID="{3B59F256-541D-47A0-8E3A-3CE805C7F007}" presName="Name10" presStyleLbl="parChTrans1D2" presStyleIdx="1" presStyleCnt="2"/>
      <dgm:spPr/>
    </dgm:pt>
    <dgm:pt modelId="{71063947-36E3-497B-9DE6-8E1AA6F7FE99}" type="pres">
      <dgm:prSet presAssocID="{CA366307-60A1-4A4C-8635-AA87916D484D}" presName="hierRoot2" presStyleCnt="0"/>
      <dgm:spPr/>
    </dgm:pt>
    <dgm:pt modelId="{330FD226-8BAB-40A6-BF92-17420E26C9DD}" type="pres">
      <dgm:prSet presAssocID="{CA366307-60A1-4A4C-8635-AA87916D484D}" presName="composite2" presStyleCnt="0"/>
      <dgm:spPr/>
    </dgm:pt>
    <dgm:pt modelId="{AA4B9B4E-26DA-4661-98A0-C468858A3AA9}" type="pres">
      <dgm:prSet presAssocID="{CA366307-60A1-4A4C-8635-AA87916D484D}" presName="background2" presStyleLbl="node2" presStyleIdx="1" presStyleCnt="2"/>
      <dgm:spPr/>
    </dgm:pt>
    <dgm:pt modelId="{30EA59C2-371E-48C1-ACBE-07AAB21AA068}" type="pres">
      <dgm:prSet presAssocID="{CA366307-60A1-4A4C-8635-AA87916D484D}" presName="text2" presStyleLbl="fgAcc2" presStyleIdx="1" presStyleCnt="2">
        <dgm:presLayoutVars>
          <dgm:chPref val="3"/>
        </dgm:presLayoutVars>
      </dgm:prSet>
      <dgm:spPr/>
      <dgm:t>
        <a:bodyPr/>
        <a:lstStyle/>
        <a:p>
          <a:endParaRPr lang="ru-RU"/>
        </a:p>
      </dgm:t>
    </dgm:pt>
    <dgm:pt modelId="{C17B03BD-B8F8-43DB-8282-2343EA88984C}" type="pres">
      <dgm:prSet presAssocID="{CA366307-60A1-4A4C-8635-AA87916D484D}" presName="hierChild3" presStyleCnt="0"/>
      <dgm:spPr/>
    </dgm:pt>
  </dgm:ptLst>
  <dgm:cxnLst>
    <dgm:cxn modelId="{F085D3DB-A748-4107-8897-4C9B207FBF0A}" srcId="{5BB82B24-8BE5-484D-A9F9-84ADDE8DD917}" destId="{72F385AA-E67A-499A-8724-69E552C95192}" srcOrd="0" destOrd="0" parTransId="{9661B135-F519-4212-8870-649292F56472}" sibTransId="{96DCAF1F-7892-4B56-BA1B-0A95CC2460D1}"/>
    <dgm:cxn modelId="{C0C2EBBC-7766-46CA-893E-E462609DDF12}" srcId="{5BB82B24-8BE5-484D-A9F9-84ADDE8DD917}" destId="{CA366307-60A1-4A4C-8635-AA87916D484D}" srcOrd="1" destOrd="0" parTransId="{3B59F256-541D-47A0-8E3A-3CE805C7F007}" sibTransId="{A77F6C40-3483-4A8D-9F57-E6466D7B97B6}"/>
    <dgm:cxn modelId="{9A421C92-0990-4F0C-B443-3627EC6676F8}" type="presOf" srcId="{5BB82B24-8BE5-484D-A9F9-84ADDE8DD917}" destId="{73A3F76D-5271-49FC-9CF9-40069BDFA210}" srcOrd="0" destOrd="0" presId="urn:microsoft.com/office/officeart/2005/8/layout/hierarchy1"/>
    <dgm:cxn modelId="{2CB675D9-657E-4551-A98D-7BB841499EDB}" type="presOf" srcId="{9661B135-F519-4212-8870-649292F56472}" destId="{C17DAE67-57B2-4AB3-9AB6-4D2453D295DE}" srcOrd="0" destOrd="0" presId="urn:microsoft.com/office/officeart/2005/8/layout/hierarchy1"/>
    <dgm:cxn modelId="{667CFAE5-DEF3-45FD-B595-D5785874F151}" type="presOf" srcId="{72F385AA-E67A-499A-8724-69E552C95192}" destId="{3CF36E1D-39AF-429D-93E5-BB3CD8A79FB3}" srcOrd="0" destOrd="0" presId="urn:microsoft.com/office/officeart/2005/8/layout/hierarchy1"/>
    <dgm:cxn modelId="{4318C901-44EB-4BD5-805D-4D3AF1C1ACF9}" type="presOf" srcId="{CA366307-60A1-4A4C-8635-AA87916D484D}" destId="{30EA59C2-371E-48C1-ACBE-07AAB21AA068}" srcOrd="0" destOrd="0" presId="urn:microsoft.com/office/officeart/2005/8/layout/hierarchy1"/>
    <dgm:cxn modelId="{278317A1-D98D-41E1-8B3D-83299D9C4B1E}" type="presOf" srcId="{766FD519-2945-4EDD-9B5A-0B81DE017248}" destId="{068771C8-8D07-46BB-AD00-07B203629431}" srcOrd="0" destOrd="0" presId="urn:microsoft.com/office/officeart/2005/8/layout/hierarchy1"/>
    <dgm:cxn modelId="{A0DAA8E7-6E4C-4D99-9D88-7A1BE5649009}" srcId="{766FD519-2945-4EDD-9B5A-0B81DE017248}" destId="{5BB82B24-8BE5-484D-A9F9-84ADDE8DD917}" srcOrd="0" destOrd="0" parTransId="{2D768F2A-A223-4268-87B9-E1500F92ADA2}" sibTransId="{68F0C58C-4033-4750-8250-17ADD840E941}"/>
    <dgm:cxn modelId="{48B92967-CCA4-4E41-A53E-5C127147237F}" type="presOf" srcId="{3B59F256-541D-47A0-8E3A-3CE805C7F007}" destId="{5E7DE1B2-AC2C-4763-8057-5A1FE0C493C3}" srcOrd="0" destOrd="0" presId="urn:microsoft.com/office/officeart/2005/8/layout/hierarchy1"/>
    <dgm:cxn modelId="{8E4791AB-64C5-4518-AA17-8BFAB9066EE8}" type="presParOf" srcId="{068771C8-8D07-46BB-AD00-07B203629431}" destId="{04980CF3-5161-4CF6-90BB-C86E9AD452EA}" srcOrd="0" destOrd="0" presId="urn:microsoft.com/office/officeart/2005/8/layout/hierarchy1"/>
    <dgm:cxn modelId="{149EB5D1-682A-41B3-80F3-461AE6C202B8}" type="presParOf" srcId="{04980CF3-5161-4CF6-90BB-C86E9AD452EA}" destId="{F44892CC-BCC8-4BE2-B855-4679ED37B989}" srcOrd="0" destOrd="0" presId="urn:microsoft.com/office/officeart/2005/8/layout/hierarchy1"/>
    <dgm:cxn modelId="{35A2D8B8-C36D-4C09-92A3-4E9C66C1F262}" type="presParOf" srcId="{F44892CC-BCC8-4BE2-B855-4679ED37B989}" destId="{E8CD41AE-50C6-4786-B2AE-045AF0CFEE83}" srcOrd="0" destOrd="0" presId="urn:microsoft.com/office/officeart/2005/8/layout/hierarchy1"/>
    <dgm:cxn modelId="{76C0FD78-74A6-4A2F-A6D8-02D249E96A5C}" type="presParOf" srcId="{F44892CC-BCC8-4BE2-B855-4679ED37B989}" destId="{73A3F76D-5271-49FC-9CF9-40069BDFA210}" srcOrd="1" destOrd="0" presId="urn:microsoft.com/office/officeart/2005/8/layout/hierarchy1"/>
    <dgm:cxn modelId="{41A36016-362D-4D28-915E-93436F4916CD}" type="presParOf" srcId="{04980CF3-5161-4CF6-90BB-C86E9AD452EA}" destId="{69636FE0-30F1-47A1-9DA1-1DF2FC9170BC}" srcOrd="1" destOrd="0" presId="urn:microsoft.com/office/officeart/2005/8/layout/hierarchy1"/>
    <dgm:cxn modelId="{E4D5DD48-CA87-4BC6-AF69-2340F0C04467}" type="presParOf" srcId="{69636FE0-30F1-47A1-9DA1-1DF2FC9170BC}" destId="{C17DAE67-57B2-4AB3-9AB6-4D2453D295DE}" srcOrd="0" destOrd="0" presId="urn:microsoft.com/office/officeart/2005/8/layout/hierarchy1"/>
    <dgm:cxn modelId="{0B397B32-4342-40EE-BBB3-5D723D62B764}" type="presParOf" srcId="{69636FE0-30F1-47A1-9DA1-1DF2FC9170BC}" destId="{92582FCB-E6BC-44F5-8139-85D75AABB8AF}" srcOrd="1" destOrd="0" presId="urn:microsoft.com/office/officeart/2005/8/layout/hierarchy1"/>
    <dgm:cxn modelId="{335AEDFD-00CF-4114-B37A-9607E19F00B6}" type="presParOf" srcId="{92582FCB-E6BC-44F5-8139-85D75AABB8AF}" destId="{3BC39537-3207-43FA-8E0B-8ABD04E48975}" srcOrd="0" destOrd="0" presId="urn:microsoft.com/office/officeart/2005/8/layout/hierarchy1"/>
    <dgm:cxn modelId="{AF374579-AB88-4911-B9C4-9394C7F2C88C}" type="presParOf" srcId="{3BC39537-3207-43FA-8E0B-8ABD04E48975}" destId="{DA1F166F-B633-45F3-B1B8-1A74EE5AB7A3}" srcOrd="0" destOrd="0" presId="urn:microsoft.com/office/officeart/2005/8/layout/hierarchy1"/>
    <dgm:cxn modelId="{542F11FE-CC07-4720-978B-03579F2824EF}" type="presParOf" srcId="{3BC39537-3207-43FA-8E0B-8ABD04E48975}" destId="{3CF36E1D-39AF-429D-93E5-BB3CD8A79FB3}" srcOrd="1" destOrd="0" presId="urn:microsoft.com/office/officeart/2005/8/layout/hierarchy1"/>
    <dgm:cxn modelId="{DFA833C6-F6B6-478E-AA98-8A1D47DC9971}" type="presParOf" srcId="{92582FCB-E6BC-44F5-8139-85D75AABB8AF}" destId="{0FEEBACD-2ABF-4628-B776-14D5AE932F23}" srcOrd="1" destOrd="0" presId="urn:microsoft.com/office/officeart/2005/8/layout/hierarchy1"/>
    <dgm:cxn modelId="{0640BC5A-7EC0-4E17-A2EB-A6439C64EA7B}" type="presParOf" srcId="{69636FE0-30F1-47A1-9DA1-1DF2FC9170BC}" destId="{5E7DE1B2-AC2C-4763-8057-5A1FE0C493C3}" srcOrd="2" destOrd="0" presId="urn:microsoft.com/office/officeart/2005/8/layout/hierarchy1"/>
    <dgm:cxn modelId="{169F4886-B835-4DD5-B160-A4E0A09AC97B}" type="presParOf" srcId="{69636FE0-30F1-47A1-9DA1-1DF2FC9170BC}" destId="{71063947-36E3-497B-9DE6-8E1AA6F7FE99}" srcOrd="3" destOrd="0" presId="urn:microsoft.com/office/officeart/2005/8/layout/hierarchy1"/>
    <dgm:cxn modelId="{776872F0-04DE-4BAB-9CBA-06845A13DDFB}" type="presParOf" srcId="{71063947-36E3-497B-9DE6-8E1AA6F7FE99}" destId="{330FD226-8BAB-40A6-BF92-17420E26C9DD}" srcOrd="0" destOrd="0" presId="urn:microsoft.com/office/officeart/2005/8/layout/hierarchy1"/>
    <dgm:cxn modelId="{E0AFD022-4A91-40F8-91C9-B00797E4DBC2}" type="presParOf" srcId="{330FD226-8BAB-40A6-BF92-17420E26C9DD}" destId="{AA4B9B4E-26DA-4661-98A0-C468858A3AA9}" srcOrd="0" destOrd="0" presId="urn:microsoft.com/office/officeart/2005/8/layout/hierarchy1"/>
    <dgm:cxn modelId="{CF7EFBCE-BCA3-48E2-BB79-359C66D5106C}" type="presParOf" srcId="{330FD226-8BAB-40A6-BF92-17420E26C9DD}" destId="{30EA59C2-371E-48C1-ACBE-07AAB21AA068}" srcOrd="1" destOrd="0" presId="urn:microsoft.com/office/officeart/2005/8/layout/hierarchy1"/>
    <dgm:cxn modelId="{3BF5BBB4-49DC-4026-9B26-E3937448D336}" type="presParOf" srcId="{71063947-36E3-497B-9DE6-8E1AA6F7FE99}" destId="{C17B03BD-B8F8-43DB-8282-2343EA88984C}"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13F5CA-F9BB-406C-B585-48DAAE1524C2}"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ru-RU"/>
        </a:p>
      </dgm:t>
    </dgm:pt>
    <dgm:pt modelId="{0E38EE1E-CE31-4D97-AAF9-2C1779796E9D}">
      <dgm:prSet custT="1"/>
      <dgm:spPr/>
      <dgm:t>
        <a:bodyPr/>
        <a:lstStyle/>
        <a:p>
          <a:pPr rtl="0"/>
          <a:r>
            <a:rPr lang="ru-RU" sz="2000" dirty="0" smtClean="0">
              <a:latin typeface="Times New Roman" pitchFamily="18" charset="0"/>
              <a:cs typeface="Times New Roman" pitchFamily="18" charset="0"/>
            </a:rPr>
            <a:t>фольклорные произведения, тематически связанные с праздником Пасхи у немецкого народа</a:t>
          </a:r>
          <a:endParaRPr lang="ru-RU" sz="2000" dirty="0">
            <a:latin typeface="Times New Roman" pitchFamily="18" charset="0"/>
            <a:cs typeface="Times New Roman" pitchFamily="18" charset="0"/>
          </a:endParaRPr>
        </a:p>
      </dgm:t>
    </dgm:pt>
    <dgm:pt modelId="{D85CDAB3-BD0A-4278-98F7-81EB37AACE22}" type="parTrans" cxnId="{6417D4D9-52C8-436B-98C9-BA06979806B6}">
      <dgm:prSet/>
      <dgm:spPr/>
      <dgm:t>
        <a:bodyPr/>
        <a:lstStyle/>
        <a:p>
          <a:endParaRPr lang="ru-RU"/>
        </a:p>
      </dgm:t>
    </dgm:pt>
    <dgm:pt modelId="{515070F2-F7E7-4810-BB55-9C48B2328AC2}" type="sibTrans" cxnId="{6417D4D9-52C8-436B-98C9-BA06979806B6}">
      <dgm:prSet/>
      <dgm:spPr/>
      <dgm:t>
        <a:bodyPr/>
        <a:lstStyle/>
        <a:p>
          <a:endParaRPr lang="ru-RU"/>
        </a:p>
      </dgm:t>
    </dgm:pt>
    <dgm:pt modelId="{A22EBEB9-C763-4F45-BBC2-3B1364532B10}">
      <dgm:prSet custT="1"/>
      <dgm:spPr/>
      <dgm:t>
        <a:bodyPr/>
        <a:lstStyle/>
        <a:p>
          <a:pPr rtl="0"/>
          <a:r>
            <a:rPr lang="ru-RU" sz="2000" dirty="0" smtClean="0">
              <a:latin typeface="Times New Roman" pitchFamily="18" charset="0"/>
              <a:cs typeface="Times New Roman" pitchFamily="18" charset="0"/>
            </a:rPr>
            <a:t>справочники</a:t>
          </a:r>
          <a:endParaRPr lang="ru-RU" sz="1500" dirty="0">
            <a:latin typeface="Times New Roman" pitchFamily="18" charset="0"/>
            <a:cs typeface="Times New Roman" pitchFamily="18" charset="0"/>
          </a:endParaRPr>
        </a:p>
      </dgm:t>
    </dgm:pt>
    <dgm:pt modelId="{07F5F338-A030-4DB5-B4DA-BD3F06C8383B}" type="parTrans" cxnId="{33D223D6-C1B5-4F61-99CB-B21DB238ED8B}">
      <dgm:prSet/>
      <dgm:spPr/>
      <dgm:t>
        <a:bodyPr/>
        <a:lstStyle/>
        <a:p>
          <a:endParaRPr lang="ru-RU"/>
        </a:p>
      </dgm:t>
    </dgm:pt>
    <dgm:pt modelId="{E1587E9E-55B2-42CC-BCD5-B0A2412D4804}" type="sibTrans" cxnId="{33D223D6-C1B5-4F61-99CB-B21DB238ED8B}">
      <dgm:prSet/>
      <dgm:spPr/>
      <dgm:t>
        <a:bodyPr/>
        <a:lstStyle/>
        <a:p>
          <a:endParaRPr lang="ru-RU"/>
        </a:p>
      </dgm:t>
    </dgm:pt>
    <dgm:pt modelId="{17362220-4DE3-4E08-AF2B-E62C500A9F6A}">
      <dgm:prSet custT="1"/>
      <dgm:spPr/>
      <dgm:t>
        <a:bodyPr/>
        <a:lstStyle/>
        <a:p>
          <a:pPr rtl="0"/>
          <a:r>
            <a:rPr lang="ru-RU" sz="2000" dirty="0" smtClean="0">
              <a:latin typeface="Times New Roman" pitchFamily="18" charset="0"/>
              <a:cs typeface="Times New Roman" pitchFamily="18" charset="0"/>
            </a:rPr>
            <a:t>толковые, энциклопедические и лингвострановедческие словари</a:t>
          </a:r>
          <a:endParaRPr lang="ru-RU" sz="2000" dirty="0">
            <a:latin typeface="Times New Roman" pitchFamily="18" charset="0"/>
            <a:cs typeface="Times New Roman" pitchFamily="18" charset="0"/>
          </a:endParaRPr>
        </a:p>
      </dgm:t>
    </dgm:pt>
    <dgm:pt modelId="{8965AA10-F98B-4606-8211-A44046A7E64E}" type="parTrans" cxnId="{93937004-25D6-48CE-8C51-ED1A42ADC58F}">
      <dgm:prSet/>
      <dgm:spPr/>
      <dgm:t>
        <a:bodyPr/>
        <a:lstStyle/>
        <a:p>
          <a:endParaRPr lang="ru-RU"/>
        </a:p>
      </dgm:t>
    </dgm:pt>
    <dgm:pt modelId="{722B36EA-E520-40D9-9E34-F8A3C99D5729}" type="sibTrans" cxnId="{93937004-25D6-48CE-8C51-ED1A42ADC58F}">
      <dgm:prSet/>
      <dgm:spPr/>
      <dgm:t>
        <a:bodyPr/>
        <a:lstStyle/>
        <a:p>
          <a:endParaRPr lang="ru-RU"/>
        </a:p>
      </dgm:t>
    </dgm:pt>
    <dgm:pt modelId="{C1FA614F-16A5-4223-8DE7-10F7FAC9235A}">
      <dgm:prSet custT="1"/>
      <dgm:spPr/>
      <dgm:t>
        <a:bodyPr/>
        <a:lstStyle/>
        <a:p>
          <a:pPr rtl="0"/>
          <a:r>
            <a:rPr lang="ru-RU" sz="2000" dirty="0" smtClean="0">
              <a:latin typeface="Times New Roman" pitchFamily="18" charset="0"/>
              <a:cs typeface="Times New Roman" pitchFamily="18" charset="0"/>
            </a:rPr>
            <a:t>труды и статьи по лексикологии и </a:t>
          </a:r>
          <a:r>
            <a:rPr lang="ru-RU" sz="2000" dirty="0" err="1" smtClean="0">
              <a:latin typeface="Times New Roman" pitchFamily="18" charset="0"/>
              <a:cs typeface="Times New Roman" pitchFamily="18" charset="0"/>
            </a:rPr>
            <a:t>лингвокультурологии</a:t>
          </a:r>
          <a:endParaRPr lang="ru-RU" sz="1600" dirty="0">
            <a:latin typeface="Times New Roman" pitchFamily="18" charset="0"/>
            <a:cs typeface="Times New Roman" pitchFamily="18" charset="0"/>
          </a:endParaRPr>
        </a:p>
      </dgm:t>
    </dgm:pt>
    <dgm:pt modelId="{2D097043-3498-44B0-988D-7B57FD6A20C9}" type="parTrans" cxnId="{629CDB6D-C212-4544-927C-2CD9D78D7794}">
      <dgm:prSet/>
      <dgm:spPr/>
      <dgm:t>
        <a:bodyPr/>
        <a:lstStyle/>
        <a:p>
          <a:endParaRPr lang="ru-RU"/>
        </a:p>
      </dgm:t>
    </dgm:pt>
    <dgm:pt modelId="{E775E7DB-AEC0-416E-9407-575D124C52D0}" type="sibTrans" cxnId="{629CDB6D-C212-4544-927C-2CD9D78D7794}">
      <dgm:prSet/>
      <dgm:spPr/>
      <dgm:t>
        <a:bodyPr/>
        <a:lstStyle/>
        <a:p>
          <a:endParaRPr lang="ru-RU"/>
        </a:p>
      </dgm:t>
    </dgm:pt>
    <dgm:pt modelId="{A77967C3-3E88-462C-8610-E26AF3F23119}" type="pres">
      <dgm:prSet presAssocID="{D513F5CA-F9BB-406C-B585-48DAAE1524C2}" presName="matrix" presStyleCnt="0">
        <dgm:presLayoutVars>
          <dgm:chMax val="1"/>
          <dgm:dir/>
          <dgm:resizeHandles val="exact"/>
        </dgm:presLayoutVars>
      </dgm:prSet>
      <dgm:spPr/>
    </dgm:pt>
    <dgm:pt modelId="{FB08B706-72B0-418C-85B2-C24394D251BF}" type="pres">
      <dgm:prSet presAssocID="{D513F5CA-F9BB-406C-B585-48DAAE1524C2}" presName="diamond" presStyleLbl="bgShp" presStyleIdx="0" presStyleCnt="1"/>
      <dgm:spPr/>
    </dgm:pt>
    <dgm:pt modelId="{D36F6E64-B364-4E89-842A-F55C3861383D}" type="pres">
      <dgm:prSet presAssocID="{D513F5CA-F9BB-406C-B585-48DAAE1524C2}" presName="quad1" presStyleLbl="node1" presStyleIdx="0" presStyleCnt="4" custScaleX="122599">
        <dgm:presLayoutVars>
          <dgm:chMax val="0"/>
          <dgm:chPref val="0"/>
          <dgm:bulletEnabled val="1"/>
        </dgm:presLayoutVars>
      </dgm:prSet>
      <dgm:spPr/>
      <dgm:t>
        <a:bodyPr/>
        <a:lstStyle/>
        <a:p>
          <a:endParaRPr lang="ru-RU"/>
        </a:p>
      </dgm:t>
    </dgm:pt>
    <dgm:pt modelId="{7C633A91-AD3E-46E5-842E-FFAF62B048C0}" type="pres">
      <dgm:prSet presAssocID="{D513F5CA-F9BB-406C-B585-48DAAE1524C2}" presName="quad2" presStyleLbl="node1" presStyleIdx="1" presStyleCnt="4" custScaleX="92298" custScaleY="75513" custLinFactNeighborX="25757" custLinFactNeighborY="15033">
        <dgm:presLayoutVars>
          <dgm:chMax val="0"/>
          <dgm:chPref val="0"/>
          <dgm:bulletEnabled val="1"/>
        </dgm:presLayoutVars>
      </dgm:prSet>
      <dgm:spPr/>
      <dgm:t>
        <a:bodyPr/>
        <a:lstStyle/>
        <a:p>
          <a:endParaRPr lang="ru-RU"/>
        </a:p>
      </dgm:t>
    </dgm:pt>
    <dgm:pt modelId="{C2F63524-CD19-442A-B950-AA30178E100E}" type="pres">
      <dgm:prSet presAssocID="{D513F5CA-F9BB-406C-B585-48DAAE1524C2}" presName="quad3" presStyleLbl="node1" presStyleIdx="2" presStyleCnt="4" custScaleX="136352" custScaleY="99999" custLinFactNeighborX="-29485" custLinFactNeighborY="7336">
        <dgm:presLayoutVars>
          <dgm:chMax val="0"/>
          <dgm:chPref val="0"/>
          <dgm:bulletEnabled val="1"/>
        </dgm:presLayoutVars>
      </dgm:prSet>
      <dgm:spPr/>
      <dgm:t>
        <a:bodyPr/>
        <a:lstStyle/>
        <a:p>
          <a:endParaRPr lang="ru-RU"/>
        </a:p>
      </dgm:t>
    </dgm:pt>
    <dgm:pt modelId="{ADE0B1DA-1E68-470B-B776-ECC43804765F}" type="pres">
      <dgm:prSet presAssocID="{D513F5CA-F9BB-406C-B585-48DAAE1524C2}" presName="quad4" presStyleLbl="node1" presStyleIdx="3" presStyleCnt="4" custScaleX="136361" custLinFactNeighborX="23425" custLinFactNeighborY="7336">
        <dgm:presLayoutVars>
          <dgm:chMax val="0"/>
          <dgm:chPref val="0"/>
          <dgm:bulletEnabled val="1"/>
        </dgm:presLayoutVars>
      </dgm:prSet>
      <dgm:spPr/>
      <dgm:t>
        <a:bodyPr/>
        <a:lstStyle/>
        <a:p>
          <a:endParaRPr lang="ru-RU"/>
        </a:p>
      </dgm:t>
    </dgm:pt>
  </dgm:ptLst>
  <dgm:cxnLst>
    <dgm:cxn modelId="{DC6EDCD4-E52A-403A-93A7-605C0797E7F9}" type="presOf" srcId="{A22EBEB9-C763-4F45-BBC2-3B1364532B10}" destId="{7C633A91-AD3E-46E5-842E-FFAF62B048C0}" srcOrd="0" destOrd="0" presId="urn:microsoft.com/office/officeart/2005/8/layout/matrix3"/>
    <dgm:cxn modelId="{629CDB6D-C212-4544-927C-2CD9D78D7794}" srcId="{D513F5CA-F9BB-406C-B585-48DAAE1524C2}" destId="{C1FA614F-16A5-4223-8DE7-10F7FAC9235A}" srcOrd="3" destOrd="0" parTransId="{2D097043-3498-44B0-988D-7B57FD6A20C9}" sibTransId="{E775E7DB-AEC0-416E-9407-575D124C52D0}"/>
    <dgm:cxn modelId="{6417D4D9-52C8-436B-98C9-BA06979806B6}" srcId="{D513F5CA-F9BB-406C-B585-48DAAE1524C2}" destId="{0E38EE1E-CE31-4D97-AAF9-2C1779796E9D}" srcOrd="0" destOrd="0" parTransId="{D85CDAB3-BD0A-4278-98F7-81EB37AACE22}" sibTransId="{515070F2-F7E7-4810-BB55-9C48B2328AC2}"/>
    <dgm:cxn modelId="{6A81789F-0622-40FB-AD18-BB2C62FA8703}" type="presOf" srcId="{0E38EE1E-CE31-4D97-AAF9-2C1779796E9D}" destId="{D36F6E64-B364-4E89-842A-F55C3861383D}" srcOrd="0" destOrd="0" presId="urn:microsoft.com/office/officeart/2005/8/layout/matrix3"/>
    <dgm:cxn modelId="{3FCC6EF0-2F0D-4985-8E0E-BD9C83FECC68}" type="presOf" srcId="{17362220-4DE3-4E08-AF2B-E62C500A9F6A}" destId="{C2F63524-CD19-442A-B950-AA30178E100E}" srcOrd="0" destOrd="0" presId="urn:microsoft.com/office/officeart/2005/8/layout/matrix3"/>
    <dgm:cxn modelId="{EE44A826-D2FC-405E-BAE2-8F9F79254421}" type="presOf" srcId="{C1FA614F-16A5-4223-8DE7-10F7FAC9235A}" destId="{ADE0B1DA-1E68-470B-B776-ECC43804765F}" srcOrd="0" destOrd="0" presId="urn:microsoft.com/office/officeart/2005/8/layout/matrix3"/>
    <dgm:cxn modelId="{93937004-25D6-48CE-8C51-ED1A42ADC58F}" srcId="{D513F5CA-F9BB-406C-B585-48DAAE1524C2}" destId="{17362220-4DE3-4E08-AF2B-E62C500A9F6A}" srcOrd="2" destOrd="0" parTransId="{8965AA10-F98B-4606-8211-A44046A7E64E}" sibTransId="{722B36EA-E520-40D9-9E34-F8A3C99D5729}"/>
    <dgm:cxn modelId="{33D223D6-C1B5-4F61-99CB-B21DB238ED8B}" srcId="{D513F5CA-F9BB-406C-B585-48DAAE1524C2}" destId="{A22EBEB9-C763-4F45-BBC2-3B1364532B10}" srcOrd="1" destOrd="0" parTransId="{07F5F338-A030-4DB5-B4DA-BD3F06C8383B}" sibTransId="{E1587E9E-55B2-42CC-BCD5-B0A2412D4804}"/>
    <dgm:cxn modelId="{E6EFCABA-8BB5-4434-B151-FADDC59524AD}" type="presOf" srcId="{D513F5CA-F9BB-406C-B585-48DAAE1524C2}" destId="{A77967C3-3E88-462C-8610-E26AF3F23119}" srcOrd="0" destOrd="0" presId="urn:microsoft.com/office/officeart/2005/8/layout/matrix3"/>
    <dgm:cxn modelId="{F64653DF-F39D-48E2-A510-46ED59622D01}" type="presParOf" srcId="{A77967C3-3E88-462C-8610-E26AF3F23119}" destId="{FB08B706-72B0-418C-85B2-C24394D251BF}" srcOrd="0" destOrd="0" presId="urn:microsoft.com/office/officeart/2005/8/layout/matrix3"/>
    <dgm:cxn modelId="{EA4E72E8-48D4-40FF-9C31-7C63CB68E1F0}" type="presParOf" srcId="{A77967C3-3E88-462C-8610-E26AF3F23119}" destId="{D36F6E64-B364-4E89-842A-F55C3861383D}" srcOrd="1" destOrd="0" presId="urn:microsoft.com/office/officeart/2005/8/layout/matrix3"/>
    <dgm:cxn modelId="{CDD24677-9797-42E1-9DA8-10F62CF919FA}" type="presParOf" srcId="{A77967C3-3E88-462C-8610-E26AF3F23119}" destId="{7C633A91-AD3E-46E5-842E-FFAF62B048C0}" srcOrd="2" destOrd="0" presId="urn:microsoft.com/office/officeart/2005/8/layout/matrix3"/>
    <dgm:cxn modelId="{A5337A1B-D5CE-4209-893B-E1C5D8F2749F}" type="presParOf" srcId="{A77967C3-3E88-462C-8610-E26AF3F23119}" destId="{C2F63524-CD19-442A-B950-AA30178E100E}" srcOrd="3" destOrd="0" presId="urn:microsoft.com/office/officeart/2005/8/layout/matrix3"/>
    <dgm:cxn modelId="{8553D891-D59E-42D1-A209-2750127BD3E5}" type="presParOf" srcId="{A77967C3-3E88-462C-8610-E26AF3F23119}" destId="{ADE0B1DA-1E68-470B-B776-ECC43804765F}"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7DE1B2-AC2C-4763-8057-5A1FE0C493C3}">
      <dsp:nvSpPr>
        <dsp:cNvPr id="0" name=""/>
        <dsp:cNvSpPr/>
      </dsp:nvSpPr>
      <dsp:spPr>
        <a:xfrm>
          <a:off x="3918904" y="2361484"/>
          <a:ext cx="2154845" cy="1025510"/>
        </a:xfrm>
        <a:custGeom>
          <a:avLst/>
          <a:gdLst/>
          <a:ahLst/>
          <a:cxnLst/>
          <a:rect l="0" t="0" r="0" b="0"/>
          <a:pathLst>
            <a:path>
              <a:moveTo>
                <a:pt x="0" y="0"/>
              </a:moveTo>
              <a:lnTo>
                <a:pt x="0" y="698855"/>
              </a:lnTo>
              <a:lnTo>
                <a:pt x="2154845" y="698855"/>
              </a:lnTo>
              <a:lnTo>
                <a:pt x="2154845" y="102551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7DAE67-57B2-4AB3-9AB6-4D2453D295DE}">
      <dsp:nvSpPr>
        <dsp:cNvPr id="0" name=""/>
        <dsp:cNvSpPr/>
      </dsp:nvSpPr>
      <dsp:spPr>
        <a:xfrm>
          <a:off x="1764059" y="2361484"/>
          <a:ext cx="2154845" cy="1025510"/>
        </a:xfrm>
        <a:custGeom>
          <a:avLst/>
          <a:gdLst/>
          <a:ahLst/>
          <a:cxnLst/>
          <a:rect l="0" t="0" r="0" b="0"/>
          <a:pathLst>
            <a:path>
              <a:moveTo>
                <a:pt x="2154845" y="0"/>
              </a:moveTo>
              <a:lnTo>
                <a:pt x="2154845" y="698855"/>
              </a:lnTo>
              <a:lnTo>
                <a:pt x="0" y="698855"/>
              </a:lnTo>
              <a:lnTo>
                <a:pt x="0" y="102551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CD41AE-50C6-4786-B2AE-045AF0CFEE83}">
      <dsp:nvSpPr>
        <dsp:cNvPr id="0" name=""/>
        <dsp:cNvSpPr/>
      </dsp:nvSpPr>
      <dsp:spPr>
        <a:xfrm>
          <a:off x="2155849" y="122404"/>
          <a:ext cx="3526110" cy="2239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A3F76D-5271-49FC-9CF9-40069BDFA210}">
      <dsp:nvSpPr>
        <dsp:cNvPr id="0" name=""/>
        <dsp:cNvSpPr/>
      </dsp:nvSpPr>
      <dsp:spPr>
        <a:xfrm>
          <a:off x="2547639" y="494604"/>
          <a:ext cx="3526110" cy="223908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ru-RU" sz="3400" kern="1200" dirty="0" smtClean="0">
              <a:latin typeface="Times New Roman" pitchFamily="18" charset="0"/>
              <a:cs typeface="Times New Roman" pitchFamily="18" charset="0"/>
            </a:rPr>
            <a:t>Методы</a:t>
          </a:r>
          <a:endParaRPr lang="ru-RU" sz="3400" kern="1200" dirty="0">
            <a:latin typeface="Times New Roman" pitchFamily="18" charset="0"/>
            <a:cs typeface="Times New Roman" pitchFamily="18" charset="0"/>
          </a:endParaRPr>
        </a:p>
      </dsp:txBody>
      <dsp:txXfrm>
        <a:off x="2547639" y="494604"/>
        <a:ext cx="3526110" cy="2239080"/>
      </dsp:txXfrm>
    </dsp:sp>
    <dsp:sp modelId="{DA1F166F-B633-45F3-B1B8-1A74EE5AB7A3}">
      <dsp:nvSpPr>
        <dsp:cNvPr id="0" name=""/>
        <dsp:cNvSpPr/>
      </dsp:nvSpPr>
      <dsp:spPr>
        <a:xfrm>
          <a:off x="1004" y="3386994"/>
          <a:ext cx="3526110" cy="2239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F36E1D-39AF-429D-93E5-BB3CD8A79FB3}">
      <dsp:nvSpPr>
        <dsp:cNvPr id="0" name=""/>
        <dsp:cNvSpPr/>
      </dsp:nvSpPr>
      <dsp:spPr>
        <a:xfrm>
          <a:off x="392794" y="3759195"/>
          <a:ext cx="3526110" cy="223908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ru-RU" sz="3400" kern="1200" dirty="0" smtClean="0">
              <a:latin typeface="Times New Roman" pitchFamily="18" charset="0"/>
              <a:cs typeface="Times New Roman" pitchFamily="18" charset="0"/>
            </a:rPr>
            <a:t>Направленная выборка</a:t>
          </a:r>
          <a:endParaRPr lang="ru-RU" sz="3400" kern="1200" dirty="0">
            <a:latin typeface="Times New Roman" pitchFamily="18" charset="0"/>
            <a:cs typeface="Times New Roman" pitchFamily="18" charset="0"/>
          </a:endParaRPr>
        </a:p>
      </dsp:txBody>
      <dsp:txXfrm>
        <a:off x="392794" y="3759195"/>
        <a:ext cx="3526110" cy="2239080"/>
      </dsp:txXfrm>
    </dsp:sp>
    <dsp:sp modelId="{AA4B9B4E-26DA-4661-98A0-C468858A3AA9}">
      <dsp:nvSpPr>
        <dsp:cNvPr id="0" name=""/>
        <dsp:cNvSpPr/>
      </dsp:nvSpPr>
      <dsp:spPr>
        <a:xfrm>
          <a:off x="4310695" y="3386994"/>
          <a:ext cx="3526110" cy="2239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EA59C2-371E-48C1-ACBE-07AAB21AA068}">
      <dsp:nvSpPr>
        <dsp:cNvPr id="0" name=""/>
        <dsp:cNvSpPr/>
      </dsp:nvSpPr>
      <dsp:spPr>
        <a:xfrm>
          <a:off x="4702485" y="3759195"/>
          <a:ext cx="3526110" cy="223908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ru-RU" sz="3400" kern="1200" dirty="0" smtClean="0">
              <a:latin typeface="Times New Roman" pitchFamily="18" charset="0"/>
              <a:cs typeface="Times New Roman" pitchFamily="18" charset="0"/>
            </a:rPr>
            <a:t>Концептуальный анализ</a:t>
          </a:r>
          <a:endParaRPr lang="ru-RU" sz="3400" kern="1200" dirty="0">
            <a:latin typeface="Times New Roman" pitchFamily="18" charset="0"/>
            <a:cs typeface="Times New Roman" pitchFamily="18" charset="0"/>
          </a:endParaRPr>
        </a:p>
      </dsp:txBody>
      <dsp:txXfrm>
        <a:off x="4702485" y="3759195"/>
        <a:ext cx="3526110" cy="22390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08B706-72B0-418C-85B2-C24394D251BF}">
      <dsp:nvSpPr>
        <dsp:cNvPr id="0" name=""/>
        <dsp:cNvSpPr/>
      </dsp:nvSpPr>
      <dsp:spPr>
        <a:xfrm>
          <a:off x="1525351" y="0"/>
          <a:ext cx="6093296" cy="6093296"/>
        </a:xfrm>
        <a:prstGeom prst="diamond">
          <a:avLst/>
        </a:prstGeom>
        <a:solidFill>
          <a:schemeClr val="accent1">
            <a:tint val="4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dsp:style>
    </dsp:sp>
    <dsp:sp modelId="{D36F6E64-B364-4E89-842A-F55C3861383D}">
      <dsp:nvSpPr>
        <dsp:cNvPr id="0" name=""/>
        <dsp:cNvSpPr/>
      </dsp:nvSpPr>
      <dsp:spPr>
        <a:xfrm>
          <a:off x="1835695" y="578863"/>
          <a:ext cx="2913424" cy="2376385"/>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Times New Roman" pitchFamily="18" charset="0"/>
              <a:cs typeface="Times New Roman" pitchFamily="18" charset="0"/>
            </a:rPr>
            <a:t>фольклорные произведения, тематически связанные с праздником Пасхи у немецкого народа</a:t>
          </a:r>
          <a:endParaRPr lang="ru-RU" sz="2000" kern="1200" dirty="0">
            <a:latin typeface="Times New Roman" pitchFamily="18" charset="0"/>
            <a:cs typeface="Times New Roman" pitchFamily="18" charset="0"/>
          </a:endParaRPr>
        </a:p>
      </dsp:txBody>
      <dsp:txXfrm>
        <a:off x="1835695" y="578863"/>
        <a:ext cx="2913424" cy="2376385"/>
      </dsp:txXfrm>
    </dsp:sp>
    <dsp:sp modelId="{7C633A91-AD3E-46E5-842E-FFAF62B048C0}">
      <dsp:nvSpPr>
        <dsp:cNvPr id="0" name=""/>
        <dsp:cNvSpPr/>
      </dsp:nvSpPr>
      <dsp:spPr>
        <a:xfrm>
          <a:off x="5076046" y="936105"/>
          <a:ext cx="2193356" cy="1794479"/>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Times New Roman" pitchFamily="18" charset="0"/>
              <a:cs typeface="Times New Roman" pitchFamily="18" charset="0"/>
            </a:rPr>
            <a:t>справочники</a:t>
          </a:r>
          <a:endParaRPr lang="ru-RU" sz="1500" kern="1200" dirty="0">
            <a:latin typeface="Times New Roman" pitchFamily="18" charset="0"/>
            <a:cs typeface="Times New Roman" pitchFamily="18" charset="0"/>
          </a:endParaRPr>
        </a:p>
      </dsp:txBody>
      <dsp:txXfrm>
        <a:off x="5076046" y="936105"/>
        <a:ext cx="2193356" cy="1794479"/>
      </dsp:txXfrm>
    </dsp:sp>
    <dsp:sp modelId="{C2F63524-CD19-442A-B950-AA30178E100E}">
      <dsp:nvSpPr>
        <dsp:cNvPr id="0" name=""/>
        <dsp:cNvSpPr/>
      </dsp:nvSpPr>
      <dsp:spPr>
        <a:xfrm>
          <a:off x="971594" y="3312379"/>
          <a:ext cx="3240249" cy="2376361"/>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Times New Roman" pitchFamily="18" charset="0"/>
              <a:cs typeface="Times New Roman" pitchFamily="18" charset="0"/>
            </a:rPr>
            <a:t>толковые, энциклопедические и лингвострановедческие словари</a:t>
          </a:r>
          <a:endParaRPr lang="ru-RU" sz="2000" kern="1200" dirty="0">
            <a:latin typeface="Times New Roman" pitchFamily="18" charset="0"/>
            <a:cs typeface="Times New Roman" pitchFamily="18" charset="0"/>
          </a:endParaRPr>
        </a:p>
      </dsp:txBody>
      <dsp:txXfrm>
        <a:off x="971594" y="3312379"/>
        <a:ext cx="3240249" cy="2376361"/>
      </dsp:txXfrm>
    </dsp:sp>
    <dsp:sp modelId="{ADE0B1DA-1E68-470B-B776-ECC43804765F}">
      <dsp:nvSpPr>
        <dsp:cNvPr id="0" name=""/>
        <dsp:cNvSpPr/>
      </dsp:nvSpPr>
      <dsp:spPr>
        <a:xfrm>
          <a:off x="4788028" y="3312379"/>
          <a:ext cx="3240462" cy="2376385"/>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Times New Roman" pitchFamily="18" charset="0"/>
              <a:cs typeface="Times New Roman" pitchFamily="18" charset="0"/>
            </a:rPr>
            <a:t>труды и статьи по лексикологии и </a:t>
          </a:r>
          <a:r>
            <a:rPr lang="ru-RU" sz="2000" kern="1200" dirty="0" err="1" smtClean="0">
              <a:latin typeface="Times New Roman" pitchFamily="18" charset="0"/>
              <a:cs typeface="Times New Roman" pitchFamily="18" charset="0"/>
            </a:rPr>
            <a:t>лингвокультурологии</a:t>
          </a:r>
          <a:endParaRPr lang="ru-RU" sz="1600" kern="1200" dirty="0">
            <a:latin typeface="Times New Roman" pitchFamily="18" charset="0"/>
            <a:cs typeface="Times New Roman" pitchFamily="18" charset="0"/>
          </a:endParaRPr>
        </a:p>
      </dsp:txBody>
      <dsp:txXfrm>
        <a:off x="4788028" y="3312379"/>
        <a:ext cx="3240462" cy="23763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A29DB4C-2855-4988-8B55-2D3501B3DBD5}" type="datetimeFigureOut">
              <a:rPr lang="ru-RU" smtClean="0"/>
              <a:t>04.04.2022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F72A308-2CFE-4140-BC70-D1C3FA10E9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9A29DB4C-2855-4988-8B55-2D3501B3DBD5}" type="datetimeFigureOut">
              <a:rPr lang="ru-RU" smtClean="0"/>
              <a:t>04.04.2022</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8F72A308-2CFE-4140-BC70-D1C3FA10E9F0}" type="slidenum">
              <a:rPr lang="ru-RU" smtClean="0"/>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8F72A308-2CFE-4140-BC70-D1C3FA10E9F0}" type="slidenum">
              <a:rPr lang="ru-RU" smtClean="0"/>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A29DB4C-2855-4988-8B55-2D3501B3DBD5}" type="datetimeFigureOut">
              <a:rPr lang="ru-RU" smtClean="0"/>
              <a:t>04.04.2022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72A308-2CFE-4140-BC70-D1C3FA10E9F0}" type="slidenum">
              <a:rPr lang="ru-RU" smtClean="0"/>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29DB4C-2855-4988-8B55-2D3501B3DBD5}" type="datetimeFigureOut">
              <a:rPr lang="ru-RU" smtClean="0"/>
              <a:t>04.04.2022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72A308-2CFE-4140-BC70-D1C3FA10E9F0}" type="slidenum">
              <a:rPr lang="ru-RU" smtClean="0"/>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72A308-2CFE-4140-BC70-D1C3FA10E9F0}" type="slidenum">
              <a:rPr lang="ru-RU" smtClean="0"/>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9A29DB4C-2855-4988-8B55-2D3501B3DBD5}" type="datetimeFigureOut">
              <a:rPr lang="ru-RU" smtClean="0"/>
              <a:t>04.04.2022</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8F72A308-2CFE-4140-BC70-D1C3FA10E9F0}" type="slidenum">
              <a:rPr lang="ru-RU" smtClean="0"/>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8F72A308-2CFE-4140-BC70-D1C3FA10E9F0}" type="slidenum">
              <a:rPr lang="ru-RU" smtClean="0"/>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A29DB4C-2855-4988-8B55-2D3501B3DBD5}" type="datetimeFigureOut">
              <a:rPr lang="ru-RU" smtClean="0"/>
              <a:t>04.04.2022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72A308-2CFE-4140-BC70-D1C3FA10E9F0}" type="slidenum">
              <a:rPr lang="ru-RU" smtClean="0"/>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29DB4C-2855-4988-8B55-2D3501B3DBD5}" type="datetimeFigureOut">
              <a:rPr lang="ru-RU" smtClean="0"/>
              <a:t>04.04.2022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72A308-2CFE-4140-BC70-D1C3FA10E9F0}" type="slidenum">
              <a:rPr lang="ru-RU" smtClean="0"/>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72A308-2CFE-4140-BC70-D1C3FA10E9F0}" type="slidenum">
              <a:rPr lang="ru-RU" smtClean="0"/>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9A29DB4C-2855-4988-8B55-2D3501B3DBD5}" type="datetimeFigureOut">
              <a:rPr lang="ru-RU" smtClean="0"/>
              <a:t>04.04.2022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F72A308-2CFE-4140-BC70-D1C3FA10E9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F72A308-2CFE-4140-BC70-D1C3FA10E9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A29DB4C-2855-4988-8B55-2D3501B3DBD5}" type="datetimeFigureOut">
              <a:rPr lang="ru-RU" smtClean="0"/>
              <a:t>04.04.2022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29DB4C-2855-4988-8B55-2D3501B3DBD5}" type="datetimeFigureOut">
              <a:rPr lang="ru-RU" smtClean="0"/>
              <a:t>04.04.2022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29DB4C-2855-4988-8B55-2D3501B3DBD5}" type="datetimeFigureOut">
              <a:rPr lang="ru-RU" smtClean="0"/>
              <a:t>04.04.2022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9A29DB4C-2855-4988-8B55-2D3501B3DBD5}" type="datetimeFigureOut">
              <a:rPr lang="ru-RU" smtClean="0"/>
              <a:t>04.04.2022</a:t>
            </a:fld>
            <a:endParaRPr lang="ru-RU"/>
          </a:p>
        </p:txBody>
      </p:sp>
      <p:sp>
        <p:nvSpPr>
          <p:cNvPr id="27" name="Номер слайда 26"/>
          <p:cNvSpPr>
            <a:spLocks noGrp="1"/>
          </p:cNvSpPr>
          <p:nvPr>
            <p:ph type="sldNum" sz="quarter" idx="11"/>
          </p:nvPr>
        </p:nvSpPr>
        <p:spPr/>
        <p:txBody>
          <a:bodyPr rtlCol="0"/>
          <a:lstStyle/>
          <a:p>
            <a:fld id="{8F72A308-2CFE-4140-BC70-D1C3FA10E9F0}"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9A29DB4C-2855-4988-8B55-2D3501B3DBD5}" type="datetimeFigureOut">
              <a:rPr lang="ru-RU" smtClean="0"/>
              <a:t>04.04.2022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8F72A308-2CFE-4140-BC70-D1C3FA10E9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29DB4C-2855-4988-8B55-2D3501B3DBD5}" type="datetimeFigureOut">
              <a:rPr lang="ru-RU" smtClean="0"/>
              <a:t>04.04.2022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72A308-2CFE-4140-BC70-D1C3FA10E9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F72A308-2CFE-4140-BC70-D1C3FA10E9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F72A308-2CFE-4140-BC70-D1C3FA10E9F0}" type="slidenum">
              <a:rPr lang="ru-RU" smtClean="0"/>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F72A308-2CFE-4140-BC70-D1C3FA10E9F0}" type="slidenum">
              <a:rPr lang="ru-RU" smtClean="0"/>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29DB4C-2855-4988-8B55-2D3501B3DBD5}" type="datetimeFigureOut">
              <a:rPr lang="ru-RU" smtClean="0"/>
              <a:t>04.04.2022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F72A308-2CFE-4140-BC70-D1C3FA10E9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780928"/>
            <a:ext cx="7560840" cy="1584176"/>
          </a:xfrm>
        </p:spPr>
        <p:txBody>
          <a:bodyPr>
            <a:normAutofit fontScale="90000"/>
          </a:bodyPr>
          <a:lstStyle/>
          <a:p>
            <a:pPr algn="just"/>
            <a:r>
              <a:rPr lang="ru-RU" sz="2700" dirty="0" smtClean="0">
                <a:latin typeface="Times New Roman" pitchFamily="18" charset="0"/>
                <a:cs typeface="Times New Roman" pitchFamily="18" charset="0"/>
              </a:rPr>
              <a:t>Доклад на тему: </a:t>
            </a:r>
            <a:r>
              <a:rPr lang="uk-UA" sz="2700" b="1" dirty="0">
                <a:latin typeface="Times New Roman" pitchFamily="18" charset="0"/>
                <a:cs typeface="Times New Roman" pitchFamily="18" charset="0"/>
              </a:rPr>
              <a:t>ПАСХА КАК ЭТНОГРАФИЧЕСКАЯ РЕАЛИЯ И ЛИНГВОКУЛЬТУРНЫЙ КОНЦЕПТ (НА МАТЕРИАЛЕ НЕМЕЦКОГО ЯЗЫКА)</a:t>
            </a:r>
            <a:r>
              <a:rPr lang="ru-RU" dirty="0"/>
              <a:t/>
            </a:r>
            <a:br>
              <a:rPr lang="ru-RU" dirty="0"/>
            </a:br>
            <a:endParaRPr lang="ru-RU" dirty="0"/>
          </a:p>
        </p:txBody>
      </p:sp>
      <p:sp>
        <p:nvSpPr>
          <p:cNvPr id="3" name="Подзаголовок 2"/>
          <p:cNvSpPr>
            <a:spLocks noGrp="1"/>
          </p:cNvSpPr>
          <p:nvPr>
            <p:ph sz="half" idx="1"/>
          </p:nvPr>
        </p:nvSpPr>
        <p:spPr>
          <a:xfrm>
            <a:off x="457200" y="4797152"/>
            <a:ext cx="8219256" cy="1584176"/>
          </a:xfrm>
        </p:spPr>
        <p:txBody>
          <a:bodyPr>
            <a:noAutofit/>
          </a:bodyPr>
          <a:lstStyle/>
          <a:p>
            <a:pPr indent="270510" algn="r">
              <a:spcBef>
                <a:spcPts val="0"/>
              </a:spcBef>
              <a:buNone/>
            </a:pPr>
            <a:r>
              <a:rPr lang="ru-RU" sz="2000" dirty="0" smtClean="0">
                <a:effectLst/>
                <a:latin typeface="Times New Roman" panose="02020603050405020304" pitchFamily="18" charset="0"/>
                <a:ea typeface="Times New Roman" panose="02020603050405020304" pitchFamily="18" charset="0"/>
              </a:rPr>
              <a:t>Выполнила: Конопельцева К.А.</a:t>
            </a:r>
          </a:p>
          <a:p>
            <a:pPr indent="270510" algn="r">
              <a:spcBef>
                <a:spcPts val="0"/>
              </a:spcBef>
              <a:buNone/>
            </a:pPr>
            <a:r>
              <a:rPr lang="ru-RU" sz="2000" dirty="0" smtClean="0">
                <a:effectLst/>
                <a:latin typeface="Times New Roman" panose="02020603050405020304" pitchFamily="18" charset="0"/>
                <a:ea typeface="Times New Roman" panose="02020603050405020304" pitchFamily="18" charset="0"/>
              </a:rPr>
              <a:t>студентка 4-го курса </a:t>
            </a:r>
            <a:r>
              <a:rPr lang="ru-RU" sz="2000" dirty="0" err="1" smtClean="0">
                <a:effectLst/>
                <a:latin typeface="Times New Roman" panose="02020603050405020304" pitchFamily="18" charset="0"/>
                <a:ea typeface="Times New Roman" panose="02020603050405020304" pitchFamily="18" charset="0"/>
              </a:rPr>
              <a:t>бакалавриата</a:t>
            </a:r>
            <a:r>
              <a:rPr lang="ru-RU" sz="2000" dirty="0" smtClean="0">
                <a:effectLst/>
                <a:latin typeface="Times New Roman" panose="02020603050405020304" pitchFamily="18" charset="0"/>
                <a:ea typeface="Times New Roman" panose="02020603050405020304" pitchFamily="18" charset="0"/>
              </a:rPr>
              <a:t> </a:t>
            </a:r>
          </a:p>
          <a:p>
            <a:pPr indent="270510" algn="r">
              <a:spcBef>
                <a:spcPts val="0"/>
              </a:spcBef>
              <a:buNone/>
            </a:pPr>
            <a:r>
              <a:rPr lang="ru-RU" sz="2000" dirty="0" smtClean="0">
                <a:latin typeface="Times New Roman" panose="02020603050405020304" pitchFamily="18" charset="0"/>
                <a:ea typeface="Times New Roman" panose="02020603050405020304" pitchFamily="18" charset="0"/>
              </a:rPr>
              <a:t>Научный руководитель: </a:t>
            </a:r>
            <a:r>
              <a:rPr lang="ru-RU" sz="2000" dirty="0" smtClean="0">
                <a:effectLst/>
                <a:latin typeface="Times New Roman" panose="02020603050405020304" pitchFamily="18" charset="0"/>
                <a:ea typeface="Times New Roman" panose="02020603050405020304" pitchFamily="18" charset="0"/>
              </a:rPr>
              <a:t>Перепечкина С.Е.</a:t>
            </a:r>
          </a:p>
          <a:p>
            <a:pPr indent="270510" algn="r">
              <a:spcBef>
                <a:spcPts val="0"/>
              </a:spcBef>
              <a:buNone/>
            </a:pPr>
            <a:r>
              <a:rPr lang="ru-RU" sz="2000" dirty="0" smtClean="0">
                <a:effectLst/>
                <a:latin typeface="Times New Roman" panose="02020603050405020304" pitchFamily="18" charset="0"/>
                <a:ea typeface="Times New Roman" panose="02020603050405020304" pitchFamily="18" charset="0"/>
              </a:rPr>
              <a:t>канд. </a:t>
            </a:r>
            <a:r>
              <a:rPr lang="ru-RU" sz="2000" dirty="0" err="1" smtClean="0">
                <a:effectLst/>
                <a:latin typeface="Times New Roman" panose="02020603050405020304" pitchFamily="18" charset="0"/>
                <a:ea typeface="Times New Roman" panose="02020603050405020304" pitchFamily="18" charset="0"/>
              </a:rPr>
              <a:t>филол</a:t>
            </a:r>
            <a:r>
              <a:rPr lang="ru-RU" sz="2000" dirty="0" smtClean="0">
                <a:effectLst/>
                <a:latin typeface="Times New Roman" panose="02020603050405020304" pitchFamily="18" charset="0"/>
                <a:ea typeface="Times New Roman" panose="02020603050405020304" pitchFamily="18" charset="0"/>
              </a:rPr>
              <a:t>. наук, </a:t>
            </a:r>
          </a:p>
          <a:p>
            <a:pPr indent="270510" algn="r">
              <a:spcBef>
                <a:spcPts val="0"/>
              </a:spcBef>
              <a:buNone/>
            </a:pPr>
            <a:r>
              <a:rPr lang="ru-RU" sz="2000" dirty="0" smtClean="0">
                <a:effectLst/>
                <a:latin typeface="Times New Roman" panose="02020603050405020304" pitchFamily="18" charset="0"/>
                <a:ea typeface="Times New Roman" panose="02020603050405020304" pitchFamily="18" charset="0"/>
              </a:rPr>
              <a:t>доцент кафедры немецкой филологии</a:t>
            </a:r>
            <a:endParaRPr lang="ru-RU" sz="2000" dirty="0"/>
          </a:p>
        </p:txBody>
      </p:sp>
      <p:sp>
        <p:nvSpPr>
          <p:cNvPr id="4" name="Содержимое 3"/>
          <p:cNvSpPr>
            <a:spLocks noGrp="1"/>
          </p:cNvSpPr>
          <p:nvPr>
            <p:ph sz="half" idx="2"/>
          </p:nvPr>
        </p:nvSpPr>
        <p:spPr>
          <a:xfrm>
            <a:off x="0" y="620688"/>
            <a:ext cx="9144000" cy="1944216"/>
          </a:xfrm>
        </p:spPr>
        <p:txBody>
          <a:bodyPr>
            <a:normAutofit/>
          </a:bodyPr>
          <a:lstStyle/>
          <a:p>
            <a:pPr indent="270510" algn="ctr">
              <a:lnSpc>
                <a:spcPct val="120000"/>
              </a:lnSpc>
              <a:spcBef>
                <a:spcPts val="0"/>
              </a:spcBef>
              <a:buNone/>
            </a:pPr>
            <a:r>
              <a:rPr lang="ru-RU" sz="2200" dirty="0" smtClean="0">
                <a:latin typeface="Times New Roman" panose="02020603050405020304" pitchFamily="18" charset="0"/>
                <a:ea typeface="DengXian" panose="02010600030101010101" pitchFamily="2" charset="-122"/>
                <a:cs typeface="Times New Roman" panose="02020603050405020304" pitchFamily="18" charset="0"/>
              </a:rPr>
              <a:t>Министерство науки и высшего образования Российской Федерации</a:t>
            </a:r>
            <a:br>
              <a:rPr lang="ru-RU" sz="2200" dirty="0" smtClean="0">
                <a:latin typeface="Times New Roman" panose="02020603050405020304" pitchFamily="18" charset="0"/>
                <a:ea typeface="DengXian" panose="02010600030101010101" pitchFamily="2" charset="-122"/>
                <a:cs typeface="Times New Roman" panose="02020603050405020304" pitchFamily="18" charset="0"/>
              </a:rPr>
            </a:br>
            <a:r>
              <a:rPr lang="ru-RU" sz="2200" dirty="0" smtClean="0">
                <a:latin typeface="Times New Roman" panose="02020603050405020304" pitchFamily="18" charset="0"/>
                <a:ea typeface="DengXian" panose="02010600030101010101" pitchFamily="2" charset="-122"/>
                <a:cs typeface="Times New Roman" panose="02020603050405020304" pitchFamily="18" charset="0"/>
              </a:rPr>
              <a:t>          ФГАОУ ВО «Крымский федеральный университет имени В. И. Вернадского»</a:t>
            </a:r>
          </a:p>
          <a:p>
            <a:pPr algn="ctr">
              <a:lnSpc>
                <a:spcPct val="120000"/>
              </a:lnSpc>
              <a:spcBef>
                <a:spcPts val="0"/>
              </a:spcBef>
              <a:buNone/>
            </a:pPr>
            <a:r>
              <a:rPr lang="ru-RU" sz="2200" dirty="0" smtClean="0">
                <a:latin typeface="Times New Roman" panose="02020603050405020304" pitchFamily="18" charset="0"/>
                <a:ea typeface="DengXian" panose="02010600030101010101" pitchFamily="2" charset="-122"/>
                <a:cs typeface="Times New Roman" panose="02020603050405020304" pitchFamily="18" charset="0"/>
              </a:rPr>
              <a:t>Институт филологии</a:t>
            </a:r>
          </a:p>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864096"/>
          </a:xfrm>
        </p:spPr>
        <p:txBody>
          <a:bodyPr>
            <a:normAutofit/>
          </a:bodyPr>
          <a:lstStyle/>
          <a:p>
            <a:r>
              <a:rPr lang="ru-RU" dirty="0" smtClean="0">
                <a:latin typeface="Times New Roman" pitchFamily="18" charset="0"/>
                <a:cs typeface="Times New Roman" pitchFamily="18" charset="0"/>
              </a:rPr>
              <a:t>Систематизация пасхальных реалий</a:t>
            </a:r>
            <a:endParaRPr lang="ru-RU" dirty="0"/>
          </a:p>
        </p:txBody>
      </p:sp>
      <p:graphicFrame>
        <p:nvGraphicFramePr>
          <p:cNvPr id="4" name="Содержимое 3"/>
          <p:cNvGraphicFramePr>
            <a:graphicFrameLocks noGrp="1"/>
          </p:cNvGraphicFramePr>
          <p:nvPr>
            <p:ph idx="1"/>
          </p:nvPr>
        </p:nvGraphicFramePr>
        <p:xfrm>
          <a:off x="0" y="1556792"/>
          <a:ext cx="9144000" cy="5256584"/>
        </p:xfrm>
        <a:graphic>
          <a:graphicData uri="http://schemas.openxmlformats.org/drawingml/2006/table">
            <a:tbl>
              <a:tblPr firstRow="1" bandRow="1">
                <a:tableStyleId>{69CF1AB2-1976-4502-BF36-3FF5EA218861}</a:tableStyleId>
              </a:tblPr>
              <a:tblGrid>
                <a:gridCol w="2843808"/>
                <a:gridCol w="2880320"/>
                <a:gridCol w="3419872"/>
              </a:tblGrid>
              <a:tr h="5256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1" i="1" kern="1200" dirty="0" smtClean="0">
                          <a:solidFill>
                            <a:schemeClr val="dk1"/>
                          </a:solidFill>
                          <a:latin typeface="Times New Roman" pitchFamily="18" charset="0"/>
                          <a:ea typeface="+mn-ea"/>
                          <a:cs typeface="Times New Roman" pitchFamily="18" charset="0"/>
                        </a:rPr>
                        <a:t>Б. Общественно-политические реалии:</a:t>
                      </a:r>
                      <a:endParaRPr lang="ru-RU" sz="2800" b="1" kern="1200" dirty="0" smtClean="0">
                        <a:solidFill>
                          <a:schemeClr val="dk1"/>
                        </a:solidFill>
                        <a:latin typeface="Times New Roman" pitchFamily="18" charset="0"/>
                        <a:ea typeface="+mn-ea"/>
                        <a:cs typeface="Times New Roman" pitchFamily="18" charset="0"/>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kern="1200" dirty="0" smtClean="0">
                          <a:solidFill>
                            <a:schemeClr val="dk1"/>
                          </a:solidFill>
                          <a:latin typeface="Times New Roman" pitchFamily="18" charset="0"/>
                          <a:ea typeface="+mn-ea"/>
                          <a:cs typeface="Times New Roman" pitchFamily="18" charset="0"/>
                        </a:rPr>
                        <a:t>1) </a:t>
                      </a:r>
                      <a:r>
                        <a:rPr lang="ru-RU" sz="2400" b="1" u="sng" kern="1200" dirty="0" smtClean="0">
                          <a:solidFill>
                            <a:schemeClr val="dk1"/>
                          </a:solidFill>
                          <a:latin typeface="Times New Roman" pitchFamily="18" charset="0"/>
                          <a:ea typeface="+mn-ea"/>
                          <a:cs typeface="Times New Roman" pitchFamily="18" charset="0"/>
                        </a:rPr>
                        <a:t>Административно-территориальное устройство:</a:t>
                      </a:r>
                      <a:endParaRPr lang="ru-RU" sz="2400" b="1" kern="1200" dirty="0" smtClean="0">
                        <a:solidFill>
                          <a:schemeClr val="dk1"/>
                        </a:solidFill>
                        <a:latin typeface="Times New Roman" pitchFamily="18" charset="0"/>
                        <a:ea typeface="+mn-ea"/>
                        <a:cs typeface="Times New Roman" pitchFamily="18" charset="0"/>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0" kern="1200" dirty="0" smtClean="0">
                          <a:solidFill>
                            <a:schemeClr val="dk1"/>
                          </a:solidFill>
                          <a:latin typeface="Times New Roman" pitchFamily="18" charset="0"/>
                          <a:ea typeface="+mn-ea"/>
                          <a:cs typeface="Times New Roman" pitchFamily="18" charset="0"/>
                        </a:rPr>
                        <a:t>а) административно-территориальные единицы и населенные пункты: «город пасхальных колес» (</a:t>
                      </a:r>
                      <a:r>
                        <a:rPr lang="ru-RU" sz="2400" b="0" i="1" kern="1200" dirty="0" err="1" smtClean="0">
                          <a:solidFill>
                            <a:schemeClr val="dk1"/>
                          </a:solidFill>
                          <a:latin typeface="Times New Roman" pitchFamily="18" charset="0"/>
                          <a:ea typeface="+mn-ea"/>
                          <a:cs typeface="Times New Roman" pitchFamily="18" charset="0"/>
                        </a:rPr>
                        <a:t>Stadt</a:t>
                      </a:r>
                      <a:r>
                        <a:rPr lang="ru-RU" sz="2400" b="0" i="1" kern="1200" dirty="0" smtClean="0">
                          <a:solidFill>
                            <a:schemeClr val="dk1"/>
                          </a:solidFill>
                          <a:latin typeface="Times New Roman" pitchFamily="18" charset="0"/>
                          <a:ea typeface="+mn-ea"/>
                          <a:cs typeface="Times New Roman" pitchFamily="18" charset="0"/>
                        </a:rPr>
                        <a:t> </a:t>
                      </a:r>
                      <a:r>
                        <a:rPr lang="ru-RU" sz="2400" b="0" i="1" kern="1200" dirty="0" err="1" smtClean="0">
                          <a:solidFill>
                            <a:schemeClr val="dk1"/>
                          </a:solidFill>
                          <a:latin typeface="Times New Roman" pitchFamily="18" charset="0"/>
                          <a:ea typeface="+mn-ea"/>
                          <a:cs typeface="Times New Roman" pitchFamily="18" charset="0"/>
                        </a:rPr>
                        <a:t>der</a:t>
                      </a:r>
                      <a:r>
                        <a:rPr lang="ru-RU" sz="2400" b="0" i="1" kern="1200" dirty="0" smtClean="0">
                          <a:solidFill>
                            <a:schemeClr val="dk1"/>
                          </a:solidFill>
                          <a:latin typeface="Times New Roman" pitchFamily="18" charset="0"/>
                          <a:ea typeface="+mn-ea"/>
                          <a:cs typeface="Times New Roman" pitchFamily="18" charset="0"/>
                        </a:rPr>
                        <a:t> </a:t>
                      </a:r>
                      <a:r>
                        <a:rPr lang="ru-RU" sz="2400" b="0" i="1" kern="1200" dirty="0" err="1" smtClean="0">
                          <a:solidFill>
                            <a:schemeClr val="dk1"/>
                          </a:solidFill>
                          <a:latin typeface="Times New Roman" pitchFamily="18" charset="0"/>
                          <a:ea typeface="+mn-ea"/>
                          <a:cs typeface="Times New Roman" pitchFamily="18" charset="0"/>
                        </a:rPr>
                        <a:t>Osterräder</a:t>
                      </a:r>
                      <a:r>
                        <a:rPr lang="ru-RU" sz="2400" b="0" kern="1200" dirty="0" smtClean="0">
                          <a:solidFill>
                            <a:schemeClr val="dk1"/>
                          </a:solidFill>
                          <a:latin typeface="Times New Roman" pitchFamily="18" charset="0"/>
                          <a:ea typeface="+mn-ea"/>
                          <a:cs typeface="Times New Roman" pitchFamily="18" charset="0"/>
                        </a:rPr>
                        <a:t>) – город </a:t>
                      </a:r>
                      <a:r>
                        <a:rPr lang="ru-RU" sz="2400" b="0" kern="1200" dirty="0" err="1" smtClean="0">
                          <a:solidFill>
                            <a:schemeClr val="dk1"/>
                          </a:solidFill>
                          <a:latin typeface="Times New Roman" pitchFamily="18" charset="0"/>
                          <a:ea typeface="+mn-ea"/>
                          <a:cs typeface="Times New Roman" pitchFamily="18" charset="0"/>
                        </a:rPr>
                        <a:t>Люгде</a:t>
                      </a:r>
                      <a:r>
                        <a:rPr lang="ru-RU" sz="2400" b="0" kern="1200" dirty="0" smtClean="0">
                          <a:solidFill>
                            <a:schemeClr val="dk1"/>
                          </a:solidFill>
                          <a:latin typeface="Times New Roman" pitchFamily="18" charset="0"/>
                          <a:ea typeface="+mn-ea"/>
                          <a:cs typeface="Times New Roman" pitchFamily="18" charset="0"/>
                        </a:rPr>
                        <a:t> (</a:t>
                      </a:r>
                      <a:r>
                        <a:rPr lang="ru-RU" sz="2400" b="0" i="1" kern="1200" dirty="0" err="1" smtClean="0">
                          <a:solidFill>
                            <a:schemeClr val="dk1"/>
                          </a:solidFill>
                          <a:latin typeface="Times New Roman" pitchFamily="18" charset="0"/>
                          <a:ea typeface="+mn-ea"/>
                          <a:cs typeface="Times New Roman" pitchFamily="18" charset="0"/>
                        </a:rPr>
                        <a:t>Lügde</a:t>
                      </a:r>
                      <a:r>
                        <a:rPr lang="ru-RU" sz="2400" b="0" kern="1200" dirty="0" smtClean="0">
                          <a:solidFill>
                            <a:schemeClr val="dk1"/>
                          </a:solidFill>
                          <a:latin typeface="Times New Roman" pitchFamily="18" charset="0"/>
                          <a:ea typeface="+mn-ea"/>
                          <a:cs typeface="Times New Roman" pitchFamily="18" charset="0"/>
                        </a:rPr>
                        <a:t>) в районе </a:t>
                      </a:r>
                      <a:r>
                        <a:rPr lang="ru-RU" sz="2400" b="0" kern="1200" dirty="0" err="1" smtClean="0">
                          <a:solidFill>
                            <a:schemeClr val="dk1"/>
                          </a:solidFill>
                          <a:latin typeface="Times New Roman" pitchFamily="18" charset="0"/>
                          <a:ea typeface="+mn-ea"/>
                          <a:cs typeface="Times New Roman" pitchFamily="18" charset="0"/>
                        </a:rPr>
                        <a:t>Липпе</a:t>
                      </a:r>
                      <a:r>
                        <a:rPr lang="ru-RU" sz="2400" b="0" kern="1200" dirty="0" smtClean="0">
                          <a:solidFill>
                            <a:schemeClr val="dk1"/>
                          </a:solidFill>
                          <a:latin typeface="Times New Roman" pitchFamily="18" charset="0"/>
                          <a:ea typeface="+mn-ea"/>
                          <a:cs typeface="Times New Roman" pitchFamily="18" charset="0"/>
                        </a:rPr>
                        <a:t> между </a:t>
                      </a:r>
                      <a:r>
                        <a:rPr lang="ru-RU" sz="2400" b="0" kern="1200" dirty="0" err="1" smtClean="0">
                          <a:solidFill>
                            <a:schemeClr val="dk1"/>
                          </a:solidFill>
                          <a:latin typeface="Times New Roman" pitchFamily="18" charset="0"/>
                          <a:ea typeface="+mn-ea"/>
                          <a:cs typeface="Times New Roman" pitchFamily="18" charset="0"/>
                        </a:rPr>
                        <a:t>Детмольдом</a:t>
                      </a:r>
                      <a:r>
                        <a:rPr lang="ru-RU" sz="2400" b="0" kern="1200" dirty="0" smtClean="0">
                          <a:solidFill>
                            <a:schemeClr val="dk1"/>
                          </a:solidFill>
                          <a:latin typeface="Times New Roman" pitchFamily="18" charset="0"/>
                          <a:ea typeface="+mn-ea"/>
                          <a:cs typeface="Times New Roman" pitchFamily="18" charset="0"/>
                        </a:rPr>
                        <a:t> и </a:t>
                      </a:r>
                      <a:r>
                        <a:rPr lang="ru-RU" sz="2400" b="0" kern="1200" dirty="0" err="1" smtClean="0">
                          <a:solidFill>
                            <a:schemeClr val="dk1"/>
                          </a:solidFill>
                          <a:latin typeface="Times New Roman" pitchFamily="18" charset="0"/>
                          <a:ea typeface="+mn-ea"/>
                          <a:cs typeface="Times New Roman" pitchFamily="18" charset="0"/>
                        </a:rPr>
                        <a:t>Хамельном</a:t>
                      </a:r>
                      <a:r>
                        <a:rPr lang="ru-RU" sz="2400" b="0" kern="1200" dirty="0" smtClean="0">
                          <a:solidFill>
                            <a:schemeClr val="dk1"/>
                          </a:solidFill>
                          <a:latin typeface="Times New Roman" pitchFamily="18" charset="0"/>
                          <a:ea typeface="+mn-ea"/>
                          <a:cs typeface="Times New Roman" pitchFamily="18" charset="0"/>
                        </a:rPr>
                        <a:t> на </a:t>
                      </a:r>
                      <a:r>
                        <a:rPr lang="ru-RU" sz="2400" b="0" kern="1200" dirty="0" err="1" smtClean="0">
                          <a:solidFill>
                            <a:schemeClr val="dk1"/>
                          </a:solidFill>
                          <a:latin typeface="Times New Roman" pitchFamily="18" charset="0"/>
                          <a:ea typeface="+mn-ea"/>
                          <a:cs typeface="Times New Roman" pitchFamily="18" charset="0"/>
                        </a:rPr>
                        <a:t>Везерской</a:t>
                      </a:r>
                      <a:r>
                        <a:rPr lang="ru-RU" sz="2400" b="0" kern="1200" dirty="0" smtClean="0">
                          <a:solidFill>
                            <a:schemeClr val="dk1"/>
                          </a:solidFill>
                          <a:latin typeface="Times New Roman" pitchFamily="18" charset="0"/>
                          <a:ea typeface="+mn-ea"/>
                          <a:cs typeface="Times New Roman" pitchFamily="18" charset="0"/>
                        </a:rPr>
                        <a:t> возвышенности.</a:t>
                      </a:r>
                    </a:p>
                    <a:p>
                      <a:endParaRPr lang="ru-RU"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normAutofit/>
          </a:bodyPr>
          <a:lstStyle/>
          <a:p>
            <a:pPr algn="ctr"/>
            <a:r>
              <a:rPr lang="ru-RU" sz="3600" dirty="0" smtClean="0">
                <a:latin typeface="Times New Roman" pitchFamily="18" charset="0"/>
                <a:cs typeface="Times New Roman" pitchFamily="18" charset="0"/>
              </a:rPr>
              <a:t>Систематизация пасхальных реалий</a:t>
            </a:r>
            <a:endParaRPr lang="ru-RU" sz="3600" dirty="0"/>
          </a:p>
        </p:txBody>
      </p:sp>
      <p:graphicFrame>
        <p:nvGraphicFramePr>
          <p:cNvPr id="4" name="Содержимое 3"/>
          <p:cNvGraphicFramePr>
            <a:graphicFrameLocks noGrp="1"/>
          </p:cNvGraphicFramePr>
          <p:nvPr>
            <p:ph sz="quarter" idx="1"/>
          </p:nvPr>
        </p:nvGraphicFramePr>
        <p:xfrm>
          <a:off x="0" y="864057"/>
          <a:ext cx="9144000" cy="6309360"/>
        </p:xfrm>
        <a:graphic>
          <a:graphicData uri="http://schemas.openxmlformats.org/drawingml/2006/table">
            <a:tbl>
              <a:tblPr firstRow="1" bandRow="1">
                <a:tableStyleId>{69CF1AB2-1976-4502-BF36-3FF5EA218861}</a:tableStyleId>
              </a:tblPr>
              <a:tblGrid>
                <a:gridCol w="2483768"/>
                <a:gridCol w="2376264"/>
                <a:gridCol w="4283968"/>
              </a:tblGrid>
              <a:tr h="17532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i="1" kern="1200" dirty="0" smtClean="0">
                          <a:solidFill>
                            <a:schemeClr val="dk1"/>
                          </a:solidFill>
                          <a:latin typeface="Times New Roman" pitchFamily="18" charset="0"/>
                          <a:ea typeface="+mn-ea"/>
                          <a:cs typeface="Times New Roman" pitchFamily="18" charset="0"/>
                        </a:rPr>
                        <a:t>Б. Общественно-политические реалии:</a:t>
                      </a:r>
                      <a:endParaRPr lang="ru-RU" sz="2400" b="1" kern="1200" dirty="0" smtClean="0">
                        <a:solidFill>
                          <a:schemeClr val="dk1"/>
                        </a:solidFill>
                        <a:latin typeface="Times New Roman" pitchFamily="18" charset="0"/>
                        <a:ea typeface="+mn-ea"/>
                        <a:cs typeface="Times New Roman" pitchFamily="18" charset="0"/>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kern="1200" dirty="0" smtClean="0">
                          <a:solidFill>
                            <a:schemeClr val="dk1"/>
                          </a:solidFill>
                          <a:latin typeface="Times New Roman" pitchFamily="18" charset="0"/>
                          <a:ea typeface="+mn-ea"/>
                          <a:cs typeface="Times New Roman" pitchFamily="18" charset="0"/>
                        </a:rPr>
                        <a:t>2) </a:t>
                      </a:r>
                      <a:r>
                        <a:rPr lang="ru-RU" sz="2400" b="1" u="sng" kern="1200" dirty="0" smtClean="0">
                          <a:solidFill>
                            <a:schemeClr val="dk1"/>
                          </a:solidFill>
                          <a:latin typeface="Times New Roman" pitchFamily="18" charset="0"/>
                          <a:ea typeface="+mn-ea"/>
                          <a:cs typeface="Times New Roman" pitchFamily="18" charset="0"/>
                        </a:rPr>
                        <a:t>Общественно-политическая жизнь</a:t>
                      </a:r>
                      <a:r>
                        <a:rPr lang="ru-RU" sz="2400" b="1" kern="1200" dirty="0" smtClean="0">
                          <a:solidFill>
                            <a:schemeClr val="dk1"/>
                          </a:solidFill>
                          <a:latin typeface="Times New Roman" pitchFamily="18" charset="0"/>
                          <a:ea typeface="+mn-ea"/>
                          <a:cs typeface="Times New Roman" pitchFamily="18" charset="0"/>
                        </a:rPr>
                        <a:t>:</a:t>
                      </a:r>
                    </a:p>
                    <a:p>
                      <a:endParaRPr lang="ru-RU" dirty="0"/>
                    </a:p>
                  </a:txBody>
                  <a:tcPr/>
                </a:tc>
                <a:tc>
                  <a:txBody>
                    <a:bodyPr/>
                    <a:lstStyle/>
                    <a:p>
                      <a:r>
                        <a:rPr lang="ru-RU" sz="2400" b="0" kern="1200" dirty="0" smtClean="0">
                          <a:solidFill>
                            <a:schemeClr val="dk1"/>
                          </a:solidFill>
                          <a:latin typeface="Times New Roman" pitchFamily="18" charset="0"/>
                          <a:ea typeface="+mn-ea"/>
                          <a:cs typeface="Times New Roman" pitchFamily="18" charset="0"/>
                        </a:rPr>
                        <a:t>а) патриотические и общественные движения (и их деятели): Пасхальный марш (</a:t>
                      </a:r>
                      <a:r>
                        <a:rPr lang="ru-RU" sz="2400" b="0" i="1" kern="1200" dirty="0" err="1" smtClean="0">
                          <a:solidFill>
                            <a:schemeClr val="dk1"/>
                          </a:solidFill>
                          <a:latin typeface="Times New Roman" pitchFamily="18" charset="0"/>
                          <a:ea typeface="+mn-ea"/>
                          <a:cs typeface="Times New Roman" pitchFamily="18" charset="0"/>
                        </a:rPr>
                        <a:t>Ostermarsch</a:t>
                      </a:r>
                      <a:r>
                        <a:rPr lang="ru-RU" sz="2400" b="0" kern="1200" dirty="0" smtClean="0">
                          <a:solidFill>
                            <a:schemeClr val="dk1"/>
                          </a:solidFill>
                          <a:latin typeface="Times New Roman" pitchFamily="18" charset="0"/>
                          <a:ea typeface="+mn-ea"/>
                          <a:cs typeface="Times New Roman" pitchFamily="18" charset="0"/>
                        </a:rPr>
                        <a:t>).</a:t>
                      </a:r>
                      <a:endParaRPr lang="ru-RU" sz="2400" b="0" dirty="0">
                        <a:latin typeface="Times New Roman" pitchFamily="18" charset="0"/>
                        <a:cs typeface="Times New Roman" pitchFamily="18" charset="0"/>
                      </a:endParaRPr>
                    </a:p>
                  </a:txBody>
                  <a:tcPr/>
                </a:tc>
              </a:tr>
              <a:tr h="2191548">
                <a:tc>
                  <a:txBody>
                    <a:bodyPr/>
                    <a:lstStyle/>
                    <a:p>
                      <a:endParaRPr lang="ru-RU"/>
                    </a:p>
                  </a:txBody>
                  <a:tcPr/>
                </a:tc>
                <a:tc>
                  <a:txBody>
                    <a:bodyPr/>
                    <a:lstStyle/>
                    <a:p>
                      <a:endParaRPr lang="ru-RU" dirty="0"/>
                    </a:p>
                  </a:txBody>
                  <a:tcPr/>
                </a:tc>
                <a:tc>
                  <a:txBody>
                    <a:bodyPr/>
                    <a:lstStyle/>
                    <a:p>
                      <a:r>
                        <a:rPr lang="ru-RU" sz="2400" kern="1200" dirty="0" smtClean="0">
                          <a:solidFill>
                            <a:schemeClr val="dk1"/>
                          </a:solidFill>
                          <a:latin typeface="Times New Roman" pitchFamily="18" charset="0"/>
                          <a:ea typeface="+mn-ea"/>
                          <a:cs typeface="Times New Roman" pitchFamily="18" charset="0"/>
                        </a:rPr>
                        <a:t>б) социальные явления, движения, звания, степени, титулы, обращения: Пасхальная верховая езда или пасхальная езда (</a:t>
                      </a:r>
                      <a:r>
                        <a:rPr lang="de-DE" sz="2400" i="1" kern="1200" dirty="0" smtClean="0">
                          <a:solidFill>
                            <a:schemeClr val="dk1"/>
                          </a:solidFill>
                          <a:latin typeface="Times New Roman" pitchFamily="18" charset="0"/>
                          <a:ea typeface="+mn-ea"/>
                          <a:cs typeface="Times New Roman" pitchFamily="18" charset="0"/>
                        </a:rPr>
                        <a:t>d</a:t>
                      </a:r>
                      <a:r>
                        <a:rPr lang="ru-RU" sz="2400" i="1" kern="1200" dirty="0" err="1" smtClean="0">
                          <a:solidFill>
                            <a:schemeClr val="dk1"/>
                          </a:solidFill>
                          <a:latin typeface="Times New Roman" pitchFamily="18" charset="0"/>
                          <a:ea typeface="+mn-ea"/>
                          <a:cs typeface="Times New Roman" pitchFamily="18" charset="0"/>
                        </a:rPr>
                        <a:t>as</a:t>
                      </a:r>
                      <a:r>
                        <a:rPr lang="ru-RU" sz="2400" i="1" kern="1200" dirty="0" smtClean="0">
                          <a:solidFill>
                            <a:schemeClr val="dk1"/>
                          </a:solidFill>
                          <a:latin typeface="Times New Roman" pitchFamily="18" charset="0"/>
                          <a:ea typeface="+mn-ea"/>
                          <a:cs typeface="Times New Roman" pitchFamily="18" charset="0"/>
                        </a:rPr>
                        <a:t> </a:t>
                      </a:r>
                      <a:r>
                        <a:rPr lang="ru-RU" sz="2400" i="1" kern="1200" dirty="0" err="1" smtClean="0">
                          <a:solidFill>
                            <a:schemeClr val="dk1"/>
                          </a:solidFill>
                          <a:latin typeface="Times New Roman" pitchFamily="18" charset="0"/>
                          <a:ea typeface="+mn-ea"/>
                          <a:cs typeface="Times New Roman" pitchFamily="18" charset="0"/>
                        </a:rPr>
                        <a:t>Osterreiten</a:t>
                      </a:r>
                      <a:r>
                        <a:rPr lang="ru-RU" sz="2400" i="1" kern="1200" dirty="0" smtClean="0">
                          <a:solidFill>
                            <a:schemeClr val="dk1"/>
                          </a:solidFill>
                          <a:latin typeface="Times New Roman" pitchFamily="18" charset="0"/>
                          <a:ea typeface="+mn-ea"/>
                          <a:cs typeface="Times New Roman" pitchFamily="18" charset="0"/>
                        </a:rPr>
                        <a:t> </a:t>
                      </a:r>
                      <a:r>
                        <a:rPr lang="ru-RU" sz="2400" kern="1200" dirty="0" smtClean="0">
                          <a:solidFill>
                            <a:schemeClr val="dk1"/>
                          </a:solidFill>
                          <a:latin typeface="Times New Roman" pitchFamily="18" charset="0"/>
                          <a:ea typeface="+mn-ea"/>
                          <a:cs typeface="Times New Roman" pitchFamily="18" charset="0"/>
                        </a:rPr>
                        <a:t>или</a:t>
                      </a:r>
                      <a:r>
                        <a:rPr lang="ru-RU" sz="2400" i="1" kern="1200" dirty="0" smtClean="0">
                          <a:solidFill>
                            <a:schemeClr val="dk1"/>
                          </a:solidFill>
                          <a:latin typeface="Times New Roman" pitchFamily="18" charset="0"/>
                          <a:ea typeface="+mn-ea"/>
                          <a:cs typeface="Times New Roman" pitchFamily="18" charset="0"/>
                        </a:rPr>
                        <a:t> </a:t>
                      </a:r>
                      <a:r>
                        <a:rPr lang="ru-RU" sz="2400" i="1" kern="1200" dirty="0" err="1" smtClean="0">
                          <a:solidFill>
                            <a:schemeClr val="dk1"/>
                          </a:solidFill>
                          <a:latin typeface="Times New Roman" pitchFamily="18" charset="0"/>
                          <a:ea typeface="+mn-ea"/>
                          <a:cs typeface="Times New Roman" pitchFamily="18" charset="0"/>
                        </a:rPr>
                        <a:t>der</a:t>
                      </a:r>
                      <a:r>
                        <a:rPr lang="ru-RU" sz="2400" i="1" kern="1200" dirty="0" smtClean="0">
                          <a:solidFill>
                            <a:schemeClr val="dk1"/>
                          </a:solidFill>
                          <a:latin typeface="Times New Roman" pitchFamily="18" charset="0"/>
                          <a:ea typeface="+mn-ea"/>
                          <a:cs typeface="Times New Roman" pitchFamily="18" charset="0"/>
                        </a:rPr>
                        <a:t> </a:t>
                      </a:r>
                      <a:r>
                        <a:rPr lang="ru-RU" sz="2400" i="1" kern="1200" dirty="0" err="1" smtClean="0">
                          <a:solidFill>
                            <a:schemeClr val="dk1"/>
                          </a:solidFill>
                          <a:latin typeface="Times New Roman" pitchFamily="18" charset="0"/>
                          <a:ea typeface="+mn-ea"/>
                          <a:cs typeface="Times New Roman" pitchFamily="18" charset="0"/>
                        </a:rPr>
                        <a:t>Osterritt</a:t>
                      </a:r>
                      <a:r>
                        <a:rPr lang="ru-RU" sz="2400" kern="1200" dirty="0" smtClean="0">
                          <a:solidFill>
                            <a:schemeClr val="dk1"/>
                          </a:solidFill>
                          <a:latin typeface="Times New Roman" pitchFamily="18" charset="0"/>
                          <a:ea typeface="+mn-ea"/>
                          <a:cs typeface="Times New Roman" pitchFamily="18" charset="0"/>
                        </a:rPr>
                        <a:t>).</a:t>
                      </a:r>
                      <a:endParaRPr lang="ru-RU" sz="2400" dirty="0">
                        <a:latin typeface="Times New Roman" pitchFamily="18" charset="0"/>
                        <a:cs typeface="Times New Roman" pitchFamily="18" charset="0"/>
                      </a:endParaRPr>
                    </a:p>
                  </a:txBody>
                  <a:tcPr/>
                </a:tc>
              </a:tr>
              <a:tr h="2103886">
                <a:tc>
                  <a:txBody>
                    <a:bodyPr/>
                    <a:lstStyle/>
                    <a:p>
                      <a:endParaRPr lang="ru-RU"/>
                    </a:p>
                  </a:txBody>
                  <a:tcPr/>
                </a:tc>
                <a:tc>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latin typeface="Times New Roman" pitchFamily="18" charset="0"/>
                          <a:ea typeface="+mn-ea"/>
                          <a:cs typeface="Times New Roman" pitchFamily="18" charset="0"/>
                        </a:rPr>
                        <a:t>в) сословные знаки и символы, к примеру, маленький венок который, принимающие участие в пасхальной кавалькаде, носят на груди.</a:t>
                      </a:r>
                    </a:p>
                    <a:p>
                      <a:endParaRPr lang="ru-RU"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Перспектив</a:t>
            </a:r>
            <a:r>
              <a:rPr lang="ru-RU" dirty="0" smtClean="0">
                <a:latin typeface="Times New Roman" pitchFamily="18" charset="0"/>
                <a:cs typeface="Times New Roman" pitchFamily="18" charset="0"/>
              </a:rPr>
              <a:t>ы</a:t>
            </a:r>
            <a:r>
              <a:rPr lang="ru-RU" dirty="0" smtClean="0">
                <a:latin typeface="Times New Roman" pitchFamily="18" charset="0"/>
                <a:cs typeface="Times New Roman" pitchFamily="18" charset="0"/>
              </a:rPr>
              <a:t> исследования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780928"/>
            <a:ext cx="8229600" cy="3456383"/>
          </a:xfrm>
        </p:spPr>
        <p:txBody>
          <a:bodyPr/>
          <a:lstStyle/>
          <a:p>
            <a:pPr algn="just"/>
            <a:r>
              <a:rPr lang="ru-RU" dirty="0">
                <a:latin typeface="Times New Roman" pitchFamily="18" charset="0"/>
                <a:cs typeface="Times New Roman" pitchFamily="18" charset="0"/>
              </a:rPr>
              <a:t>Приведенный перечень реалий, возникших в поле концепта-реалии «Пасха», далеко не полный и работа по сбору и </a:t>
            </a:r>
            <a:r>
              <a:rPr lang="ru-RU" dirty="0" smtClean="0">
                <a:latin typeface="Times New Roman" pitchFamily="18" charset="0"/>
                <a:cs typeface="Times New Roman" pitchFamily="18" charset="0"/>
              </a:rPr>
              <a:t>систематизации материала, а </a:t>
            </a:r>
            <a:r>
              <a:rPr lang="ru-RU" dirty="0">
                <a:latin typeface="Times New Roman" pitchFamily="18" charset="0"/>
                <a:cs typeface="Times New Roman" pitchFamily="18" charset="0"/>
              </a:rPr>
              <a:t>также </a:t>
            </a:r>
            <a:r>
              <a:rPr lang="ru-RU" dirty="0" smtClean="0">
                <a:latin typeface="Times New Roman" pitchFamily="18" charset="0"/>
                <a:cs typeface="Times New Roman" pitchFamily="18" charset="0"/>
              </a:rPr>
              <a:t>его </a:t>
            </a:r>
            <a:r>
              <a:rPr lang="ru-RU" dirty="0" err="1" smtClean="0">
                <a:latin typeface="Times New Roman" pitchFamily="18" charset="0"/>
                <a:cs typeface="Times New Roman" pitchFamily="18" charset="0"/>
              </a:rPr>
              <a:t>лингвокультурологический</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анализ могли бы составить перспективу дальнейших исследований.</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2564904"/>
            <a:ext cx="8229600" cy="1143000"/>
          </a:xfrm>
        </p:spPr>
        <p:txBody>
          <a:bodyPr>
            <a:normAutofit/>
          </a:bodyPr>
          <a:lstStyle/>
          <a:p>
            <a:pPr algn="ctr"/>
            <a:r>
              <a:rPr lang="ru-RU" sz="6000" dirty="0" smtClean="0">
                <a:latin typeface="Times New Roman" pitchFamily="18" charset="0"/>
                <a:cs typeface="Times New Roman" pitchFamily="18" charset="0"/>
              </a:rPr>
              <a:t>Спасибо за внимание!</a:t>
            </a:r>
            <a:endParaRPr lang="ru-RU"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64704"/>
            <a:ext cx="8229600" cy="1445096"/>
          </a:xfrm>
        </p:spPr>
        <p:txBody>
          <a:bodyPr>
            <a:normAutofit/>
          </a:bodyPr>
          <a:lstStyle/>
          <a:p>
            <a:pPr algn="ctr"/>
            <a:r>
              <a:rPr lang="ru-RU" dirty="0" smtClean="0">
                <a:latin typeface="Times New Roman" pitchFamily="18" charset="0"/>
                <a:cs typeface="Times New Roman" pitchFamily="18" charset="0"/>
              </a:rPr>
              <a:t>Актуальность темы</a:t>
            </a:r>
            <a:endParaRPr lang="ru-RU" dirty="0">
              <a:latin typeface="Times New Roman" pitchFamily="18" charset="0"/>
              <a:cs typeface="Times New Roman" pitchFamily="18" charset="0"/>
            </a:endParaRPr>
          </a:p>
        </p:txBody>
      </p:sp>
      <p:sp>
        <p:nvSpPr>
          <p:cNvPr id="6" name="Содержимое 5"/>
          <p:cNvSpPr>
            <a:spLocks noGrp="1"/>
          </p:cNvSpPr>
          <p:nvPr>
            <p:ph idx="1"/>
          </p:nvPr>
        </p:nvSpPr>
        <p:spPr/>
        <p:txBody>
          <a:bodyPr>
            <a:noAutofit/>
          </a:bodyPr>
          <a:lstStyle/>
          <a:p>
            <a:pPr algn="just">
              <a:buNone/>
            </a:pP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smtClean="0">
                <a:latin typeface="Times New Roman" panose="02020603050405020304" pitchFamily="18" charset="0"/>
                <a:ea typeface="TimesNewRomanPSMT"/>
                <a:cs typeface="Times New Roman" panose="02020603050405020304" pitchFamily="18" charset="0"/>
              </a:rPr>
              <a:t>В</a:t>
            </a:r>
            <a:r>
              <a:rPr lang="ru-RU" sz="2400" dirty="0" smtClean="0">
                <a:effectLst/>
                <a:latin typeface="Times New Roman" panose="02020603050405020304" pitchFamily="18" charset="0"/>
                <a:ea typeface="TimesNewRomanPSMT"/>
                <a:cs typeface="Times New Roman" panose="02020603050405020304" pitchFamily="18" charset="0"/>
              </a:rPr>
              <a:t> условиях глобализации, динамичного развития мира </a:t>
            </a:r>
            <a:r>
              <a:rPr lang="ru-RU" sz="2400" dirty="0" smtClean="0">
                <a:latin typeface="Times New Roman" pitchFamily="18" charset="0"/>
                <a:cs typeface="Times New Roman" pitchFamily="18" charset="0"/>
              </a:rPr>
              <a:t>п</a:t>
            </a:r>
            <a:r>
              <a:rPr lang="ru-RU" sz="2400" dirty="0" smtClean="0">
                <a:latin typeface="Times New Roman" pitchFamily="18" charset="0"/>
                <a:cs typeface="Times New Roman" pitchFamily="18" charset="0"/>
              </a:rPr>
              <a:t>роблема </a:t>
            </a:r>
            <a:r>
              <a:rPr lang="ru-RU" sz="2400" dirty="0">
                <a:latin typeface="Times New Roman" pitchFamily="18" charset="0"/>
                <a:cs typeface="Times New Roman" pitchFamily="18" charset="0"/>
              </a:rPr>
              <a:t>содержания и смысловых границ </a:t>
            </a:r>
            <a:r>
              <a:rPr lang="ru-RU" sz="2400" dirty="0" smtClean="0">
                <a:latin typeface="Times New Roman" pitchFamily="18" charset="0"/>
                <a:cs typeface="Times New Roman" pitchFamily="18" charset="0"/>
              </a:rPr>
              <a:t>понятия «реалия</a:t>
            </a:r>
            <a:r>
              <a:rPr lang="ru-RU" sz="2400" dirty="0">
                <a:latin typeface="Times New Roman" pitchFamily="18" charset="0"/>
                <a:cs typeface="Times New Roman" pitchFamily="18" charset="0"/>
              </a:rPr>
              <a:t>» активно обсуждается в современной лингвистической науке. Несмотря на ряд исследований этого понятия (О.С.</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Ахманова, Е.М.</a:t>
            </a:r>
            <a:r>
              <a:rPr lang="de-DE" sz="2400" dirty="0">
                <a:latin typeface="Times New Roman" pitchFamily="18" charset="0"/>
                <a:cs typeface="Times New Roman" pitchFamily="18" charset="0"/>
              </a:rPr>
              <a:t> </a:t>
            </a:r>
            <a:r>
              <a:rPr lang="ru-RU" sz="2400" dirty="0">
                <a:latin typeface="Times New Roman" pitchFamily="18" charset="0"/>
                <a:cs typeface="Times New Roman" pitchFamily="18" charset="0"/>
              </a:rPr>
              <a:t>Верещагин, Т.В.</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Евсюкова</a:t>
            </a:r>
            <a:r>
              <a:rPr lang="ru-RU" sz="2400" dirty="0">
                <a:latin typeface="Times New Roman" pitchFamily="18" charset="0"/>
                <a:cs typeface="Times New Roman" pitchFamily="18" charset="0"/>
              </a:rPr>
              <a:t>, Л.Н.</a:t>
            </a:r>
            <a:r>
              <a:rPr lang="de-DE" sz="2400" dirty="0">
                <a:latin typeface="Times New Roman" pitchFamily="18" charset="0"/>
                <a:cs typeface="Times New Roman" pitchFamily="18" charset="0"/>
              </a:rPr>
              <a:t> </a:t>
            </a:r>
            <a:r>
              <a:rPr lang="ru-RU" sz="2400" dirty="0">
                <a:latin typeface="Times New Roman" pitchFamily="18" charset="0"/>
                <a:cs typeface="Times New Roman" pitchFamily="18" charset="0"/>
              </a:rPr>
              <a:t>Соболев, Г.Д.</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Томахин</a:t>
            </a:r>
            <a:r>
              <a:rPr lang="ru-RU" sz="2400" dirty="0">
                <a:latin typeface="Times New Roman" pitchFamily="18" charset="0"/>
                <a:cs typeface="Times New Roman" pitchFamily="18" charset="0"/>
              </a:rPr>
              <a:t> и мн.др.), его семантика ввиду различной направленности лингвистических дисциплин (</a:t>
            </a:r>
            <a:r>
              <a:rPr lang="ru-RU" sz="2400" dirty="0" err="1">
                <a:latin typeface="Times New Roman" pitchFamily="18" charset="0"/>
                <a:cs typeface="Times New Roman" pitchFamily="18" charset="0"/>
              </a:rPr>
              <a:t>переводоведения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лингвострановедения</a:t>
            </a:r>
            <a:r>
              <a:rPr lang="ru-RU" sz="2400" dirty="0">
                <a:latin typeface="Times New Roman" pitchFamily="18" charset="0"/>
                <a:cs typeface="Times New Roman" pitchFamily="18" charset="0"/>
              </a:rPr>
              <a:t>, литературоведения, </a:t>
            </a:r>
            <a:r>
              <a:rPr lang="ru-RU" sz="2400" dirty="0" err="1">
                <a:latin typeface="Times New Roman" pitchFamily="18" charset="0"/>
                <a:cs typeface="Times New Roman" pitchFamily="18" charset="0"/>
              </a:rPr>
              <a:t>лингвокультурологии</a:t>
            </a:r>
            <a:r>
              <a:rPr lang="ru-RU" sz="2400" dirty="0">
                <a:latin typeface="Times New Roman" pitchFamily="18" charset="0"/>
                <a:cs typeface="Times New Roman" pitchFamily="18" charset="0"/>
              </a:rPr>
              <a:t> и т.д.), продолжает </a:t>
            </a:r>
            <a:r>
              <a:rPr lang="ru-RU" sz="2400" dirty="0" smtClean="0">
                <a:latin typeface="Times New Roman" pitchFamily="18" charset="0"/>
                <a:cs typeface="Times New Roman" pitchFamily="18" charset="0"/>
              </a:rPr>
              <a:t>уточняться.</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latin typeface="Times New Roman" pitchFamily="18" charset="0"/>
                <a:cs typeface="Times New Roman" pitchFamily="18" charset="0"/>
              </a:rPr>
              <a:t>Цель и основная задача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2800" b="1" dirty="0" smtClean="0">
                <a:latin typeface="Times New Roman" pitchFamily="18" charset="0"/>
                <a:cs typeface="Times New Roman" pitchFamily="18" charset="0"/>
              </a:rPr>
              <a:t>    Цель</a:t>
            </a:r>
            <a:r>
              <a:rPr lang="ru-RU" sz="2800" dirty="0" smtClean="0">
                <a:latin typeface="Times New Roman" pitchFamily="18" charset="0"/>
                <a:cs typeface="Times New Roman" pitchFamily="18" charset="0"/>
              </a:rPr>
              <a:t> </a:t>
            </a:r>
            <a:r>
              <a:rPr lang="ru-RU" sz="2800" dirty="0" smtClean="0"/>
              <a:t>–</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выявление </a:t>
            </a:r>
            <a:r>
              <a:rPr lang="ru-RU" sz="2800" dirty="0" err="1">
                <a:latin typeface="Times New Roman" pitchFamily="18" charset="0"/>
                <a:cs typeface="Times New Roman" pitchFamily="18" charset="0"/>
              </a:rPr>
              <a:t>лингвокультурных</a:t>
            </a:r>
            <a:r>
              <a:rPr lang="ru-RU" sz="2800" dirty="0">
                <a:latin typeface="Times New Roman" pitchFamily="18" charset="0"/>
                <a:cs typeface="Times New Roman" pitchFamily="18" charset="0"/>
              </a:rPr>
              <a:t> особенностей немецких этнографических реалий на примере реалии-концепта «Пасха</a:t>
            </a:r>
            <a:r>
              <a:rPr lang="ru-RU" sz="2800" dirty="0" smtClean="0">
                <a:latin typeface="Times New Roman" pitchFamily="18" charset="0"/>
                <a:cs typeface="Times New Roman" pitchFamily="18" charset="0"/>
              </a:rPr>
              <a:t>».</a:t>
            </a:r>
          </a:p>
          <a:p>
            <a:pPr algn="just">
              <a:buNone/>
            </a:pPr>
            <a:r>
              <a:rPr lang="ru-RU" sz="2800" b="1" dirty="0" smtClean="0">
                <a:latin typeface="Times New Roman" pitchFamily="18" charset="0"/>
                <a:cs typeface="Times New Roman" pitchFamily="18" charset="0"/>
              </a:rPr>
              <a:t>    Основная задача</a:t>
            </a:r>
            <a:r>
              <a:rPr lang="ru-RU" sz="2800" dirty="0" smtClean="0">
                <a:latin typeface="Times New Roman" pitchFamily="18" charset="0"/>
                <a:cs typeface="Times New Roman" pitchFamily="18" charset="0"/>
              </a:rPr>
              <a:t> </a:t>
            </a:r>
            <a:r>
              <a:rPr lang="ru-RU" sz="2800" dirty="0" smtClean="0"/>
              <a:t>–</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выявлении </a:t>
            </a:r>
            <a:r>
              <a:rPr lang="ru-RU" sz="2800" dirty="0">
                <a:latin typeface="Times New Roman" pitchFamily="18" charset="0"/>
                <a:cs typeface="Times New Roman" pitchFamily="18" charset="0"/>
              </a:rPr>
              <a:t>роли концепта-реалии «Пасха» в жизни немецкого народа и его </a:t>
            </a:r>
            <a:r>
              <a:rPr lang="ru-RU" sz="2800" dirty="0" err="1" smtClean="0">
                <a:latin typeface="Times New Roman" pitchFamily="18" charset="0"/>
                <a:cs typeface="Times New Roman" pitchFamily="18" charset="0"/>
              </a:rPr>
              <a:t>лингвокультуре</a:t>
            </a:r>
            <a:r>
              <a:rPr lang="en-US"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a:p>
            <a:pPr algn="just">
              <a:buNone/>
            </a:pPr>
            <a:endParaRPr lang="ru-RU" sz="2800" dirty="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nvPr>
        </p:nvGraphicFramePr>
        <p:xfrm>
          <a:off x="539552" y="548680"/>
          <a:ext cx="822960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08720"/>
          </a:xfrm>
        </p:spPr>
        <p:txBody>
          <a:bodyPr/>
          <a:lstStyle/>
          <a:p>
            <a:r>
              <a:rPr lang="ru-RU" dirty="0" smtClean="0">
                <a:latin typeface="Times New Roman" pitchFamily="18" charset="0"/>
                <a:cs typeface="Times New Roman" pitchFamily="18" charset="0"/>
              </a:rPr>
              <a:t>Материал</a:t>
            </a:r>
            <a:endParaRPr lang="ru-RU" dirty="0">
              <a:latin typeface="Times New Roman" pitchFamily="18" charset="0"/>
              <a:cs typeface="Times New Roman" pitchFamily="18" charset="0"/>
            </a:endParaRPr>
          </a:p>
        </p:txBody>
      </p:sp>
      <p:graphicFrame>
        <p:nvGraphicFramePr>
          <p:cNvPr id="11" name="Содержимое 10"/>
          <p:cNvGraphicFramePr>
            <a:graphicFrameLocks noGrp="1"/>
          </p:cNvGraphicFramePr>
          <p:nvPr>
            <p:ph idx="1"/>
          </p:nvPr>
        </p:nvGraphicFramePr>
        <p:xfrm>
          <a:off x="0" y="764704"/>
          <a:ext cx="9144000"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id-ID" sz="3600" dirty="0" smtClean="0">
                <a:latin typeface="Times New Roman" pitchFamily="18" charset="0"/>
                <a:ea typeface="Calibri" panose="020F0502020204030204" pitchFamily="34" charset="0"/>
                <a:cs typeface="Times New Roman" pitchFamily="18" charset="0"/>
              </a:rPr>
              <a:t>В работе раскрыт </a:t>
            </a:r>
            <a:r>
              <a:rPr lang="ru-RU" altLang="id-ID" sz="3600" dirty="0" err="1" smtClean="0">
                <a:latin typeface="Times New Roman" pitchFamily="18" charset="0"/>
                <a:ea typeface="Calibri" panose="020F0502020204030204" pitchFamily="34" charset="0"/>
                <a:cs typeface="Times New Roman" pitchFamily="18" charset="0"/>
              </a:rPr>
              <a:t>лингвокультурологическтй</a:t>
            </a:r>
            <a:r>
              <a:rPr lang="ru-RU" altLang="id-ID" sz="3600" dirty="0" smtClean="0">
                <a:latin typeface="Times New Roman" pitchFamily="18" charset="0"/>
                <a:ea typeface="Calibri" panose="020F0502020204030204" pitchFamily="34" charset="0"/>
                <a:cs typeface="Times New Roman" pitchFamily="18" charset="0"/>
              </a:rPr>
              <a:t> взгляд на понятия:</a:t>
            </a:r>
            <a:r>
              <a:rPr lang="ru-RU" altLang="id-ID" dirty="0" smtClean="0">
                <a:solidFill>
                  <a:schemeClr val="bg1"/>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r>
            <a:br>
              <a:rPr lang="ru-RU" altLang="id-ID" dirty="0" smtClean="0">
                <a:solidFill>
                  <a:schemeClr val="bg1"/>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br>
            <a:endParaRPr lang="ru-RU" dirty="0"/>
          </a:p>
        </p:txBody>
      </p:sp>
      <p:sp>
        <p:nvSpPr>
          <p:cNvPr id="3" name="Содержимое 2"/>
          <p:cNvSpPr>
            <a:spLocks noGrp="1"/>
          </p:cNvSpPr>
          <p:nvPr>
            <p:ph sz="half" idx="1"/>
          </p:nvPr>
        </p:nvSpPr>
        <p:spPr>
          <a:xfrm>
            <a:off x="395536" y="2132856"/>
            <a:ext cx="3744416" cy="4725143"/>
          </a:xfrm>
        </p:spPr>
        <p:txBody>
          <a:bodyPr>
            <a:normAutofit fontScale="92500"/>
          </a:bodyPr>
          <a:lstStyle/>
          <a:p>
            <a:r>
              <a:rPr lang="ru-RU" sz="2600" dirty="0" smtClean="0">
                <a:latin typeface="Times New Roman" pitchFamily="18" charset="0"/>
                <a:cs typeface="Times New Roman" pitchFamily="18" charset="0"/>
              </a:rPr>
              <a:t>Реалии — это «слова или выражения, обозначающие предметы, понятия, ситуации, не существующие в практическом опыте людей, говорящих на другом языке».</a:t>
            </a:r>
            <a:r>
              <a:rPr lang="ru-RU" sz="1400"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a:t>
            </a:r>
            <a:r>
              <a:rPr lang="ru-RU" sz="1400" dirty="0" err="1" smtClean="0">
                <a:latin typeface="Times New Roman" pitchFamily="18" charset="0"/>
                <a:cs typeface="Times New Roman" pitchFamily="18" charset="0"/>
              </a:rPr>
              <a:t>Нелюбин</a:t>
            </a:r>
            <a:r>
              <a:rPr lang="ru-RU" sz="1400" dirty="0" smtClean="0">
                <a:latin typeface="Times New Roman" pitchFamily="18" charset="0"/>
                <a:cs typeface="Times New Roman" pitchFamily="18" charset="0"/>
              </a:rPr>
              <a:t>, Л. Л. Толковый </a:t>
            </a:r>
            <a:r>
              <a:rPr lang="ru-RU" sz="1400" dirty="0" err="1" smtClean="0">
                <a:latin typeface="Times New Roman" pitchFamily="18" charset="0"/>
                <a:cs typeface="Times New Roman" pitchFamily="18" charset="0"/>
              </a:rPr>
              <a:t>переводоведческий</a:t>
            </a:r>
            <a:r>
              <a:rPr lang="ru-RU" sz="1400" dirty="0" smtClean="0">
                <a:latin typeface="Times New Roman" pitchFamily="18" charset="0"/>
                <a:cs typeface="Times New Roman" pitchFamily="18" charset="0"/>
              </a:rPr>
              <a:t> словарь. </a:t>
            </a:r>
            <a:r>
              <a:rPr lang="uk-UA" sz="1400" dirty="0" smtClean="0">
                <a:latin typeface="Times New Roman" pitchFamily="18" charset="0"/>
                <a:cs typeface="Times New Roman" pitchFamily="18" charset="0"/>
              </a:rPr>
              <a:t>/ Л. Л. </a:t>
            </a:r>
            <a:r>
              <a:rPr lang="uk-UA" sz="1400" dirty="0" err="1" smtClean="0">
                <a:latin typeface="Times New Roman" pitchFamily="18" charset="0"/>
                <a:cs typeface="Times New Roman" pitchFamily="18" charset="0"/>
              </a:rPr>
              <a:t>Нелюбин</a:t>
            </a:r>
            <a:r>
              <a:rPr lang="uk-UA"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 5-е изд., стереотип. – М.: Флинта: Наука, 2011. – 320 с.</a:t>
            </a:r>
          </a:p>
          <a:p>
            <a:endParaRPr lang="ru-RU" sz="2600" dirty="0" smtClean="0">
              <a:latin typeface="Times New Roman" pitchFamily="18" charset="0"/>
              <a:cs typeface="Times New Roman" pitchFamily="18" charset="0"/>
            </a:endParaRPr>
          </a:p>
        </p:txBody>
      </p:sp>
      <p:sp>
        <p:nvSpPr>
          <p:cNvPr id="5" name="Содержимое 4"/>
          <p:cNvSpPr>
            <a:spLocks noGrp="1"/>
          </p:cNvSpPr>
          <p:nvPr>
            <p:ph sz="half" idx="2"/>
          </p:nvPr>
        </p:nvSpPr>
        <p:spPr>
          <a:xfrm>
            <a:off x="4355976" y="2060848"/>
            <a:ext cx="4330824" cy="4714539"/>
          </a:xfrm>
        </p:spPr>
        <p:txBody>
          <a:bodyPr>
            <a:normAutofit fontScale="92500"/>
          </a:bodyPr>
          <a:lstStyle/>
          <a:p>
            <a:r>
              <a:rPr lang="ru-RU" sz="2600" dirty="0" smtClean="0">
                <a:latin typeface="Times New Roman" pitchFamily="18" charset="0"/>
                <a:cs typeface="Times New Roman" pitchFamily="18" charset="0"/>
              </a:rPr>
              <a:t>Концепт —  это сгусток культуры в сознании человека, понимается как некий культурный смысл, выраженный в языке, а значит, в нем обнаруживается и ценностная этнокультурная специфика, понятия обыденного мировоззрения народа /этноса.</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467544" y="692696"/>
            <a:ext cx="8229600" cy="1066800"/>
          </a:xfrm>
        </p:spPr>
        <p:txBody>
          <a:bodyPr>
            <a:normAutofit/>
          </a:bodyPr>
          <a:lstStyle/>
          <a:p>
            <a:r>
              <a:rPr lang="ru-RU" sz="3200" dirty="0" smtClean="0">
                <a:latin typeface="Times New Roman" pitchFamily="18" charset="0"/>
                <a:cs typeface="Times New Roman" pitchFamily="18" charset="0"/>
              </a:rPr>
              <a:t>Значение лексической единицы «Пасха»</a:t>
            </a:r>
            <a:endParaRPr lang="ru-RU" sz="3200" dirty="0">
              <a:latin typeface="Times New Roman" pitchFamily="18" charset="0"/>
              <a:cs typeface="Times New Roman" pitchFamily="18" charset="0"/>
            </a:endParaRPr>
          </a:p>
        </p:txBody>
      </p:sp>
      <p:sp>
        <p:nvSpPr>
          <p:cNvPr id="6" name="Содержимое 5"/>
          <p:cNvSpPr>
            <a:spLocks noGrp="1"/>
          </p:cNvSpPr>
          <p:nvPr>
            <p:ph sz="half" idx="1"/>
          </p:nvPr>
        </p:nvSpPr>
        <p:spPr>
          <a:xfrm>
            <a:off x="457200" y="1844824"/>
            <a:ext cx="4038600" cy="4930563"/>
          </a:xfrm>
        </p:spPr>
        <p:txBody>
          <a:bodyPr>
            <a:normAutofit lnSpcReduction="10000"/>
          </a:bodyPr>
          <a:lstStyle/>
          <a:p>
            <a:r>
              <a:rPr lang="ru-RU" sz="2200" dirty="0" smtClean="0">
                <a:latin typeface="Times New Roman" pitchFamily="18" charset="0"/>
                <a:cs typeface="Times New Roman" pitchFamily="18" charset="0"/>
              </a:rPr>
              <a:t>Основное значение лексической единицы «Пасха» в немецком языке такое же, как и в целом в христианской культуре. Это событие занимает центральное место, чему в языке находится множество подтверждений – в пословицах и поговорках, фразеологизмах, приметах, рифмовках и скороговорках:</a:t>
            </a:r>
          </a:p>
          <a:p>
            <a:endParaRPr lang="ru-RU" dirty="0">
              <a:latin typeface="Times New Roman" pitchFamily="18" charset="0"/>
              <a:cs typeface="Times New Roman" pitchFamily="18" charset="0"/>
            </a:endParaRPr>
          </a:p>
        </p:txBody>
      </p:sp>
      <p:sp>
        <p:nvSpPr>
          <p:cNvPr id="14" name="Содержимое 13"/>
          <p:cNvSpPr>
            <a:spLocks noGrp="1"/>
          </p:cNvSpPr>
          <p:nvPr>
            <p:ph sz="half" idx="2"/>
          </p:nvPr>
        </p:nvSpPr>
        <p:spPr>
          <a:xfrm>
            <a:off x="4648200" y="1844824"/>
            <a:ext cx="4038600" cy="4930563"/>
          </a:xfrm>
        </p:spPr>
        <p:txBody>
          <a:bodyPr>
            <a:normAutofit lnSpcReduction="10000"/>
          </a:bodyPr>
          <a:lstStyle/>
          <a:p>
            <a:r>
              <a:rPr lang="ru-RU" sz="2200" dirty="0" smtClean="0">
                <a:latin typeface="Times New Roman" pitchFamily="18" charset="0"/>
                <a:cs typeface="Times New Roman" pitchFamily="18" charset="0"/>
              </a:rPr>
              <a:t> </a:t>
            </a:r>
            <a:r>
              <a:rPr lang="de-DE" sz="2200" i="1" dirty="0" smtClean="0">
                <a:latin typeface="Times New Roman" pitchFamily="18" charset="0"/>
                <a:cs typeface="Times New Roman" pitchFamily="18" charset="0"/>
              </a:rPr>
              <a:t>Zwischen Ostern und Pfingsten heiraten die Unseligen</a:t>
            </a:r>
            <a:r>
              <a:rPr lang="ru-RU" sz="2200" i="1" dirty="0" smtClean="0">
                <a:latin typeface="Times New Roman" pitchFamily="18" charset="0"/>
                <a:cs typeface="Times New Roman" pitchFamily="18" charset="0"/>
              </a:rPr>
              <a:t>. </a:t>
            </a:r>
            <a:r>
              <a:rPr lang="de-DE" sz="2200" i="1" dirty="0" smtClean="0">
                <a:latin typeface="Times New Roman" pitchFamily="18" charset="0"/>
                <a:cs typeface="Times New Roman" pitchFamily="18" charset="0"/>
              </a:rPr>
              <a:t>Halte Fastnacht, dass du gute Ostern habest. Nach Karfreitag kommt Ostern. So Ostern auf einen Sonntag fällt, ist jedes Kind seines Vaters. Komm’ die Ostern, wann sie will, so kommt sie doch im April. </a:t>
            </a:r>
            <a:r>
              <a:rPr lang="de-DE" sz="2200" i="1" dirty="0" err="1" smtClean="0">
                <a:latin typeface="Times New Roman" pitchFamily="18" charset="0"/>
                <a:cs typeface="Times New Roman" pitchFamily="18" charset="0"/>
              </a:rPr>
              <a:t>Lichtmeß</a:t>
            </a:r>
            <a:r>
              <a:rPr lang="de-DE" sz="2200" i="1" dirty="0" smtClean="0">
                <a:latin typeface="Times New Roman" pitchFamily="18" charset="0"/>
                <a:cs typeface="Times New Roman" pitchFamily="18" charset="0"/>
              </a:rPr>
              <a:t> im Klee, Ostern im Schnee. Wie Ostern und Weihnachten zusammen / an einem Tag; wenn Pfingsten und Ostern zusammenfallen</a:t>
            </a:r>
            <a:r>
              <a:rPr lang="ru-RU" sz="2200" i="1"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64704"/>
            <a:ext cx="8229600" cy="1008112"/>
          </a:xfrm>
        </p:spPr>
        <p:txBody>
          <a:bodyPr>
            <a:normAutofit/>
          </a:bodyPr>
          <a:lstStyle/>
          <a:p>
            <a:r>
              <a:rPr lang="ru-RU" sz="4000" dirty="0" smtClean="0">
                <a:latin typeface="Times New Roman" pitchFamily="18" charset="0"/>
                <a:cs typeface="Times New Roman" pitchFamily="18" charset="0"/>
              </a:rPr>
              <a:t>Систематизация пасхальных реалий</a:t>
            </a:r>
            <a:endParaRPr lang="ru-RU" sz="4000" dirty="0">
              <a:latin typeface="Times New Roman" pitchFamily="18" charset="0"/>
              <a:cs typeface="Times New Roman" pitchFamily="18" charset="0"/>
            </a:endParaRPr>
          </a:p>
        </p:txBody>
      </p:sp>
      <p:graphicFrame>
        <p:nvGraphicFramePr>
          <p:cNvPr id="10" name="Содержимое 9"/>
          <p:cNvGraphicFramePr>
            <a:graphicFrameLocks noGrp="1"/>
          </p:cNvGraphicFramePr>
          <p:nvPr>
            <p:ph idx="1"/>
          </p:nvPr>
        </p:nvGraphicFramePr>
        <p:xfrm>
          <a:off x="0" y="1700808"/>
          <a:ext cx="9144000" cy="5157192"/>
        </p:xfrm>
        <a:graphic>
          <a:graphicData uri="http://schemas.openxmlformats.org/drawingml/2006/table">
            <a:tbl>
              <a:tblPr firstRow="1" bandRow="1">
                <a:tableStyleId>{69CF1AB2-1976-4502-BF36-3FF5EA218861}</a:tableStyleId>
              </a:tblPr>
              <a:tblGrid>
                <a:gridCol w="3059832"/>
                <a:gridCol w="1152128"/>
                <a:gridCol w="4932040"/>
              </a:tblGrid>
              <a:tr h="3125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1" i="1" kern="1200" dirty="0" smtClean="0">
                          <a:solidFill>
                            <a:schemeClr val="dk1"/>
                          </a:solidFill>
                          <a:latin typeface="Times New Roman" pitchFamily="18" charset="0"/>
                          <a:ea typeface="+mn-ea"/>
                          <a:cs typeface="Times New Roman" pitchFamily="18" charset="0"/>
                        </a:rPr>
                        <a:t>А.</a:t>
                      </a:r>
                      <a:r>
                        <a:rPr lang="ru-RU" sz="2800" b="1" kern="1200" dirty="0" smtClean="0">
                          <a:solidFill>
                            <a:schemeClr val="dk1"/>
                          </a:solidFill>
                          <a:latin typeface="Times New Roman" pitchFamily="18" charset="0"/>
                          <a:ea typeface="+mn-ea"/>
                          <a:cs typeface="Times New Roman" pitchFamily="18" charset="0"/>
                        </a:rPr>
                        <a:t> </a:t>
                      </a:r>
                      <a:r>
                        <a:rPr lang="ru-RU" sz="2800" b="1" i="1" kern="1200" dirty="0" smtClean="0">
                          <a:solidFill>
                            <a:schemeClr val="dk1"/>
                          </a:solidFill>
                          <a:latin typeface="Times New Roman" pitchFamily="18" charset="0"/>
                          <a:ea typeface="+mn-ea"/>
                          <a:cs typeface="Times New Roman" pitchFamily="18" charset="0"/>
                        </a:rPr>
                        <a:t>Этнографические реалии</a:t>
                      </a:r>
                      <a:r>
                        <a:rPr lang="ru-RU" sz="2800" b="1" kern="1200" dirty="0" smtClean="0">
                          <a:solidFill>
                            <a:schemeClr val="dk1"/>
                          </a:solidFill>
                          <a:latin typeface="Times New Roman" pitchFamily="18" charset="0"/>
                          <a:ea typeface="+mn-ea"/>
                          <a:cs typeface="Times New Roman" pitchFamily="18" charset="0"/>
                        </a:rPr>
                        <a:t>:</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i="1" kern="1200" dirty="0" smtClean="0">
                          <a:solidFill>
                            <a:schemeClr val="dk1"/>
                          </a:solidFill>
                          <a:latin typeface="Times New Roman" pitchFamily="18" charset="0"/>
                          <a:ea typeface="+mn-ea"/>
                          <a:cs typeface="Times New Roman" pitchFamily="18" charset="0"/>
                        </a:rPr>
                        <a:t>1) Быт: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0" kern="1200" dirty="0" smtClean="0">
                          <a:solidFill>
                            <a:schemeClr val="dk1"/>
                          </a:solidFill>
                          <a:latin typeface="Times New Roman" pitchFamily="18" charset="0"/>
                          <a:ea typeface="+mn-ea"/>
                          <a:cs typeface="Times New Roman" pitchFamily="18" charset="0"/>
                        </a:rPr>
                        <a:t>а) пища, напитки: «священное мясо» (</a:t>
                      </a:r>
                      <a:r>
                        <a:rPr lang="ru-RU" sz="2400" b="0" i="1" kern="1200" dirty="0" err="1" smtClean="0">
                          <a:solidFill>
                            <a:schemeClr val="dk1"/>
                          </a:solidFill>
                          <a:latin typeface="Times New Roman" pitchFamily="18" charset="0"/>
                          <a:ea typeface="+mn-ea"/>
                          <a:cs typeface="Times New Roman" pitchFamily="18" charset="0"/>
                        </a:rPr>
                        <a:t>Weihfleischessen</a:t>
                      </a:r>
                      <a:r>
                        <a:rPr lang="ru-RU" sz="2400" b="0" kern="1200" dirty="0" smtClean="0">
                          <a:solidFill>
                            <a:schemeClr val="dk1"/>
                          </a:solidFill>
                          <a:latin typeface="Times New Roman" pitchFamily="18" charset="0"/>
                          <a:ea typeface="+mn-ea"/>
                          <a:cs typeface="Times New Roman" pitchFamily="18" charset="0"/>
                        </a:rPr>
                        <a:t>) или «пасхальная закуска» (</a:t>
                      </a:r>
                      <a:r>
                        <a:rPr lang="ru-RU" sz="2400" b="0" i="1" kern="1200" dirty="0" err="1" smtClean="0">
                          <a:solidFill>
                            <a:schemeClr val="dk1"/>
                          </a:solidFill>
                          <a:latin typeface="Times New Roman" pitchFamily="18" charset="0"/>
                          <a:ea typeface="+mn-ea"/>
                          <a:cs typeface="Times New Roman" pitchFamily="18" charset="0"/>
                        </a:rPr>
                        <a:t>Osterjause</a:t>
                      </a:r>
                      <a:r>
                        <a:rPr lang="ru-RU" sz="2400" b="0" kern="1200" dirty="0" smtClean="0">
                          <a:solidFill>
                            <a:schemeClr val="dk1"/>
                          </a:solidFill>
                          <a:latin typeface="Times New Roman" pitchFamily="18" charset="0"/>
                          <a:ea typeface="+mn-ea"/>
                          <a:cs typeface="Times New Roman" pitchFamily="18" charset="0"/>
                        </a:rPr>
                        <a:t>), пасхальные блюда (</a:t>
                      </a:r>
                      <a:r>
                        <a:rPr lang="ru-RU" sz="2400" b="0" i="1" kern="1200" dirty="0" err="1" smtClean="0">
                          <a:solidFill>
                            <a:schemeClr val="dk1"/>
                          </a:solidFill>
                          <a:latin typeface="Times New Roman" pitchFamily="18" charset="0"/>
                          <a:ea typeface="+mn-ea"/>
                          <a:cs typeface="Times New Roman" pitchFamily="18" charset="0"/>
                        </a:rPr>
                        <a:t>Osterspeisen</a:t>
                      </a:r>
                      <a:r>
                        <a:rPr lang="ru-RU" sz="2400" b="0" kern="1200" dirty="0" smtClean="0">
                          <a:solidFill>
                            <a:schemeClr val="dk1"/>
                          </a:solidFill>
                          <a:latin typeface="Times New Roman" pitchFamily="18" charset="0"/>
                          <a:ea typeface="+mn-ea"/>
                          <a:cs typeface="Times New Roman" pitchFamily="18" charset="0"/>
                        </a:rPr>
                        <a:t>).</a:t>
                      </a:r>
                    </a:p>
                    <a:p>
                      <a:endParaRPr lang="ru-RU" dirty="0"/>
                    </a:p>
                  </a:txBody>
                  <a:tcPr/>
                </a:tc>
              </a:tr>
              <a:tr h="2031621">
                <a:tc>
                  <a:txBody>
                    <a:bodyPr/>
                    <a:lstStyle/>
                    <a:p>
                      <a:endParaRPr lang="ru-RU" dirty="0"/>
                    </a:p>
                  </a:txBody>
                  <a:tcPr/>
                </a:tc>
                <a:tc>
                  <a:txBody>
                    <a:bodyPr/>
                    <a:lstStyle/>
                    <a:p>
                      <a:endParaRPr lang="ru-RU" dirty="0"/>
                    </a:p>
                  </a:txBody>
                  <a:tcPr/>
                </a:tc>
                <a:tc>
                  <a:txBody>
                    <a:bodyPr/>
                    <a:lstStyle/>
                    <a:p>
                      <a:r>
                        <a:rPr lang="ru-RU" sz="2400" b="0" kern="1200" dirty="0" smtClean="0">
                          <a:solidFill>
                            <a:schemeClr val="dk1"/>
                          </a:solidFill>
                          <a:latin typeface="Times New Roman" pitchFamily="18" charset="0"/>
                          <a:ea typeface="+mn-ea"/>
                          <a:cs typeface="Times New Roman" pitchFamily="18" charset="0"/>
                        </a:rPr>
                        <a:t>б) жилье, мебель, посуда и др. утварь: «пасхальная корзина» (</a:t>
                      </a:r>
                      <a:r>
                        <a:rPr lang="ru-RU" sz="2400" b="0" kern="1200" dirty="0" err="1" smtClean="0">
                          <a:solidFill>
                            <a:schemeClr val="dk1"/>
                          </a:solidFill>
                          <a:latin typeface="Times New Roman" pitchFamily="18" charset="0"/>
                          <a:ea typeface="+mn-ea"/>
                          <a:cs typeface="Times New Roman" pitchFamily="18" charset="0"/>
                        </a:rPr>
                        <a:t>Osterkorb</a:t>
                      </a:r>
                      <a:r>
                        <a:rPr lang="ru-RU" sz="2400" b="0" kern="1200" dirty="0" smtClean="0">
                          <a:solidFill>
                            <a:schemeClr val="dk1"/>
                          </a:solidFill>
                          <a:latin typeface="Times New Roman" pitchFamily="18" charset="0"/>
                          <a:ea typeface="+mn-ea"/>
                          <a:cs typeface="Times New Roman" pitchFamily="18" charset="0"/>
                        </a:rPr>
                        <a:t>).</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normAutofit/>
          </a:bodyPr>
          <a:lstStyle/>
          <a:p>
            <a:r>
              <a:rPr lang="ru-RU" sz="4000" dirty="0" smtClean="0">
                <a:latin typeface="Times New Roman" pitchFamily="18" charset="0"/>
                <a:cs typeface="Times New Roman" pitchFamily="18" charset="0"/>
              </a:rPr>
              <a:t>Систематизация пасхальных реалий</a:t>
            </a:r>
            <a:endParaRPr lang="ru-RU" sz="4000" dirty="0"/>
          </a:p>
        </p:txBody>
      </p:sp>
      <p:graphicFrame>
        <p:nvGraphicFramePr>
          <p:cNvPr id="4" name="Содержимое 3"/>
          <p:cNvGraphicFramePr>
            <a:graphicFrameLocks noGrp="1"/>
          </p:cNvGraphicFramePr>
          <p:nvPr>
            <p:ph sz="quarter" idx="1"/>
          </p:nvPr>
        </p:nvGraphicFramePr>
        <p:xfrm>
          <a:off x="0" y="908720"/>
          <a:ext cx="9144000" cy="6300712"/>
        </p:xfrm>
        <a:graphic>
          <a:graphicData uri="http://schemas.openxmlformats.org/drawingml/2006/table">
            <a:tbl>
              <a:tblPr firstRow="1" bandRow="1">
                <a:tableStyleId>{69CF1AB2-1976-4502-BF36-3FF5EA218861}</a:tableStyleId>
              </a:tblPr>
              <a:tblGrid>
                <a:gridCol w="2699792"/>
                <a:gridCol w="2304256"/>
                <a:gridCol w="4139952"/>
              </a:tblGrid>
              <a:tr h="2460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i="1" kern="1200" dirty="0" smtClean="0">
                          <a:solidFill>
                            <a:schemeClr val="dk1"/>
                          </a:solidFill>
                          <a:latin typeface="Times New Roman" pitchFamily="18" charset="0"/>
                          <a:ea typeface="+mn-ea"/>
                          <a:cs typeface="Times New Roman" pitchFamily="18" charset="0"/>
                        </a:rPr>
                        <a:t>А.</a:t>
                      </a:r>
                      <a:r>
                        <a:rPr lang="ru-RU" sz="2400" b="1" kern="1200" dirty="0" smtClean="0">
                          <a:solidFill>
                            <a:schemeClr val="dk1"/>
                          </a:solidFill>
                          <a:latin typeface="Times New Roman" pitchFamily="18" charset="0"/>
                          <a:ea typeface="+mn-ea"/>
                          <a:cs typeface="Times New Roman" pitchFamily="18" charset="0"/>
                        </a:rPr>
                        <a:t> </a:t>
                      </a:r>
                      <a:r>
                        <a:rPr lang="ru-RU" sz="2400" b="1" i="1" kern="1200" dirty="0" smtClean="0">
                          <a:solidFill>
                            <a:schemeClr val="dk1"/>
                          </a:solidFill>
                          <a:latin typeface="Times New Roman" pitchFamily="18" charset="0"/>
                          <a:ea typeface="+mn-ea"/>
                          <a:cs typeface="Times New Roman" pitchFamily="18" charset="0"/>
                        </a:rPr>
                        <a:t>Этнографические реалии</a:t>
                      </a:r>
                      <a:r>
                        <a:rPr lang="ru-RU" sz="2400" b="1" kern="1200" dirty="0" smtClean="0">
                          <a:solidFill>
                            <a:schemeClr val="dk1"/>
                          </a:solidFill>
                          <a:latin typeface="Times New Roman" pitchFamily="18" charset="0"/>
                          <a:ea typeface="+mn-ea"/>
                          <a:cs typeface="Times New Roman" pitchFamily="18" charset="0"/>
                        </a:rPr>
                        <a:t>:</a:t>
                      </a:r>
                    </a:p>
                    <a:p>
                      <a:endParaRPr lang="ru-RU" dirty="0"/>
                    </a:p>
                  </a:txBody>
                  <a:tcPr/>
                </a:tc>
                <a:tc>
                  <a:txBody>
                    <a:bodyPr/>
                    <a:lstStyle/>
                    <a:p>
                      <a:r>
                        <a:rPr lang="ru-RU" sz="3200" b="1" i="1" u="none" kern="1200" dirty="0" smtClean="0">
                          <a:solidFill>
                            <a:schemeClr val="dk1"/>
                          </a:solidFill>
                          <a:latin typeface="Times New Roman" pitchFamily="18" charset="0"/>
                          <a:ea typeface="+mn-ea"/>
                          <a:cs typeface="Times New Roman" pitchFamily="18" charset="0"/>
                        </a:rPr>
                        <a:t>2) Искусство и культура</a:t>
                      </a:r>
                      <a:r>
                        <a:rPr lang="ru-RU" sz="3200" b="1" kern="1200" dirty="0" smtClean="0">
                          <a:solidFill>
                            <a:schemeClr val="dk1"/>
                          </a:solidFill>
                          <a:latin typeface="Times New Roman" pitchFamily="18" charset="0"/>
                          <a:ea typeface="+mn-ea"/>
                          <a:cs typeface="Times New Roman" pitchFamily="18" charset="0"/>
                        </a:rPr>
                        <a:t>:</a:t>
                      </a:r>
                      <a:endParaRPr lang="ru-RU" sz="3200" dirty="0">
                        <a:latin typeface="Times New Roman" pitchFamily="18" charset="0"/>
                        <a:cs typeface="Times New Roman" pitchFamily="18" charset="0"/>
                      </a:endParaRPr>
                    </a:p>
                  </a:txBody>
                  <a:tcPr/>
                </a:tc>
                <a:tc>
                  <a:txBody>
                    <a:bodyPr/>
                    <a:lstStyle/>
                    <a:p>
                      <a:r>
                        <a:rPr lang="ru-RU" sz="2400" b="0" kern="1200" dirty="0" smtClean="0">
                          <a:solidFill>
                            <a:schemeClr val="dk1"/>
                          </a:solidFill>
                          <a:latin typeface="Times New Roman" pitchFamily="18" charset="0"/>
                          <a:ea typeface="+mn-ea"/>
                          <a:cs typeface="Times New Roman" pitchFamily="18" charset="0"/>
                        </a:rPr>
                        <a:t>а) фольклор, например, детские песенки, в тексте многих из них фигурирует пасхальный кролик (</a:t>
                      </a:r>
                      <a:r>
                        <a:rPr lang="ru-RU" sz="2400" b="0" i="1" kern="1200" dirty="0" err="1" smtClean="0">
                          <a:solidFill>
                            <a:schemeClr val="dk1"/>
                          </a:solidFill>
                          <a:latin typeface="Times New Roman" pitchFamily="18" charset="0"/>
                          <a:ea typeface="+mn-ea"/>
                          <a:cs typeface="Times New Roman" pitchFamily="18" charset="0"/>
                        </a:rPr>
                        <a:t>Osterhase</a:t>
                      </a:r>
                      <a:r>
                        <a:rPr lang="ru-RU" sz="2400" b="0" kern="1200" dirty="0" smtClean="0">
                          <a:solidFill>
                            <a:schemeClr val="dk1"/>
                          </a:solidFill>
                          <a:latin typeface="Times New Roman" pitchFamily="18" charset="0"/>
                          <a:ea typeface="+mn-ea"/>
                          <a:cs typeface="Times New Roman" pitchFamily="18" charset="0"/>
                        </a:rPr>
                        <a:t>) или пасхальная лиса (</a:t>
                      </a:r>
                      <a:r>
                        <a:rPr lang="ru-RU" sz="2400" b="0" i="1" kern="1200" dirty="0" err="1" smtClean="0">
                          <a:solidFill>
                            <a:schemeClr val="dk1"/>
                          </a:solidFill>
                          <a:latin typeface="Times New Roman" pitchFamily="18" charset="0"/>
                          <a:ea typeface="+mn-ea"/>
                          <a:cs typeface="Times New Roman" pitchFamily="18" charset="0"/>
                        </a:rPr>
                        <a:t>Osterfuchs</a:t>
                      </a:r>
                      <a:r>
                        <a:rPr lang="ru-RU" sz="2400" b="0" kern="1200" dirty="0" smtClean="0">
                          <a:solidFill>
                            <a:schemeClr val="dk1"/>
                          </a:solidFill>
                          <a:latin typeface="Times New Roman" pitchFamily="18" charset="0"/>
                          <a:ea typeface="+mn-ea"/>
                          <a:cs typeface="Times New Roman" pitchFamily="18" charset="0"/>
                        </a:rPr>
                        <a:t>).</a:t>
                      </a:r>
                      <a:endParaRPr lang="ru-RU" sz="2400" b="0" dirty="0">
                        <a:latin typeface="Times New Roman" pitchFamily="18" charset="0"/>
                        <a:cs typeface="Times New Roman" pitchFamily="18" charset="0"/>
                      </a:endParaRPr>
                    </a:p>
                  </a:txBody>
                  <a:tcPr/>
                </a:tc>
              </a:tr>
              <a:tr h="1562075">
                <a:tc>
                  <a:txBody>
                    <a:bodyPr/>
                    <a:lstStyle/>
                    <a:p>
                      <a:endParaRPr lang="ru-RU"/>
                    </a:p>
                  </a:txBody>
                  <a:tcPr/>
                </a:tc>
                <a:tc>
                  <a:txBody>
                    <a:bodyPr/>
                    <a:lstStyle/>
                    <a:p>
                      <a:endParaRPr lang="ru-RU"/>
                    </a:p>
                  </a:txBody>
                  <a:tcPr/>
                </a:tc>
                <a:tc>
                  <a:txBody>
                    <a:bodyPr/>
                    <a:lstStyle/>
                    <a:p>
                      <a:r>
                        <a:rPr lang="ru-RU" sz="2400" kern="1200" dirty="0" smtClean="0">
                          <a:solidFill>
                            <a:schemeClr val="dk1"/>
                          </a:solidFill>
                          <a:latin typeface="Times New Roman" pitchFamily="18" charset="0"/>
                          <a:ea typeface="+mn-ea"/>
                          <a:cs typeface="Times New Roman" pitchFamily="18" charset="0"/>
                        </a:rPr>
                        <a:t>б) обычаи, ритуалы: пасхальная литургия (</a:t>
                      </a:r>
                      <a:r>
                        <a:rPr lang="de-DE" sz="2400" i="1" kern="1200" dirty="0" smtClean="0">
                          <a:solidFill>
                            <a:schemeClr val="dk1"/>
                          </a:solidFill>
                          <a:latin typeface="Times New Roman" pitchFamily="18" charset="0"/>
                          <a:ea typeface="+mn-ea"/>
                          <a:cs typeface="Times New Roman" pitchFamily="18" charset="0"/>
                        </a:rPr>
                        <a:t>Osterliturgie</a:t>
                      </a:r>
                      <a:r>
                        <a:rPr lang="ru-RU" sz="2400" kern="1200" dirty="0" smtClean="0">
                          <a:solidFill>
                            <a:schemeClr val="dk1"/>
                          </a:solidFill>
                          <a:latin typeface="Times New Roman" pitchFamily="18" charset="0"/>
                          <a:ea typeface="+mn-ea"/>
                          <a:cs typeface="Times New Roman" pitchFamily="18" charset="0"/>
                        </a:rPr>
                        <a:t>) или «пасхальная ночь» (</a:t>
                      </a:r>
                      <a:r>
                        <a:rPr lang="de-DE" sz="2400" i="1" kern="1200" dirty="0" smtClean="0">
                          <a:solidFill>
                            <a:schemeClr val="dk1"/>
                          </a:solidFill>
                          <a:latin typeface="Times New Roman" pitchFamily="18" charset="0"/>
                          <a:ea typeface="+mn-ea"/>
                          <a:cs typeface="Times New Roman" pitchFamily="18" charset="0"/>
                        </a:rPr>
                        <a:t>Osternacht</a:t>
                      </a:r>
                      <a:r>
                        <a:rPr lang="ru-RU" sz="2400" kern="1200" dirty="0" smtClean="0">
                          <a:solidFill>
                            <a:schemeClr val="dk1"/>
                          </a:solidFill>
                          <a:latin typeface="Times New Roman" pitchFamily="18" charset="0"/>
                          <a:ea typeface="+mn-ea"/>
                          <a:cs typeface="Times New Roman" pitchFamily="18" charset="0"/>
                        </a:rPr>
                        <a:t>).</a:t>
                      </a:r>
                      <a:endParaRPr lang="ru-RU" sz="2400" dirty="0">
                        <a:latin typeface="Times New Roman" pitchFamily="18" charset="0"/>
                        <a:cs typeface="Times New Roman" pitchFamily="18" charset="0"/>
                      </a:endParaRPr>
                    </a:p>
                  </a:txBody>
                  <a:tcPr/>
                </a:tc>
              </a:tr>
              <a:tr h="1854964">
                <a:tc>
                  <a:txBody>
                    <a:bodyPr/>
                    <a:lstStyle/>
                    <a:p>
                      <a:endParaRPr lang="ru-RU"/>
                    </a:p>
                  </a:txBody>
                  <a:tcPr/>
                </a:tc>
                <a:tc>
                  <a:txBody>
                    <a:bodyPr/>
                    <a:lstStyle/>
                    <a:p>
                      <a:endParaRPr lang="ru-RU" dirty="0"/>
                    </a:p>
                  </a:txBody>
                  <a:tcPr/>
                </a:tc>
                <a:tc>
                  <a:txBody>
                    <a:bodyPr/>
                    <a:lstStyle/>
                    <a:p>
                      <a:r>
                        <a:rPr lang="ru-RU" sz="2400" kern="1200" dirty="0" smtClean="0">
                          <a:solidFill>
                            <a:schemeClr val="dk1"/>
                          </a:solidFill>
                          <a:latin typeface="Times New Roman" pitchFamily="18" charset="0"/>
                          <a:ea typeface="+mn-ea"/>
                          <a:cs typeface="Times New Roman" pitchFamily="18" charset="0"/>
                        </a:rPr>
                        <a:t>в) праздники, игры, среди которых широко распространено «битье</a:t>
                      </a:r>
                      <a:r>
                        <a:rPr lang="ru-RU" sz="2400" kern="1200" baseline="0" dirty="0" smtClean="0">
                          <a:solidFill>
                            <a:schemeClr val="dk1"/>
                          </a:solidFill>
                          <a:latin typeface="Times New Roman" pitchFamily="18" charset="0"/>
                          <a:ea typeface="+mn-ea"/>
                          <a:cs typeface="Times New Roman" pitchFamily="18" charset="0"/>
                        </a:rPr>
                        <a:t> </a:t>
                      </a:r>
                      <a:r>
                        <a:rPr lang="ru-RU" sz="2400" kern="1200" dirty="0" smtClean="0">
                          <a:solidFill>
                            <a:schemeClr val="dk1"/>
                          </a:solidFill>
                          <a:latin typeface="Times New Roman" pitchFamily="18" charset="0"/>
                          <a:ea typeface="+mn-ea"/>
                          <a:cs typeface="Times New Roman" pitchFamily="18" charset="0"/>
                        </a:rPr>
                        <a:t>пасхальных яиц» (</a:t>
                      </a:r>
                      <a:r>
                        <a:rPr lang="en-US" sz="2400" i="1" kern="1200" dirty="0" err="1" smtClean="0">
                          <a:solidFill>
                            <a:schemeClr val="dk1"/>
                          </a:solidFill>
                          <a:latin typeface="Times New Roman" pitchFamily="18" charset="0"/>
                          <a:ea typeface="+mn-ea"/>
                          <a:cs typeface="Times New Roman" pitchFamily="18" charset="0"/>
                        </a:rPr>
                        <a:t>Ostereier</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zusammensto</a:t>
                      </a:r>
                      <a:r>
                        <a:rPr lang="ru-RU" sz="2400" i="1" kern="1200" dirty="0" err="1" smtClean="0">
                          <a:solidFill>
                            <a:schemeClr val="dk1"/>
                          </a:solidFill>
                          <a:latin typeface="Times New Roman" pitchFamily="18" charset="0"/>
                          <a:ea typeface="+mn-ea"/>
                          <a:cs typeface="Times New Roman" pitchFamily="18" charset="0"/>
                        </a:rPr>
                        <a:t>ß</a:t>
                      </a:r>
                      <a:r>
                        <a:rPr lang="en-US" sz="2400" i="1" kern="1200" dirty="0" smtClean="0">
                          <a:solidFill>
                            <a:schemeClr val="dk1"/>
                          </a:solidFill>
                          <a:latin typeface="Times New Roman" pitchFamily="18" charset="0"/>
                          <a:ea typeface="+mn-ea"/>
                          <a:cs typeface="Times New Roman" pitchFamily="18" charset="0"/>
                        </a:rPr>
                        <a:t>en</a:t>
                      </a:r>
                      <a:r>
                        <a:rPr lang="ru-RU" sz="2400" i="1" kern="1200" dirty="0" smtClean="0">
                          <a:solidFill>
                            <a:schemeClr val="dk1"/>
                          </a:solidFill>
                          <a:latin typeface="Times New Roman" pitchFamily="18" charset="0"/>
                          <a:ea typeface="+mn-ea"/>
                          <a:cs typeface="Times New Roman" pitchFamily="18" charset="0"/>
                        </a:rPr>
                        <a:t>).</a:t>
                      </a:r>
                      <a:endParaRPr lang="ru-RU"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1_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Апекс">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1534</TotalTime>
  <Words>675</Words>
  <Application>Microsoft Office PowerPoint</Application>
  <PresentationFormat>Экран (4:3)</PresentationFormat>
  <Paragraphs>54</Paragraphs>
  <Slides>13</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13</vt:i4>
      </vt:variant>
    </vt:vector>
  </HeadingPairs>
  <TitlesOfParts>
    <vt:vector size="17" baseType="lpstr">
      <vt:lpstr>Городская</vt:lpstr>
      <vt:lpstr>Начальная</vt:lpstr>
      <vt:lpstr>1_Начальная</vt:lpstr>
      <vt:lpstr>Апекс</vt:lpstr>
      <vt:lpstr>Доклад на тему: ПАСХА КАК ЭТНОГРАФИЧЕСКАЯ РЕАЛИЯ И ЛИНГВОКУЛЬТУРНЫЙ КОНЦЕПТ (НА МАТЕРИАЛЕ НЕМЕЦКОГО ЯЗЫКА) </vt:lpstr>
      <vt:lpstr>Актуальность темы</vt:lpstr>
      <vt:lpstr>Цель и основная задача</vt:lpstr>
      <vt:lpstr>Слайд 4</vt:lpstr>
      <vt:lpstr>Материал</vt:lpstr>
      <vt:lpstr>В работе раскрыт лингвокультурологическтй взгляд на понятия: </vt:lpstr>
      <vt:lpstr>Значение лексической единицы «Пасха»</vt:lpstr>
      <vt:lpstr>Систематизация пасхальных реалий</vt:lpstr>
      <vt:lpstr>Систематизация пасхальных реалий</vt:lpstr>
      <vt:lpstr>Систематизация пасхальных реалий</vt:lpstr>
      <vt:lpstr>Систематизация пасхальных реалий</vt:lpstr>
      <vt:lpstr>Перспективы исследования</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пк</dc:creator>
  <cp:lastModifiedBy>пк</cp:lastModifiedBy>
  <cp:revision>60</cp:revision>
  <dcterms:created xsi:type="dcterms:W3CDTF">2022-04-04T17:10:01Z</dcterms:created>
  <dcterms:modified xsi:type="dcterms:W3CDTF">2022-04-05T18:44:45Z</dcterms:modified>
</cp:coreProperties>
</file>