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hangingPunct="0"/>
            <a:r>
              <a:rPr lang="ru-RU" sz="4000" b="1" dirty="0"/>
              <a:t>ФРАЗЕОЛОГИЧЕСКИЕ ЕДИНИЦЫ КРЫМСКОТАТАРСКОГО ЯЗЫКА, СМЫСЛОВОЕ СОДЕРЖАНИЕ КОТОРЫХ НЕ СВЯЗАНО СО ЗНАЧЕНИЯМИ ЕЕ КОМПОНЕНТОВ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hangingPunct="0"/>
            <a:r>
              <a:rPr lang="ru-RU" sz="1200" b="1" i="1" dirty="0" err="1"/>
              <a:t>Куртсеитов</a:t>
            </a:r>
            <a:r>
              <a:rPr lang="ru-RU" sz="1200" b="1" i="1" dirty="0"/>
              <a:t> </a:t>
            </a:r>
            <a:r>
              <a:rPr lang="ru-RU" sz="1200" b="1" i="1" dirty="0" err="1"/>
              <a:t>Алим</a:t>
            </a:r>
            <a:r>
              <a:rPr lang="ru-RU" sz="1200" b="1" i="1" dirty="0"/>
              <a:t> </a:t>
            </a:r>
            <a:r>
              <a:rPr lang="ru-RU" sz="1200" b="1" i="1" dirty="0" err="1"/>
              <a:t>Мидатович</a:t>
            </a:r>
            <a:r>
              <a:rPr lang="ru-RU" sz="1200" i="1" dirty="0"/>
              <a:t>, кандидат филологических наук, доцент кафедры </a:t>
            </a:r>
            <a:r>
              <a:rPr lang="ru-RU" sz="1200" i="1" dirty="0" err="1"/>
              <a:t>крымскотатарской</a:t>
            </a:r>
            <a:r>
              <a:rPr lang="ru-RU" sz="1200" i="1" dirty="0"/>
              <a:t> филологии Института филологии ФГАОУ ВО «КФУ им. В.И. Вернадского», г. Симферополь, РФ</a:t>
            </a:r>
            <a:endParaRPr lang="ru-RU" sz="1200" dirty="0"/>
          </a:p>
          <a:p>
            <a:pPr hangingPunct="0"/>
            <a:r>
              <a:rPr lang="ru-RU" sz="1200" i="1" dirty="0"/>
              <a:t>e-</a:t>
            </a:r>
            <a:r>
              <a:rPr lang="ru-RU" sz="1200" i="1" dirty="0" err="1"/>
              <a:t>mail</a:t>
            </a:r>
            <a:r>
              <a:rPr lang="ru-RU" sz="1200" i="1" dirty="0"/>
              <a:t>: otarli@mail.ru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4369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8491" y="1287887"/>
            <a:ext cx="8016964" cy="4747153"/>
          </a:xfrm>
        </p:spPr>
        <p:txBody>
          <a:bodyPr>
            <a:normAutofit lnSpcReduction="10000"/>
          </a:bodyPr>
          <a:lstStyle/>
          <a:p>
            <a:r>
              <a:rPr lang="ru-RU" sz="2400" b="1" dirty="0"/>
              <a:t>Результаты предыдущих исследований</a:t>
            </a:r>
            <a:r>
              <a:rPr lang="ru-RU" sz="2400" dirty="0"/>
              <a:t> показывают нам, что своеобразную группу фразеологических сращений составляют единицы, </a:t>
            </a:r>
            <a:r>
              <a:rPr lang="ru-RU" sz="2400" dirty="0" err="1"/>
              <a:t>мотивированность</a:t>
            </a:r>
            <a:r>
              <a:rPr lang="ru-RU" sz="2400" dirty="0"/>
              <a:t> значения которых не сохранилась, а внутренняя форма с точки зрения современного состояния языка не объяснима. Возникновение их, видимо, связано с какими-либо древними обрядами и обычаями. С первобытными формами верований, представлений связаны различного рода пожелания и запретные выражения: </a:t>
            </a:r>
            <a:r>
              <a:rPr lang="ru-RU" sz="2400" i="1" dirty="0" err="1"/>
              <a:t>Сачлары</a:t>
            </a:r>
            <a:r>
              <a:rPr lang="ru-RU" sz="2400" i="1" dirty="0"/>
              <a:t> </a:t>
            </a:r>
            <a:r>
              <a:rPr lang="ru-RU" sz="2400" i="1" dirty="0" err="1"/>
              <a:t>орюльсин</a:t>
            </a:r>
            <a:r>
              <a:rPr lang="ru-RU" sz="2400" i="1" dirty="0"/>
              <a:t> –</a:t>
            </a:r>
            <a:r>
              <a:rPr lang="ru-RU" sz="2400" dirty="0"/>
              <a:t> пусть волосы сплетутся; соединиться навсегда. Это пожелание исходит из представления о силе волос.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455" y="2639525"/>
            <a:ext cx="25717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7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519" y="1472621"/>
            <a:ext cx="5756856" cy="402084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К этому же типу относятся фразеологизмы, компоненты которых реализуют свое значение только в составе одной фразеологической единицы, то есть имеют </a:t>
            </a:r>
            <a:r>
              <a:rPr lang="ru-RU" dirty="0" err="1"/>
              <a:t>фразеологически</a:t>
            </a:r>
            <a:r>
              <a:rPr lang="ru-RU" dirty="0"/>
              <a:t> связанное значение. В современном </a:t>
            </a:r>
            <a:r>
              <a:rPr lang="ru-RU" dirty="0" err="1"/>
              <a:t>крымскотатарском</a:t>
            </a:r>
            <a:r>
              <a:rPr lang="ru-RU" dirty="0"/>
              <a:t> языке их не более двух-трех десятков. Обычно они имеют структуру: имя + глагол, наречие + глагол, причем именной компонент является либо заимствованным словом, либо устаревшим и как самостоятельная лексическая единица в языке сейчас не функционирует. А глагольный компонент выполняет лишь вспомогательную функцию, т.е. придает словосочетанию лексико-грамматическое значение действия, не связываясь ни с прямым, ни с переносным значением этого слова.</a:t>
            </a:r>
          </a:p>
          <a:p>
            <a:r>
              <a:rPr lang="ru-RU" dirty="0"/>
              <a:t> </a:t>
            </a:r>
            <a:r>
              <a:rPr lang="ru-RU" i="1" dirty="0"/>
              <a:t>Ваз </a:t>
            </a:r>
            <a:r>
              <a:rPr lang="ru-RU" i="1" dirty="0" err="1"/>
              <a:t>гечмек</a:t>
            </a:r>
            <a:r>
              <a:rPr lang="ru-RU" i="1" dirty="0"/>
              <a:t> –</a:t>
            </a:r>
            <a:r>
              <a:rPr lang="ru-RU" dirty="0"/>
              <a:t> отречься. </a:t>
            </a:r>
            <a:r>
              <a:rPr lang="ru-RU" i="1" dirty="0"/>
              <a:t> </a:t>
            </a:r>
            <a:r>
              <a:rPr lang="ru-RU" i="1" dirty="0" err="1"/>
              <a:t>Лаф</a:t>
            </a:r>
            <a:r>
              <a:rPr lang="ru-RU" i="1" dirty="0"/>
              <a:t> </a:t>
            </a:r>
            <a:r>
              <a:rPr lang="ru-RU" i="1" dirty="0" err="1"/>
              <a:t>сатмакъ</a:t>
            </a:r>
            <a:r>
              <a:rPr lang="ru-RU" i="1" dirty="0"/>
              <a:t> – </a:t>
            </a:r>
            <a:r>
              <a:rPr lang="ru-RU" dirty="0"/>
              <a:t>пустозвонить. Слова: </a:t>
            </a:r>
            <a:r>
              <a:rPr lang="ru-RU" i="1" dirty="0"/>
              <a:t>ваз и </a:t>
            </a:r>
            <a:r>
              <a:rPr lang="ru-RU" i="1" dirty="0" err="1"/>
              <a:t>лаф</a:t>
            </a:r>
            <a:r>
              <a:rPr lang="ru-RU" i="1" dirty="0"/>
              <a:t> </a:t>
            </a:r>
            <a:r>
              <a:rPr lang="ru-RU" dirty="0"/>
              <a:t>заимствованы из персидского языка. </a:t>
            </a:r>
            <a:r>
              <a:rPr lang="ru-RU" i="1" dirty="0" err="1"/>
              <a:t>Вуджудына</a:t>
            </a:r>
            <a:r>
              <a:rPr lang="ru-RU" i="1" dirty="0"/>
              <a:t> </a:t>
            </a:r>
            <a:r>
              <a:rPr lang="ru-RU" i="1" dirty="0" err="1"/>
              <a:t>сыгъдырмакъ</a:t>
            </a:r>
            <a:r>
              <a:rPr lang="ru-RU" i="1" dirty="0"/>
              <a:t> – </a:t>
            </a:r>
            <a:r>
              <a:rPr lang="ru-RU" dirty="0"/>
              <a:t>справиться.</a:t>
            </a:r>
          </a:p>
          <a:p>
            <a:r>
              <a:rPr lang="ru-RU" dirty="0"/>
              <a:t>Слово </a:t>
            </a:r>
            <a:r>
              <a:rPr lang="ru-RU" i="1" dirty="0" err="1"/>
              <a:t>вуджут</a:t>
            </a:r>
            <a:r>
              <a:rPr lang="ru-RU" i="1" dirty="0"/>
              <a:t> </a:t>
            </a:r>
            <a:r>
              <a:rPr lang="ru-RU" dirty="0"/>
              <a:t>заимствовано из арабского языка.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705" y="732746"/>
            <a:ext cx="4119495" cy="550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7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dirty="0"/>
              <a:t>Выводы.</a:t>
            </a:r>
            <a:r>
              <a:rPr lang="ru-RU" sz="1600" dirty="0"/>
              <a:t> Таким образом, мы пришли к выводу, что для решений этой задачи необходимо из общей массы фразеологических единиц выделить те из них, в которых значение слов может быть вскрыто лишь в результате этимологического анализа. </a:t>
            </a:r>
            <a:br>
              <a:rPr lang="ru-RU" sz="1600" dirty="0"/>
            </a:br>
            <a:r>
              <a:rPr lang="ru-RU" sz="1600" dirty="0"/>
              <a:t>Итак, в структуре многозначной единицы за каждым значением стоит своя внутренняя форма, которая может быть общей для ряда равноправных производных значений. Подобное же явление отмечается и в области значений полисемантичных фразеологизмов.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103120"/>
            <a:ext cx="4831724" cy="3931920"/>
          </a:xfrm>
        </p:spPr>
        <p:txBody>
          <a:bodyPr>
            <a:normAutofit fontScale="40000" lnSpcReduction="20000"/>
          </a:bodyPr>
          <a:lstStyle/>
          <a:p>
            <a:r>
              <a:rPr lang="ru-RU" sz="3200" dirty="0"/>
              <a:t>В настоящей статье делается попытка уточнить понятие внутренней формы фразеологизма и рассмотреть ее отношение к функционирующему значению, возможности ее отстранения, отделения от реального значения и влияния на него. Особенности внутренней формы фразеологизма могут быть выявлены лишь в сопоставлении со словом. В многочисленных толкованиях внутренней формы слова в </a:t>
            </a:r>
            <a:r>
              <a:rPr lang="ru-RU" sz="3200" dirty="0" err="1"/>
              <a:t>крымскотатарском</a:t>
            </a:r>
            <a:r>
              <a:rPr lang="ru-RU" sz="3200" dirty="0"/>
              <a:t> языке наблюдается значительные расхождения.</a:t>
            </a:r>
          </a:p>
          <a:p>
            <a:r>
              <a:rPr lang="ru-RU" sz="3200" dirty="0"/>
              <a:t>Постепенное переосмысление словосочетания остается внешне невыраженным, если всем его стадиям соответствует один и тот же словесный комплекс. В этом случае нарушение семантического тождества знака не отражается на его форме. Лишь в соответствующих контекстах может быть обнаружена разная степень абстрагирования значения оборота в целом от конкретных значений компонентов в их отношениях.</a:t>
            </a:r>
          </a:p>
          <a:p>
            <a:r>
              <a:rPr lang="ru-RU" sz="3200" dirty="0"/>
              <a:t>Например: </a:t>
            </a:r>
            <a:r>
              <a:rPr lang="ru-RU" sz="3200" i="1" dirty="0"/>
              <a:t>О, </a:t>
            </a:r>
            <a:r>
              <a:rPr lang="ru-RU" sz="3200" i="1" dirty="0" err="1"/>
              <a:t>ат</a:t>
            </a:r>
            <a:r>
              <a:rPr lang="ru-RU" sz="3200" i="1" dirty="0"/>
              <a:t> </a:t>
            </a:r>
            <a:r>
              <a:rPr lang="ru-RU" sz="3200" i="1" dirty="0" err="1"/>
              <a:t>туягъы</a:t>
            </a:r>
            <a:r>
              <a:rPr lang="ru-RU" sz="3200" i="1" dirty="0"/>
              <a:t> </a:t>
            </a:r>
            <a:r>
              <a:rPr lang="ru-RU" sz="3200" i="1" dirty="0" err="1"/>
              <a:t>етмеген</a:t>
            </a:r>
            <a:r>
              <a:rPr lang="ru-RU" sz="3200" i="1" dirty="0"/>
              <a:t> </a:t>
            </a:r>
            <a:r>
              <a:rPr lang="ru-RU" sz="3200" i="1" dirty="0" err="1"/>
              <a:t>топракъларгъа</a:t>
            </a:r>
            <a:r>
              <a:rPr lang="ru-RU" sz="3200" i="1" dirty="0"/>
              <a:t> </a:t>
            </a:r>
            <a:r>
              <a:rPr lang="ru-RU" sz="3200" i="1" dirty="0" err="1"/>
              <a:t>барып</a:t>
            </a:r>
            <a:r>
              <a:rPr lang="ru-RU" sz="3200" i="1" dirty="0"/>
              <a:t> </a:t>
            </a:r>
            <a:r>
              <a:rPr lang="ru-RU" sz="3200" i="1" dirty="0" err="1"/>
              <a:t>кельди</a:t>
            </a:r>
            <a:r>
              <a:rPr lang="ru-RU" sz="3200" dirty="0"/>
              <a:t>. — Он побывал в дальних странах. (Он сходил туда, где не ступало копыто коня).</a:t>
            </a:r>
          </a:p>
          <a:p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92" y="2128171"/>
            <a:ext cx="4353059" cy="390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8491" y="1287887"/>
            <a:ext cx="8016964" cy="4747153"/>
          </a:xfrm>
        </p:spPr>
        <p:txBody>
          <a:bodyPr>
            <a:normAutofit fontScale="47500" lnSpcReduction="20000"/>
          </a:bodyPr>
          <a:lstStyle/>
          <a:p>
            <a:r>
              <a:rPr lang="ru-RU" sz="2400" b="1" dirty="0"/>
              <a:t>Список </a:t>
            </a:r>
            <a:r>
              <a:rPr lang="ru-RU" sz="2400" b="1" dirty="0" err="1"/>
              <a:t>спользованных</a:t>
            </a:r>
            <a:r>
              <a:rPr lang="ru-RU" sz="2400" b="1" dirty="0"/>
              <a:t> источников</a:t>
            </a:r>
            <a:endParaRPr lang="ru-RU" sz="2400" dirty="0"/>
          </a:p>
          <a:p>
            <a:r>
              <a:rPr lang="ru-RU" sz="2400" b="1" dirty="0"/>
              <a:t> </a:t>
            </a:r>
            <a:endParaRPr lang="ru-RU" sz="2400" dirty="0"/>
          </a:p>
          <a:p>
            <a:pPr lvl="0"/>
            <a:r>
              <a:rPr lang="ru-RU" sz="2400" dirty="0"/>
              <a:t>Абрамов В. П. Созвездие слов. / В. П. Абрамов – М : Просвещение, 1989. – 157 с.</a:t>
            </a:r>
            <a:endParaRPr lang="ru-RU" sz="2400" dirty="0"/>
          </a:p>
          <a:p>
            <a:pPr lvl="0"/>
            <a:r>
              <a:rPr lang="ru-RU" sz="2400" dirty="0" err="1"/>
              <a:t>Балли</a:t>
            </a:r>
            <a:r>
              <a:rPr lang="ru-RU" sz="2400" dirty="0"/>
              <a:t> Ш. Французская стилистика. Пер. с франц. / Ш. </a:t>
            </a:r>
            <a:r>
              <a:rPr lang="ru-RU" sz="2400" dirty="0" err="1"/>
              <a:t>Балли</a:t>
            </a:r>
            <a:r>
              <a:rPr lang="ru-RU" sz="2400" dirty="0"/>
              <a:t> – М : </a:t>
            </a:r>
            <a:r>
              <a:rPr lang="ru-RU" sz="2400" dirty="0" err="1"/>
              <a:t>Иностр</a:t>
            </a:r>
            <a:r>
              <a:rPr lang="ru-RU" sz="2400" dirty="0"/>
              <a:t>. литер., – 394 с. </a:t>
            </a:r>
            <a:endParaRPr lang="ru-RU" sz="2400" dirty="0"/>
          </a:p>
          <a:p>
            <a:pPr lvl="0"/>
            <a:r>
              <a:rPr lang="ru-RU" sz="2400" dirty="0"/>
              <a:t>Винокур Г. О. О языке художественной литературы. / Г. Винокур – М., </a:t>
            </a:r>
            <a:r>
              <a:rPr lang="ru-RU" sz="2400" dirty="0" err="1"/>
              <a:t>Высш</a:t>
            </a:r>
            <a:r>
              <a:rPr lang="ru-RU" sz="2400" dirty="0"/>
              <a:t>. </a:t>
            </a:r>
            <a:r>
              <a:rPr lang="ru-RU" sz="2400" dirty="0" err="1"/>
              <a:t>шк</a:t>
            </a:r>
            <a:r>
              <a:rPr lang="ru-RU" sz="2400" dirty="0"/>
              <a:t>, 1991. – 448 с.</a:t>
            </a:r>
            <a:endParaRPr lang="ru-RU" sz="2400" dirty="0"/>
          </a:p>
          <a:p>
            <a:pPr lvl="0"/>
            <a:r>
              <a:rPr lang="uk-UA" sz="2400" dirty="0" err="1"/>
              <a:t>Куртсеитов</a:t>
            </a:r>
            <a:r>
              <a:rPr lang="uk-UA" sz="2400" dirty="0"/>
              <a:t> А. М. </a:t>
            </a:r>
            <a:r>
              <a:rPr lang="uk-UA" sz="2400" dirty="0" err="1"/>
              <a:t>Учебно-методическое</a:t>
            </a:r>
            <a:r>
              <a:rPr lang="uk-UA" sz="2400" dirty="0"/>
              <a:t> </a:t>
            </a:r>
            <a:r>
              <a:rPr lang="uk-UA" sz="2400" dirty="0" err="1"/>
              <a:t>пособие</a:t>
            </a:r>
            <a:r>
              <a:rPr lang="uk-UA" sz="2400" dirty="0"/>
              <a:t> : </a:t>
            </a:r>
            <a:r>
              <a:rPr lang="uk-UA" sz="2400" dirty="0" err="1"/>
              <a:t>Происхождение</a:t>
            </a:r>
            <a:r>
              <a:rPr lang="uk-UA" sz="2400" dirty="0"/>
              <a:t> и </a:t>
            </a:r>
            <a:r>
              <a:rPr lang="uk-UA" sz="2400" dirty="0" err="1"/>
              <a:t>развитие</a:t>
            </a:r>
            <a:r>
              <a:rPr lang="uk-UA" sz="2400" dirty="0"/>
              <a:t> </a:t>
            </a:r>
            <a:r>
              <a:rPr lang="ru-RU" sz="2400" dirty="0"/>
              <a:t>фразеологизмов </a:t>
            </a:r>
            <a:r>
              <a:rPr lang="ru-RU" sz="2400" dirty="0" err="1"/>
              <a:t>крымскотатарского</a:t>
            </a:r>
            <a:r>
              <a:rPr lang="ru-RU" sz="2400" dirty="0"/>
              <a:t> языка. /А. </a:t>
            </a:r>
            <a:r>
              <a:rPr lang="ru-RU" sz="2400" dirty="0" err="1"/>
              <a:t>Куртсеитов</a:t>
            </a:r>
            <a:r>
              <a:rPr lang="ru-RU" sz="2400" dirty="0"/>
              <a:t> –  </a:t>
            </a:r>
            <a:r>
              <a:rPr lang="uk-UA" sz="2400" dirty="0" err="1"/>
              <a:t>Симферополь</a:t>
            </a:r>
            <a:r>
              <a:rPr lang="uk-UA" sz="2400" dirty="0"/>
              <a:t> : </a:t>
            </a:r>
            <a:r>
              <a:rPr lang="uk-UA" sz="2400" dirty="0" err="1"/>
              <a:t>Крымучпедгиз</a:t>
            </a:r>
            <a:r>
              <a:rPr lang="ru-RU" sz="2400" dirty="0"/>
              <a:t>, 2007</a:t>
            </a:r>
            <a:r>
              <a:rPr lang="uk-UA" sz="2400" dirty="0"/>
              <a:t>. – 28с.</a:t>
            </a:r>
            <a:endParaRPr lang="ru-RU" sz="2400" dirty="0"/>
          </a:p>
          <a:p>
            <a:pPr lvl="0"/>
            <a:r>
              <a:rPr lang="ru-RU" sz="2400" dirty="0" err="1"/>
              <a:t>Малиборский</a:t>
            </a:r>
            <a:r>
              <a:rPr lang="ru-RU" sz="2400" dirty="0"/>
              <a:t> В. А. Религия. // Крым: настоящее и будущее. – Симферополь : Таврия, 1995. </a:t>
            </a:r>
            <a:endParaRPr lang="ru-RU" sz="2400" dirty="0"/>
          </a:p>
          <a:p>
            <a:r>
              <a:rPr lang="ru-RU" sz="2400" dirty="0"/>
              <a:t> </a:t>
            </a:r>
            <a:endParaRPr lang="ru-RU" sz="2400" dirty="0"/>
          </a:p>
          <a:p>
            <a:r>
              <a:rPr lang="en-US" sz="2400" b="1" dirty="0"/>
              <a:t>Referen­ces</a:t>
            </a:r>
            <a:endParaRPr lang="ru-RU" sz="2400" dirty="0"/>
          </a:p>
          <a:p>
            <a:r>
              <a:rPr lang="en-US" sz="2400" dirty="0"/>
              <a:t> </a:t>
            </a:r>
            <a:endParaRPr lang="ru-RU" sz="2400" dirty="0"/>
          </a:p>
          <a:p>
            <a:r>
              <a:rPr lang="ru-RU" sz="2400" dirty="0"/>
              <a:t>1. </a:t>
            </a:r>
            <a:r>
              <a:rPr lang="ru-RU" sz="2400" dirty="0" err="1"/>
              <a:t>Abramov</a:t>
            </a:r>
            <a:r>
              <a:rPr lang="ru-RU" sz="2400" dirty="0"/>
              <a:t> V.P. </a:t>
            </a:r>
            <a:r>
              <a:rPr lang="ru-RU" sz="2400" dirty="0" err="1"/>
              <a:t>Constellation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</a:t>
            </a:r>
            <a:r>
              <a:rPr lang="ru-RU" sz="2400" dirty="0" err="1"/>
              <a:t>words</a:t>
            </a:r>
            <a:r>
              <a:rPr lang="ru-RU" sz="2400" dirty="0"/>
              <a:t>. / V. P. </a:t>
            </a:r>
            <a:r>
              <a:rPr lang="ru-RU" sz="2400" dirty="0" err="1"/>
              <a:t>Abramov</a:t>
            </a:r>
            <a:r>
              <a:rPr lang="ru-RU" sz="2400" dirty="0"/>
              <a:t> - M: </a:t>
            </a:r>
            <a:r>
              <a:rPr lang="ru-RU" sz="2400" dirty="0" err="1"/>
              <a:t>Education</a:t>
            </a:r>
            <a:r>
              <a:rPr lang="ru-RU" sz="2400" dirty="0"/>
              <a:t>, 1989. - 157 p. </a:t>
            </a:r>
          </a:p>
          <a:p>
            <a:r>
              <a:rPr lang="ru-RU" sz="2400" dirty="0"/>
              <a:t>2. </a:t>
            </a:r>
            <a:r>
              <a:rPr lang="ru-RU" sz="2400" dirty="0" err="1"/>
              <a:t>Bally</a:t>
            </a:r>
            <a:r>
              <a:rPr lang="ru-RU" sz="2400" dirty="0"/>
              <a:t> </a:t>
            </a:r>
            <a:r>
              <a:rPr lang="ru-RU" sz="2400" dirty="0" err="1"/>
              <a:t>Sh</a:t>
            </a:r>
            <a:r>
              <a:rPr lang="ru-RU" sz="2400" dirty="0"/>
              <a:t>. </a:t>
            </a:r>
            <a:r>
              <a:rPr lang="ru-RU" sz="2400" dirty="0" err="1"/>
              <a:t>French</a:t>
            </a:r>
            <a:r>
              <a:rPr lang="ru-RU" sz="2400" dirty="0"/>
              <a:t> </a:t>
            </a:r>
            <a:r>
              <a:rPr lang="ru-RU" sz="2400" dirty="0" err="1"/>
              <a:t>style</a:t>
            </a:r>
            <a:r>
              <a:rPr lang="ru-RU" sz="2400" dirty="0"/>
              <a:t>. </a:t>
            </a:r>
            <a:r>
              <a:rPr lang="ru-RU" sz="2400" dirty="0" err="1"/>
              <a:t>Per</a:t>
            </a:r>
            <a:r>
              <a:rPr lang="ru-RU" sz="2400" dirty="0"/>
              <a:t>. </a:t>
            </a:r>
            <a:r>
              <a:rPr lang="ru-RU" sz="2400" dirty="0" err="1"/>
              <a:t>from</a:t>
            </a:r>
            <a:r>
              <a:rPr lang="ru-RU" sz="2400" dirty="0"/>
              <a:t> </a:t>
            </a:r>
            <a:r>
              <a:rPr lang="ru-RU" sz="2400" dirty="0" err="1"/>
              <a:t>French</a:t>
            </a:r>
            <a:r>
              <a:rPr lang="ru-RU" sz="2400" dirty="0"/>
              <a:t> / </a:t>
            </a:r>
            <a:r>
              <a:rPr lang="ru-RU" sz="2400" dirty="0" err="1"/>
              <a:t>Sh</a:t>
            </a:r>
            <a:r>
              <a:rPr lang="ru-RU" sz="2400" dirty="0"/>
              <a:t>. </a:t>
            </a:r>
            <a:r>
              <a:rPr lang="ru-RU" sz="2400" dirty="0" err="1"/>
              <a:t>Bally</a:t>
            </a:r>
            <a:r>
              <a:rPr lang="ru-RU" sz="2400" dirty="0"/>
              <a:t> - M: </a:t>
            </a:r>
            <a:r>
              <a:rPr lang="ru-RU" sz="2400" dirty="0" err="1"/>
              <a:t>Foreign</a:t>
            </a:r>
            <a:r>
              <a:rPr lang="ru-RU" sz="2400" dirty="0"/>
              <a:t>. </a:t>
            </a:r>
            <a:r>
              <a:rPr lang="ru-RU" sz="2400" dirty="0" err="1"/>
              <a:t>lit</a:t>
            </a:r>
            <a:r>
              <a:rPr lang="ru-RU" sz="2400" dirty="0"/>
              <a:t>., - 394 p. </a:t>
            </a:r>
          </a:p>
          <a:p>
            <a:r>
              <a:rPr lang="ru-RU" sz="2400" dirty="0"/>
              <a:t>3. </a:t>
            </a:r>
            <a:r>
              <a:rPr lang="ru-RU" sz="2400" dirty="0" err="1"/>
              <a:t>Vinokur</a:t>
            </a:r>
            <a:r>
              <a:rPr lang="ru-RU" sz="2400" dirty="0"/>
              <a:t> G. O. </a:t>
            </a:r>
            <a:r>
              <a:rPr lang="ru-RU" sz="2400" dirty="0" err="1"/>
              <a:t>On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language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</a:t>
            </a:r>
            <a:r>
              <a:rPr lang="ru-RU" sz="2400" dirty="0" err="1"/>
              <a:t>fiction</a:t>
            </a:r>
            <a:r>
              <a:rPr lang="ru-RU" sz="2400" dirty="0"/>
              <a:t>. / G. </a:t>
            </a:r>
            <a:r>
              <a:rPr lang="ru-RU" sz="2400" dirty="0" err="1"/>
              <a:t>Vinokur</a:t>
            </a:r>
            <a:r>
              <a:rPr lang="ru-RU" sz="2400" dirty="0"/>
              <a:t> - M., </a:t>
            </a:r>
            <a:r>
              <a:rPr lang="ru-RU" sz="2400" dirty="0" err="1"/>
              <a:t>Higher</a:t>
            </a:r>
            <a:r>
              <a:rPr lang="ru-RU" sz="2400" dirty="0"/>
              <a:t>. </a:t>
            </a:r>
            <a:r>
              <a:rPr lang="ru-RU" sz="2400" dirty="0" err="1"/>
              <a:t>school</a:t>
            </a:r>
            <a:r>
              <a:rPr lang="ru-RU" sz="2400" dirty="0"/>
              <a:t>, 1991. - 448 p.</a:t>
            </a:r>
          </a:p>
          <a:p>
            <a:r>
              <a:rPr lang="ru-RU" sz="2400" dirty="0"/>
              <a:t> 4. </a:t>
            </a:r>
            <a:r>
              <a:rPr lang="ru-RU" sz="2400" dirty="0" err="1"/>
              <a:t>Kurtseitov</a:t>
            </a:r>
            <a:r>
              <a:rPr lang="ru-RU" sz="2400" dirty="0"/>
              <a:t> A. M. </a:t>
            </a:r>
            <a:r>
              <a:rPr lang="ru-RU" sz="2400" dirty="0" err="1"/>
              <a:t>Teaching</a:t>
            </a:r>
            <a:r>
              <a:rPr lang="ru-RU" sz="2400" dirty="0"/>
              <a:t> </a:t>
            </a:r>
            <a:r>
              <a:rPr lang="ru-RU" sz="2400" dirty="0" err="1"/>
              <a:t>aid</a:t>
            </a:r>
            <a:r>
              <a:rPr lang="ru-RU" sz="2400" dirty="0"/>
              <a:t>: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origin</a:t>
            </a:r>
            <a:r>
              <a:rPr lang="ru-RU" sz="2400" dirty="0"/>
              <a:t> </a:t>
            </a:r>
            <a:r>
              <a:rPr lang="ru-RU" sz="2400" dirty="0" err="1"/>
              <a:t>and</a:t>
            </a:r>
            <a:r>
              <a:rPr lang="ru-RU" sz="2400" dirty="0"/>
              <a:t> </a:t>
            </a:r>
            <a:r>
              <a:rPr lang="ru-RU" sz="2400" dirty="0" err="1"/>
              <a:t>development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</a:t>
            </a:r>
            <a:r>
              <a:rPr lang="ru-RU" sz="2400" dirty="0" err="1"/>
              <a:t>phraseological</a:t>
            </a:r>
            <a:r>
              <a:rPr lang="ru-RU" sz="2400" dirty="0"/>
              <a:t> </a:t>
            </a:r>
            <a:r>
              <a:rPr lang="ru-RU" sz="2400" dirty="0" err="1"/>
              <a:t>units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Crimean</a:t>
            </a:r>
            <a:r>
              <a:rPr lang="ru-RU" sz="2400" dirty="0"/>
              <a:t> </a:t>
            </a:r>
            <a:r>
              <a:rPr lang="ru-RU" sz="2400" dirty="0" err="1"/>
              <a:t>Tatar</a:t>
            </a:r>
            <a:r>
              <a:rPr lang="ru-RU" sz="2400" dirty="0"/>
              <a:t> </a:t>
            </a:r>
            <a:r>
              <a:rPr lang="ru-RU" sz="2400" dirty="0" err="1"/>
              <a:t>language</a:t>
            </a:r>
            <a:r>
              <a:rPr lang="ru-RU" sz="2400" dirty="0"/>
              <a:t>. /BUT. </a:t>
            </a:r>
            <a:r>
              <a:rPr lang="ru-RU" sz="2400" dirty="0" err="1"/>
              <a:t>Kurtseitov</a:t>
            </a:r>
            <a:r>
              <a:rPr lang="ru-RU" sz="2400" dirty="0"/>
              <a:t> - </a:t>
            </a:r>
            <a:r>
              <a:rPr lang="ru-RU" sz="2400" dirty="0" err="1"/>
              <a:t>Simferopol</a:t>
            </a:r>
            <a:r>
              <a:rPr lang="ru-RU" sz="2400" dirty="0"/>
              <a:t>: </a:t>
            </a:r>
            <a:r>
              <a:rPr lang="ru-RU" sz="2400" dirty="0" err="1"/>
              <a:t>Krymuchpedgiz</a:t>
            </a:r>
            <a:r>
              <a:rPr lang="ru-RU" sz="2400" dirty="0"/>
              <a:t>, 2007. - 28s. </a:t>
            </a:r>
          </a:p>
          <a:p>
            <a:r>
              <a:rPr lang="ru-RU" sz="2400" dirty="0"/>
              <a:t>5. </a:t>
            </a:r>
            <a:r>
              <a:rPr lang="ru-RU" sz="2400" dirty="0" err="1"/>
              <a:t>Maliborsky</a:t>
            </a:r>
            <a:r>
              <a:rPr lang="ru-RU" sz="2400" dirty="0"/>
              <a:t> V. A. </a:t>
            </a:r>
            <a:r>
              <a:rPr lang="ru-RU" sz="2400" dirty="0" err="1"/>
              <a:t>Religion</a:t>
            </a:r>
            <a:r>
              <a:rPr lang="ru-RU" sz="2400" dirty="0"/>
              <a:t>. // </a:t>
            </a:r>
            <a:r>
              <a:rPr lang="ru-RU" sz="2400" dirty="0" err="1"/>
              <a:t>Crimea</a:t>
            </a:r>
            <a:r>
              <a:rPr lang="ru-RU" sz="2400" dirty="0"/>
              <a:t>: </a:t>
            </a:r>
            <a:r>
              <a:rPr lang="ru-RU" sz="2400" dirty="0" err="1"/>
              <a:t>present</a:t>
            </a:r>
            <a:r>
              <a:rPr lang="ru-RU" sz="2400" dirty="0"/>
              <a:t> </a:t>
            </a:r>
            <a:r>
              <a:rPr lang="ru-RU" sz="2400" dirty="0" err="1"/>
              <a:t>and</a:t>
            </a:r>
            <a:r>
              <a:rPr lang="ru-RU" sz="2400" dirty="0"/>
              <a:t> </a:t>
            </a:r>
            <a:r>
              <a:rPr lang="ru-RU" sz="2400" dirty="0" err="1"/>
              <a:t>future</a:t>
            </a:r>
            <a:r>
              <a:rPr lang="ru-RU" sz="2400" dirty="0"/>
              <a:t>. - </a:t>
            </a:r>
            <a:r>
              <a:rPr lang="ru-RU" sz="2400" dirty="0" err="1"/>
              <a:t>Simferopol</a:t>
            </a:r>
            <a:r>
              <a:rPr lang="ru-RU" sz="2400" dirty="0"/>
              <a:t>: </a:t>
            </a:r>
            <a:r>
              <a:rPr lang="ru-RU" sz="2400" dirty="0" err="1"/>
              <a:t>Tavria</a:t>
            </a:r>
            <a:r>
              <a:rPr lang="ru-RU" sz="2400" dirty="0"/>
              <a:t>, 1995.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455" y="2639525"/>
            <a:ext cx="25717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1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956301"/>
            <a:ext cx="10058400" cy="49016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586" y="3327901"/>
            <a:ext cx="8859725" cy="254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8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4740" y="705119"/>
            <a:ext cx="10442620" cy="6152881"/>
          </a:xfrm>
        </p:spPr>
        <p:txBody>
          <a:bodyPr>
            <a:normAutofit/>
          </a:bodyPr>
          <a:lstStyle/>
          <a:p>
            <a:pPr hangingPunct="0"/>
            <a:r>
              <a:rPr lang="ru-RU" sz="2000" b="1" dirty="0"/>
              <a:t>Аннотация.</a:t>
            </a:r>
            <a:r>
              <a:rPr lang="ru-RU" sz="2000" dirty="0"/>
              <a:t> Предлагаемая статья посвящена фразеологическим единицам </a:t>
            </a:r>
            <a:r>
              <a:rPr lang="ru-RU" sz="2000" dirty="0" err="1"/>
              <a:t>крымскотатарского</a:t>
            </a:r>
            <a:r>
              <a:rPr lang="ru-RU" sz="2000" dirty="0"/>
              <a:t> языка, смысловое содержание которых не связано со значениями ее компонентов. В ней также определен их удельный вес. Автор объясняет семантические изменения фразеологизмов, когда значения компонентов отличаются от общего значения фразеологизма. В статье обосновывается необходимость изучения внутренней формы фразеологизма для уяснения специфики фразеологического значения и путей его развития.</a:t>
            </a:r>
          </a:p>
          <a:p>
            <a:pPr hangingPunct="0"/>
            <a:r>
              <a:rPr lang="ru-RU" sz="2000" b="1" dirty="0"/>
              <a:t>Ключевые слова:</a:t>
            </a:r>
            <a:r>
              <a:rPr lang="ru-RU" sz="2000" dirty="0"/>
              <a:t> </a:t>
            </a:r>
            <a:r>
              <a:rPr lang="ru-RU" sz="2000" dirty="0" err="1"/>
              <a:t>крымскотатарский</a:t>
            </a:r>
            <a:r>
              <a:rPr lang="ru-RU" sz="2000" dirty="0"/>
              <a:t> язык, фразеологический оборот, </a:t>
            </a:r>
            <a:r>
              <a:rPr lang="ru-RU" sz="2000" dirty="0" err="1"/>
              <a:t>крымскотатарский</a:t>
            </a:r>
            <a:r>
              <a:rPr lang="ru-RU" sz="2000" dirty="0"/>
              <a:t> фольклор, фразеологизм, идиома.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                  </a:t>
            </a:r>
            <a:r>
              <a:rPr lang="ru-RU" sz="4800" dirty="0" smtClean="0"/>
              <a:t>  +                =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0" y="4440461"/>
            <a:ext cx="3147740" cy="13421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832" y="4069080"/>
            <a:ext cx="2103120" cy="2103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856" y="3729473"/>
            <a:ext cx="2764128" cy="276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6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7981" y="1304842"/>
            <a:ext cx="10339589" cy="4966094"/>
          </a:xfrm>
        </p:spPr>
        <p:txBody>
          <a:bodyPr>
            <a:normAutofit/>
          </a:bodyPr>
          <a:lstStyle/>
          <a:p>
            <a:pPr hangingPunct="0"/>
            <a:r>
              <a:rPr lang="ru-RU" sz="1400" b="1" dirty="0" err="1"/>
              <a:t>Summary</a:t>
            </a:r>
            <a:r>
              <a:rPr lang="ru-RU" sz="1400" b="1" dirty="0"/>
              <a:t>.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proposed</a:t>
            </a:r>
            <a:r>
              <a:rPr lang="ru-RU" sz="1400" dirty="0"/>
              <a:t> </a:t>
            </a:r>
            <a:r>
              <a:rPr lang="ru-RU" sz="1400" dirty="0" err="1"/>
              <a:t>article</a:t>
            </a:r>
            <a:r>
              <a:rPr lang="ru-RU" sz="1400" dirty="0"/>
              <a:t> </a:t>
            </a:r>
            <a:r>
              <a:rPr lang="ru-RU" sz="1400" dirty="0" err="1"/>
              <a:t>is</a:t>
            </a:r>
            <a:r>
              <a:rPr lang="ru-RU" sz="1400" dirty="0"/>
              <a:t> </a:t>
            </a:r>
            <a:r>
              <a:rPr lang="ru-RU" sz="1400" dirty="0" err="1"/>
              <a:t>devoted</a:t>
            </a:r>
            <a:r>
              <a:rPr lang="ru-RU" sz="1400" dirty="0"/>
              <a:t> </a:t>
            </a:r>
            <a:r>
              <a:rPr lang="ru-RU" sz="1400" dirty="0" err="1"/>
              <a:t>to</a:t>
            </a:r>
            <a:r>
              <a:rPr lang="ru-RU" sz="1400" dirty="0"/>
              <a:t> </a:t>
            </a:r>
            <a:r>
              <a:rPr lang="ru-RU" sz="1400" dirty="0" err="1"/>
              <a:t>phraseological</a:t>
            </a:r>
            <a:r>
              <a:rPr lang="ru-RU" sz="1400" dirty="0"/>
              <a:t> </a:t>
            </a:r>
            <a:r>
              <a:rPr lang="ru-RU" sz="1400" dirty="0" err="1"/>
              <a:t>units</a:t>
            </a:r>
            <a:r>
              <a:rPr lang="ru-RU" sz="1400" dirty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Crimean</a:t>
            </a:r>
            <a:r>
              <a:rPr lang="ru-RU" sz="1400" dirty="0"/>
              <a:t> </a:t>
            </a:r>
            <a:r>
              <a:rPr lang="ru-RU" sz="1400" dirty="0" err="1"/>
              <a:t>Tatar</a:t>
            </a:r>
            <a:r>
              <a:rPr lang="ru-RU" sz="1400" dirty="0"/>
              <a:t> </a:t>
            </a:r>
            <a:r>
              <a:rPr lang="ru-RU" sz="1400" dirty="0" err="1"/>
              <a:t>language</a:t>
            </a:r>
            <a:r>
              <a:rPr lang="ru-RU" sz="1400" dirty="0"/>
              <a:t>,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semantic</a:t>
            </a:r>
            <a:r>
              <a:rPr lang="ru-RU" sz="1400" dirty="0"/>
              <a:t> </a:t>
            </a:r>
            <a:r>
              <a:rPr lang="ru-RU" sz="1400" dirty="0" err="1"/>
              <a:t>content</a:t>
            </a:r>
            <a:r>
              <a:rPr lang="ru-RU" sz="1400" dirty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which</a:t>
            </a:r>
            <a:r>
              <a:rPr lang="ru-RU" sz="1400" dirty="0"/>
              <a:t> </a:t>
            </a:r>
            <a:r>
              <a:rPr lang="ru-RU" sz="1400" dirty="0" err="1"/>
              <a:t>is</a:t>
            </a:r>
            <a:r>
              <a:rPr lang="ru-RU" sz="1400" dirty="0"/>
              <a:t> </a:t>
            </a:r>
            <a:r>
              <a:rPr lang="ru-RU" sz="1400" dirty="0" err="1"/>
              <a:t>not</a:t>
            </a:r>
            <a:r>
              <a:rPr lang="ru-RU" sz="1400" dirty="0"/>
              <a:t> </a:t>
            </a:r>
            <a:r>
              <a:rPr lang="ru-RU" sz="1400" dirty="0" err="1"/>
              <a:t>related</a:t>
            </a:r>
            <a:r>
              <a:rPr lang="ru-RU" sz="1400" dirty="0"/>
              <a:t> </a:t>
            </a:r>
            <a:r>
              <a:rPr lang="ru-RU" sz="1400" dirty="0" err="1"/>
              <a:t>to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meanings</a:t>
            </a:r>
            <a:r>
              <a:rPr lang="ru-RU" sz="1400" dirty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its</a:t>
            </a:r>
            <a:r>
              <a:rPr lang="ru-RU" sz="1400" dirty="0"/>
              <a:t> </a:t>
            </a:r>
            <a:r>
              <a:rPr lang="ru-RU" sz="1400" dirty="0" err="1"/>
              <a:t>components</a:t>
            </a:r>
            <a:r>
              <a:rPr lang="ru-RU" sz="1400" dirty="0"/>
              <a:t>. </a:t>
            </a:r>
            <a:r>
              <a:rPr lang="ru-RU" sz="1400" dirty="0" err="1"/>
              <a:t>It</a:t>
            </a:r>
            <a:r>
              <a:rPr lang="ru-RU" sz="1400" dirty="0"/>
              <a:t> </a:t>
            </a:r>
            <a:r>
              <a:rPr lang="ru-RU" sz="1400" dirty="0" err="1"/>
              <a:t>also</a:t>
            </a:r>
            <a:r>
              <a:rPr lang="ru-RU" sz="1400" dirty="0"/>
              <a:t> </a:t>
            </a:r>
            <a:r>
              <a:rPr lang="ru-RU" sz="1400" dirty="0" err="1"/>
              <a:t>efines</a:t>
            </a:r>
            <a:r>
              <a:rPr lang="ru-RU" sz="1400" dirty="0"/>
              <a:t> </a:t>
            </a:r>
            <a:r>
              <a:rPr lang="ru-RU" sz="1400" dirty="0" err="1"/>
              <a:t>their</a:t>
            </a:r>
            <a:r>
              <a:rPr lang="ru-RU" sz="1400" dirty="0"/>
              <a:t> </a:t>
            </a:r>
            <a:r>
              <a:rPr lang="ru-RU" sz="1400" dirty="0" err="1"/>
              <a:t>specific</a:t>
            </a:r>
            <a:r>
              <a:rPr lang="ru-RU" sz="1400" dirty="0"/>
              <a:t> </a:t>
            </a:r>
            <a:r>
              <a:rPr lang="ru-RU" sz="1400" dirty="0" err="1"/>
              <a:t>gravity</a:t>
            </a:r>
            <a:r>
              <a:rPr lang="ru-RU" sz="1400" dirty="0"/>
              <a:t>.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author</a:t>
            </a:r>
            <a:r>
              <a:rPr lang="ru-RU" sz="1400" dirty="0"/>
              <a:t> </a:t>
            </a:r>
            <a:r>
              <a:rPr lang="ru-RU" sz="1400" dirty="0" err="1"/>
              <a:t>explains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semantic</a:t>
            </a:r>
            <a:r>
              <a:rPr lang="ru-RU" sz="1400" dirty="0"/>
              <a:t> </a:t>
            </a:r>
            <a:r>
              <a:rPr lang="ru-RU" sz="1400" dirty="0" err="1"/>
              <a:t>changes</a:t>
            </a:r>
            <a:r>
              <a:rPr lang="ru-RU" sz="1400" dirty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phraseological</a:t>
            </a:r>
            <a:r>
              <a:rPr lang="ru-RU" sz="1400" dirty="0"/>
              <a:t> </a:t>
            </a:r>
            <a:r>
              <a:rPr lang="ru-RU" sz="1400" dirty="0" err="1"/>
              <a:t>units</a:t>
            </a:r>
            <a:r>
              <a:rPr lang="ru-RU" sz="1400" dirty="0"/>
              <a:t> </a:t>
            </a:r>
            <a:r>
              <a:rPr lang="ru-RU" sz="1400" dirty="0" err="1"/>
              <a:t>when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meanings</a:t>
            </a:r>
            <a:r>
              <a:rPr lang="ru-RU" sz="1400" dirty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components</a:t>
            </a:r>
            <a:r>
              <a:rPr lang="ru-RU" sz="1400" dirty="0"/>
              <a:t> </a:t>
            </a:r>
            <a:r>
              <a:rPr lang="ru-RU" sz="1400" dirty="0" err="1"/>
              <a:t>differ</a:t>
            </a:r>
            <a:r>
              <a:rPr lang="ru-RU" sz="1400" dirty="0"/>
              <a:t> </a:t>
            </a:r>
            <a:r>
              <a:rPr lang="ru-RU" sz="1400" dirty="0" err="1"/>
              <a:t>from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general</a:t>
            </a:r>
            <a:r>
              <a:rPr lang="ru-RU" sz="1400" dirty="0"/>
              <a:t> </a:t>
            </a:r>
            <a:r>
              <a:rPr lang="ru-RU" sz="1400" dirty="0" err="1"/>
              <a:t>meaning</a:t>
            </a:r>
            <a:r>
              <a:rPr lang="ru-RU" sz="1400" dirty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phraseological</a:t>
            </a:r>
            <a:r>
              <a:rPr lang="ru-RU" sz="1400" dirty="0"/>
              <a:t> </a:t>
            </a:r>
            <a:r>
              <a:rPr lang="ru-RU" sz="1400" dirty="0" err="1"/>
              <a:t>unit</a:t>
            </a:r>
            <a:r>
              <a:rPr lang="ru-RU" sz="1400" dirty="0"/>
              <a:t>.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article</a:t>
            </a:r>
            <a:r>
              <a:rPr lang="ru-RU" sz="1400" dirty="0"/>
              <a:t> </a:t>
            </a:r>
            <a:r>
              <a:rPr lang="ru-RU" sz="1400" dirty="0" err="1"/>
              <a:t>substantiates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need</a:t>
            </a:r>
            <a:r>
              <a:rPr lang="ru-RU" sz="1400" dirty="0"/>
              <a:t> </a:t>
            </a:r>
            <a:r>
              <a:rPr lang="ru-RU" sz="1400" dirty="0" err="1"/>
              <a:t>to</a:t>
            </a:r>
            <a:r>
              <a:rPr lang="ru-RU" sz="1400" dirty="0"/>
              <a:t> </a:t>
            </a:r>
            <a:r>
              <a:rPr lang="ru-RU" sz="1400" dirty="0" err="1"/>
              <a:t>study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internal</a:t>
            </a:r>
            <a:r>
              <a:rPr lang="ru-RU" sz="1400" dirty="0"/>
              <a:t> </a:t>
            </a:r>
            <a:r>
              <a:rPr lang="ru-RU" sz="1400" dirty="0" err="1"/>
              <a:t>form</a:t>
            </a:r>
            <a:r>
              <a:rPr lang="ru-RU" sz="1400" dirty="0"/>
              <a:t> </a:t>
            </a:r>
            <a:r>
              <a:rPr lang="ru-RU" sz="1400" dirty="0" err="1"/>
              <a:t>of</a:t>
            </a:r>
            <a:r>
              <a:rPr lang="ru-RU" sz="1400" dirty="0"/>
              <a:t> a </a:t>
            </a:r>
            <a:r>
              <a:rPr lang="ru-RU" sz="1400" dirty="0" err="1"/>
              <a:t>phraseological</a:t>
            </a:r>
            <a:r>
              <a:rPr lang="ru-RU" sz="1400" dirty="0"/>
              <a:t> </a:t>
            </a:r>
            <a:r>
              <a:rPr lang="ru-RU" sz="1400" dirty="0" err="1"/>
              <a:t>unit</a:t>
            </a:r>
            <a:r>
              <a:rPr lang="ru-RU" sz="1400" dirty="0"/>
              <a:t> </a:t>
            </a:r>
            <a:r>
              <a:rPr lang="ru-RU" sz="1400" dirty="0" err="1"/>
              <a:t>in</a:t>
            </a:r>
            <a:r>
              <a:rPr lang="ru-RU" sz="1400" dirty="0"/>
              <a:t> </a:t>
            </a:r>
            <a:r>
              <a:rPr lang="ru-RU" sz="1400" dirty="0" err="1"/>
              <a:t>order</a:t>
            </a:r>
            <a:r>
              <a:rPr lang="ru-RU" sz="1400" dirty="0"/>
              <a:t> </a:t>
            </a:r>
            <a:r>
              <a:rPr lang="ru-RU" sz="1400" dirty="0" err="1"/>
              <a:t>to</a:t>
            </a:r>
            <a:r>
              <a:rPr lang="ru-RU" sz="1400" dirty="0"/>
              <a:t> </a:t>
            </a:r>
            <a:r>
              <a:rPr lang="ru-RU" sz="1400" dirty="0" err="1"/>
              <a:t>understand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specifics</a:t>
            </a:r>
            <a:r>
              <a:rPr lang="ru-RU" sz="1400" dirty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phraseological</a:t>
            </a:r>
            <a:r>
              <a:rPr lang="ru-RU" sz="1400" dirty="0"/>
              <a:t> </a:t>
            </a:r>
            <a:r>
              <a:rPr lang="ru-RU" sz="1400" dirty="0" err="1"/>
              <a:t>meaning</a:t>
            </a:r>
            <a:r>
              <a:rPr lang="ru-RU" sz="1400" dirty="0"/>
              <a:t> </a:t>
            </a:r>
            <a:r>
              <a:rPr lang="ru-RU" sz="1400" dirty="0" err="1"/>
              <a:t>and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ways</a:t>
            </a:r>
            <a:r>
              <a:rPr lang="ru-RU" sz="1400" dirty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its</a:t>
            </a:r>
            <a:r>
              <a:rPr lang="ru-RU" sz="1400" dirty="0"/>
              <a:t> </a:t>
            </a:r>
            <a:r>
              <a:rPr lang="ru-RU" sz="1400" dirty="0" err="1"/>
              <a:t>development</a:t>
            </a:r>
            <a:r>
              <a:rPr lang="ru-RU" sz="1400" dirty="0"/>
              <a:t>. </a:t>
            </a:r>
          </a:p>
          <a:p>
            <a:pPr hangingPunct="0"/>
            <a:r>
              <a:rPr lang="ru-RU" sz="1400" b="1" dirty="0" err="1"/>
              <a:t>Key</a:t>
            </a:r>
            <a:r>
              <a:rPr lang="ru-RU" sz="1400" b="1" dirty="0"/>
              <a:t> </a:t>
            </a:r>
            <a:r>
              <a:rPr lang="ru-RU" sz="1400" b="1" dirty="0" err="1"/>
              <a:t>words</a:t>
            </a:r>
            <a:r>
              <a:rPr lang="ru-RU" sz="1400" b="1" dirty="0"/>
              <a:t>:</a:t>
            </a:r>
            <a:r>
              <a:rPr lang="ru-RU" sz="1400" dirty="0"/>
              <a:t> </a:t>
            </a:r>
            <a:r>
              <a:rPr lang="ru-RU" sz="1400" dirty="0" err="1"/>
              <a:t>Crimean</a:t>
            </a:r>
            <a:r>
              <a:rPr lang="ru-RU" sz="1400" dirty="0"/>
              <a:t> </a:t>
            </a:r>
            <a:r>
              <a:rPr lang="ru-RU" sz="1400" dirty="0" err="1"/>
              <a:t>Tatar</a:t>
            </a:r>
            <a:r>
              <a:rPr lang="ru-RU" sz="1400" dirty="0"/>
              <a:t> </a:t>
            </a:r>
            <a:r>
              <a:rPr lang="ru-RU" sz="1400" dirty="0" err="1"/>
              <a:t>language</a:t>
            </a:r>
            <a:r>
              <a:rPr lang="ru-RU" sz="1400" dirty="0"/>
              <a:t>, </a:t>
            </a:r>
            <a:r>
              <a:rPr lang="ru-RU" sz="1400" dirty="0" err="1"/>
              <a:t>phraseology</a:t>
            </a:r>
            <a:r>
              <a:rPr lang="ru-RU" sz="1400" dirty="0"/>
              <a:t>, </a:t>
            </a:r>
            <a:r>
              <a:rPr lang="ru-RU" sz="1400" dirty="0" err="1"/>
              <a:t>Crimean</a:t>
            </a:r>
            <a:r>
              <a:rPr lang="ru-RU" sz="1400" dirty="0"/>
              <a:t> </a:t>
            </a:r>
            <a:r>
              <a:rPr lang="ru-RU" sz="1400" dirty="0" err="1"/>
              <a:t>Tatar</a:t>
            </a:r>
            <a:r>
              <a:rPr lang="ru-RU" sz="1400" dirty="0"/>
              <a:t> </a:t>
            </a:r>
            <a:r>
              <a:rPr lang="ru-RU" sz="1400" dirty="0" err="1"/>
              <a:t>folklore</a:t>
            </a:r>
            <a:r>
              <a:rPr lang="ru-RU" sz="1400" dirty="0"/>
              <a:t>, </a:t>
            </a:r>
            <a:r>
              <a:rPr lang="ru-RU" sz="1400" dirty="0" err="1"/>
              <a:t>phraseological</a:t>
            </a:r>
            <a:r>
              <a:rPr lang="ru-RU" sz="1400" dirty="0"/>
              <a:t> </a:t>
            </a:r>
            <a:r>
              <a:rPr lang="ru-RU" sz="1400" dirty="0" err="1"/>
              <a:t>unit</a:t>
            </a:r>
            <a:r>
              <a:rPr lang="ru-RU" sz="1400" dirty="0"/>
              <a:t>, </a:t>
            </a:r>
            <a:r>
              <a:rPr lang="ru-RU" sz="1400" dirty="0" err="1"/>
              <a:t>idiom</a:t>
            </a:r>
            <a:r>
              <a:rPr lang="ru-RU" sz="1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661" y="2942821"/>
            <a:ext cx="3328115" cy="33281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81" y="3257147"/>
            <a:ext cx="2670954" cy="22421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229" y="3139809"/>
            <a:ext cx="2675518" cy="247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1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80" y="1109344"/>
            <a:ext cx="6890197" cy="5431361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2557531" y="1508838"/>
            <a:ext cx="417489" cy="505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1803042" y="1493949"/>
            <a:ext cx="347730" cy="520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31" y="2149933"/>
            <a:ext cx="883611" cy="9283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315" y="2098114"/>
            <a:ext cx="928351" cy="9283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60555" y="441142"/>
            <a:ext cx="6096000" cy="25408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0385" algn="just" hangingPunct="0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Постановка проблемы.</a:t>
            </a:r>
            <a:r>
              <a:rPr lang="ru-RU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В классифицированной схеме фразеологические единицы, смысловое содержание которых не связано со значениями ее компонентов названы фразеологическими сращениями. </a:t>
            </a:r>
            <a:r>
              <a:rPr lang="ru-RU" dirty="0" err="1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Мотивированность</a:t>
            </a:r>
            <a:r>
              <a:rPr lang="ru-RU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значения таких фразеологизмов в современном </a:t>
            </a:r>
            <a:r>
              <a:rPr lang="ru-RU" dirty="0" err="1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крымскотатарском</a:t>
            </a:r>
            <a:r>
              <a:rPr lang="ru-RU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языке может и не сохраниться</a:t>
            </a:r>
            <a:r>
              <a:rPr lang="ru-RU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ru-RU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25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882" y="282288"/>
            <a:ext cx="6169533" cy="657571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764" y="1188720"/>
            <a:ext cx="7001436" cy="3931920"/>
          </a:xfrm>
        </p:spPr>
        <p:txBody>
          <a:bodyPr>
            <a:noAutofit/>
          </a:bodyPr>
          <a:lstStyle/>
          <a:p>
            <a:r>
              <a:rPr lang="ru-RU" sz="2000" b="1" dirty="0"/>
              <a:t>Целью</a:t>
            </a:r>
            <a:r>
              <a:rPr lang="ru-RU" sz="2000" dirty="0"/>
              <a:t> исследования являются фразеологические сращения </a:t>
            </a:r>
            <a:r>
              <a:rPr lang="ru-RU" sz="2000" dirty="0" err="1"/>
              <a:t>крымскотатарского</a:t>
            </a:r>
            <a:r>
              <a:rPr lang="ru-RU" sz="2000" dirty="0"/>
              <a:t> языка, которые характеризуются следующими особенностями: Во-первых, во фразеологических сращениях общее значение всего выражения не эквивалентно конкретному лексическому значению тех слов, которые входят во фразеологическую единицу. Например, в современном </a:t>
            </a:r>
            <a:r>
              <a:rPr lang="ru-RU" sz="2000" dirty="0" err="1"/>
              <a:t>крымскотатарском</a:t>
            </a:r>
            <a:r>
              <a:rPr lang="ru-RU" sz="2000" dirty="0"/>
              <a:t> языке имеются существительные </a:t>
            </a:r>
            <a:r>
              <a:rPr lang="ru-RU" sz="2000" i="1" dirty="0" err="1"/>
              <a:t>арслан</a:t>
            </a:r>
            <a:r>
              <a:rPr lang="ru-RU" sz="2000" dirty="0"/>
              <a:t> – лев и </a:t>
            </a:r>
            <a:r>
              <a:rPr lang="ru-RU" sz="2000" i="1" dirty="0" err="1"/>
              <a:t>юрек</a:t>
            </a:r>
            <a:r>
              <a:rPr lang="ru-RU" sz="2000" dirty="0"/>
              <a:t> – сердце, но ни одно из значений этих слов не имеет ничего общего со значением фразеологизма:</a:t>
            </a:r>
          </a:p>
          <a:p>
            <a:r>
              <a:rPr lang="ru-RU" sz="2000" i="1" dirty="0" err="1"/>
              <a:t>Арслан</a:t>
            </a:r>
            <a:r>
              <a:rPr lang="ru-RU" sz="2000" i="1" dirty="0"/>
              <a:t> </a:t>
            </a:r>
            <a:r>
              <a:rPr lang="ru-RU" sz="2000" i="1" dirty="0" err="1"/>
              <a:t>юрек</a:t>
            </a:r>
            <a:r>
              <a:rPr lang="ru-RU" sz="2000" dirty="0"/>
              <a:t> – львиное сердце; очень храбрый человек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3665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518" y="1339403"/>
            <a:ext cx="6297769" cy="469563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200" dirty="0"/>
              <a:t>Слова, входящие во фразеологические сращения, не имеют самостоятельного значения. В некоторых из них значение слов может быть вскрыто лишь в результате этимологического анализа. Но многие </a:t>
            </a:r>
            <a:r>
              <a:rPr lang="ru-RU" sz="3200" dirty="0" err="1"/>
              <a:t>крымскотатарские</a:t>
            </a:r>
            <a:r>
              <a:rPr lang="ru-RU" sz="3200" dirty="0"/>
              <a:t> фразеологизмы не имеют особых примет [4, </a:t>
            </a:r>
            <a:r>
              <a:rPr lang="en-US" sz="3200" dirty="0"/>
              <a:t>c</a:t>
            </a:r>
            <a:r>
              <a:rPr lang="ru-RU" sz="3200" dirty="0"/>
              <a:t>. 18]. Например: </a:t>
            </a:r>
            <a:r>
              <a:rPr lang="ru-RU" sz="3200" i="1" dirty="0" err="1"/>
              <a:t>Козь</a:t>
            </a:r>
            <a:r>
              <a:rPr lang="ru-RU" sz="3200" i="1" dirty="0"/>
              <a:t> </a:t>
            </a:r>
            <a:r>
              <a:rPr lang="ru-RU" sz="3200" i="1" dirty="0" err="1"/>
              <a:t>боямакъ</a:t>
            </a:r>
            <a:r>
              <a:rPr lang="ru-RU" sz="3200" dirty="0"/>
              <a:t> – закрашивать глаза; обманывать.</a:t>
            </a:r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798" y="2014194"/>
            <a:ext cx="4220407" cy="422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8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519" y="1472621"/>
            <a:ext cx="5756856" cy="4020846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/>
              <a:t>Бабам: – </a:t>
            </a:r>
            <a:r>
              <a:rPr lang="ru-RU" i="1" dirty="0" err="1"/>
              <a:t>ёкъ</a:t>
            </a:r>
            <a:r>
              <a:rPr lang="ru-RU" i="1" dirty="0"/>
              <a:t>, – </a:t>
            </a:r>
            <a:r>
              <a:rPr lang="ru-RU" i="1" dirty="0" err="1"/>
              <a:t>дий</a:t>
            </a:r>
            <a:r>
              <a:rPr lang="ru-RU" i="1" dirty="0"/>
              <a:t>, – </a:t>
            </a:r>
            <a:r>
              <a:rPr lang="ru-RU" i="1" dirty="0" err="1"/>
              <a:t>Сеит</a:t>
            </a:r>
            <a:r>
              <a:rPr lang="ru-RU" i="1" dirty="0"/>
              <a:t> </a:t>
            </a:r>
            <a:r>
              <a:rPr lang="ru-RU" i="1" dirty="0" err="1"/>
              <a:t>Бекир</a:t>
            </a:r>
            <a:r>
              <a:rPr lang="ru-RU" i="1" dirty="0"/>
              <a:t> </a:t>
            </a:r>
            <a:r>
              <a:rPr lang="ru-RU" i="1" dirty="0" err="1"/>
              <a:t>козь</a:t>
            </a:r>
            <a:r>
              <a:rPr lang="ru-RU" i="1" dirty="0"/>
              <a:t> </a:t>
            </a:r>
            <a:r>
              <a:rPr lang="ru-RU" i="1" dirty="0" err="1"/>
              <a:t>бояды</a:t>
            </a:r>
            <a:r>
              <a:rPr lang="ru-RU" i="1" dirty="0"/>
              <a:t>.</a:t>
            </a:r>
            <a:r>
              <a:rPr lang="ru-RU" dirty="0"/>
              <a:t> (</a:t>
            </a:r>
            <a:r>
              <a:rPr lang="ru-RU" dirty="0" err="1"/>
              <a:t>Э.Шемьи</a:t>
            </a:r>
            <a:r>
              <a:rPr lang="ru-RU" dirty="0"/>
              <a:t>-заде) – Нет, сказал отец, – </a:t>
            </a:r>
            <a:r>
              <a:rPr lang="ru-RU" dirty="0" err="1"/>
              <a:t>Сеит</a:t>
            </a:r>
            <a:r>
              <a:rPr lang="ru-RU" dirty="0"/>
              <a:t> </a:t>
            </a:r>
            <a:r>
              <a:rPr lang="ru-RU" dirty="0" err="1"/>
              <a:t>Бекир</a:t>
            </a:r>
            <a:r>
              <a:rPr lang="ru-RU" dirty="0"/>
              <a:t> закрасил глаза (блефовал).</a:t>
            </a:r>
          </a:p>
          <a:p>
            <a:r>
              <a:rPr lang="ru-RU" i="1" dirty="0" err="1"/>
              <a:t>Козълери</a:t>
            </a:r>
            <a:r>
              <a:rPr lang="ru-RU" i="1" dirty="0"/>
              <a:t> </a:t>
            </a:r>
            <a:r>
              <a:rPr lang="ru-RU" i="1" dirty="0" err="1"/>
              <a:t>дёрт</a:t>
            </a:r>
            <a:r>
              <a:rPr lang="ru-RU" i="1" dirty="0"/>
              <a:t> </a:t>
            </a:r>
            <a:r>
              <a:rPr lang="ru-RU" i="1" dirty="0" err="1"/>
              <a:t>олды</a:t>
            </a:r>
            <a:r>
              <a:rPr lang="ru-RU" dirty="0"/>
              <a:t> – глаз четыре стало; устал ждать. </a:t>
            </a:r>
          </a:p>
          <a:p>
            <a:r>
              <a:rPr lang="ru-RU" i="1" dirty="0" err="1"/>
              <a:t>Къулакъ</a:t>
            </a:r>
            <a:r>
              <a:rPr lang="ru-RU" i="1" dirty="0"/>
              <a:t> </a:t>
            </a:r>
            <a:r>
              <a:rPr lang="ru-RU" i="1" dirty="0" err="1"/>
              <a:t>асмакъ</a:t>
            </a:r>
            <a:r>
              <a:rPr lang="ru-RU" i="1" dirty="0"/>
              <a:t> –</a:t>
            </a:r>
            <a:r>
              <a:rPr lang="ru-RU" dirty="0"/>
              <a:t> повесить уши; подслушивать.</a:t>
            </a:r>
          </a:p>
          <a:p>
            <a:r>
              <a:rPr lang="ru-RU" dirty="0"/>
              <a:t>Во-вторых, фразеологическим сращениям </a:t>
            </a:r>
            <a:r>
              <a:rPr lang="ru-RU" dirty="0" err="1"/>
              <a:t>крымскотатарского</a:t>
            </a:r>
            <a:r>
              <a:rPr lang="ru-RU" dirty="0"/>
              <a:t> языка характерна устойчивость, а именно:</a:t>
            </a:r>
          </a:p>
          <a:p>
            <a:r>
              <a:rPr lang="ru-RU" dirty="0"/>
              <a:t>1) </a:t>
            </a:r>
            <a:r>
              <a:rPr lang="ru-RU" dirty="0" err="1"/>
              <a:t>нерасчленимость</a:t>
            </a:r>
            <a:r>
              <a:rPr lang="ru-RU" dirty="0"/>
              <a:t> выражения:</a:t>
            </a:r>
          </a:p>
          <a:p>
            <a:r>
              <a:rPr lang="ru-RU" i="1" dirty="0"/>
              <a:t>Баш </a:t>
            </a:r>
            <a:r>
              <a:rPr lang="ru-RU" i="1" dirty="0" err="1"/>
              <a:t>ясызы</a:t>
            </a:r>
            <a:r>
              <a:rPr lang="ru-RU" dirty="0"/>
              <a:t> – запись на голове; судьба</a:t>
            </a:r>
            <a:r>
              <a:rPr lang="ru-RU" dirty="0" smtClean="0"/>
              <a:t>.</a:t>
            </a:r>
          </a:p>
          <a:p>
            <a:r>
              <a:rPr lang="ru-RU" dirty="0"/>
              <a:t>2) невозможность замены какого-либо компонента выражения другим словом. Например: </a:t>
            </a:r>
            <a:r>
              <a:rPr lang="ru-RU" i="1" dirty="0"/>
              <a:t>Тиш </a:t>
            </a:r>
            <a:r>
              <a:rPr lang="ru-RU" i="1" dirty="0" err="1"/>
              <a:t>къайрамакъ</a:t>
            </a:r>
            <a:r>
              <a:rPr lang="ru-RU" dirty="0"/>
              <a:t> – зубы точить; иметь зло.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705" y="732746"/>
            <a:ext cx="4119495" cy="550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2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/>
              <a:t>В этом фразеологизме ни одно слово невозможно заменить другим, так как компоненты семантически тесно связаны.</a:t>
            </a:r>
            <a:br>
              <a:rPr lang="ru-RU" sz="1600" dirty="0"/>
            </a:br>
            <a:r>
              <a:rPr lang="ru-RU" sz="1600" dirty="0"/>
              <a:t>3) невозможность перестановки компонентов фразеологического оборота. Например: </a:t>
            </a:r>
            <a:r>
              <a:rPr lang="ru-RU" sz="1600" i="1" dirty="0"/>
              <a:t>Чул тутмай</a:t>
            </a:r>
            <a:r>
              <a:rPr lang="ru-RU" sz="1600" dirty="0"/>
              <a:t> – не держит тряпки; не стоящий. </a:t>
            </a:r>
            <a:br>
              <a:rPr lang="ru-RU" sz="1600" dirty="0"/>
            </a:br>
            <a:r>
              <a:rPr lang="ru-RU" sz="1600" dirty="0"/>
              <a:t>Здесь нельзя переставить компоненты, так как теряется образное значение. </a:t>
            </a:r>
            <a:br>
              <a:rPr lang="ru-RU" sz="1600" dirty="0"/>
            </a:br>
            <a:r>
              <a:rPr lang="ru-RU" sz="1600" i="1" dirty="0"/>
              <a:t>Эбет, о шаматаны Атай Ширинскийлер къопарса да, чул тутмады. </a:t>
            </a:r>
            <a:r>
              <a:rPr lang="ru-RU" sz="1600" dirty="0"/>
              <a:t>(Р.Тынчеров) – Конечно, хотя это и затеяли Атай Ширинские, ничего не вышло.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103120"/>
            <a:ext cx="4831724" cy="3931920"/>
          </a:xfrm>
        </p:spPr>
        <p:txBody>
          <a:bodyPr>
            <a:normAutofit fontScale="40000" lnSpcReduction="20000"/>
          </a:bodyPr>
          <a:lstStyle/>
          <a:p>
            <a:r>
              <a:rPr lang="ru-RU" sz="3200" dirty="0"/>
              <a:t>В-третьих, для некоторых фразеологических сращений </a:t>
            </a:r>
            <a:r>
              <a:rPr lang="ru-RU" sz="3200" dirty="0" err="1"/>
              <a:t>крымскотатарского</a:t>
            </a:r>
            <a:r>
              <a:rPr lang="ru-RU" sz="3200" dirty="0"/>
              <a:t> языка характерна синтаксическая </a:t>
            </a:r>
            <a:r>
              <a:rPr lang="ru-RU" sz="3200" dirty="0" err="1"/>
              <a:t>усеченность</a:t>
            </a:r>
            <a:r>
              <a:rPr lang="ru-RU" sz="3200" dirty="0"/>
              <a:t>. Например: </a:t>
            </a:r>
          </a:p>
          <a:p>
            <a:r>
              <a:rPr lang="ru-RU" sz="3200" i="1" dirty="0" err="1"/>
              <a:t>Тавшан</a:t>
            </a:r>
            <a:r>
              <a:rPr lang="ru-RU" sz="3200" i="1" dirty="0"/>
              <a:t> </a:t>
            </a:r>
            <a:r>
              <a:rPr lang="ru-RU" sz="3200" i="1" dirty="0" err="1"/>
              <a:t>юрек</a:t>
            </a:r>
            <a:r>
              <a:rPr lang="ru-RU" sz="3200" dirty="0"/>
              <a:t> – заячье сердце; трус.</a:t>
            </a:r>
          </a:p>
          <a:p>
            <a:r>
              <a:rPr lang="ru-RU" sz="3200" dirty="0"/>
              <a:t>Видимо, когда-то здесь употреблялось слово </a:t>
            </a:r>
            <a:r>
              <a:rPr lang="ru-RU" sz="3200" i="1" dirty="0" err="1"/>
              <a:t>адам</a:t>
            </a:r>
            <a:r>
              <a:rPr lang="ru-RU" sz="3200" dirty="0"/>
              <a:t> – человек. </a:t>
            </a:r>
          </a:p>
          <a:p>
            <a:r>
              <a:rPr lang="ru-RU" sz="3200" dirty="0"/>
              <a:t>Со временем, вследствие абстрагирования выраженных понятий это словосочетание стало употребляться без этого слова. </a:t>
            </a:r>
          </a:p>
          <a:p>
            <a:r>
              <a:rPr lang="ru-RU" sz="3200" dirty="0"/>
              <a:t>Перенос значений основывается на сходстве внешней формы, характерного признака предметов и явлений. Например:</a:t>
            </a:r>
          </a:p>
          <a:p>
            <a:r>
              <a:rPr lang="ru-RU" sz="3200" i="1" dirty="0" err="1"/>
              <a:t>Агъызы</a:t>
            </a:r>
            <a:r>
              <a:rPr lang="ru-RU" sz="3200" i="1" dirty="0"/>
              <a:t> </a:t>
            </a:r>
            <a:r>
              <a:rPr lang="ru-RU" sz="3200" i="1" dirty="0" err="1"/>
              <a:t>къулагъына</a:t>
            </a:r>
            <a:r>
              <a:rPr lang="ru-RU" sz="3200" i="1" dirty="0"/>
              <a:t> </a:t>
            </a:r>
            <a:r>
              <a:rPr lang="ru-RU" sz="3200" i="1" dirty="0" err="1"/>
              <a:t>ете</a:t>
            </a:r>
            <a:r>
              <a:rPr lang="ru-RU" sz="3200" i="1" dirty="0"/>
              <a:t> – </a:t>
            </a:r>
            <a:r>
              <a:rPr lang="ru-RU" sz="3200" dirty="0"/>
              <a:t>рот до ушей; обрадоваться.</a:t>
            </a:r>
          </a:p>
          <a:p>
            <a:r>
              <a:rPr lang="ru-RU" sz="3200" i="1" dirty="0" err="1"/>
              <a:t>Агъызы</a:t>
            </a:r>
            <a:r>
              <a:rPr lang="ru-RU" sz="3200" i="1" dirty="0"/>
              <a:t> </a:t>
            </a:r>
            <a:r>
              <a:rPr lang="ru-RU" sz="3200" i="1" dirty="0" err="1"/>
              <a:t>курекнен</a:t>
            </a:r>
            <a:r>
              <a:rPr lang="ru-RU" sz="3200" i="1" dirty="0"/>
              <a:t> </a:t>
            </a:r>
            <a:r>
              <a:rPr lang="ru-RU" sz="3200" i="1" dirty="0" err="1"/>
              <a:t>тешильген</a:t>
            </a:r>
            <a:r>
              <a:rPr lang="ru-RU" sz="3200" i="1" dirty="0"/>
              <a:t> – </a:t>
            </a:r>
            <a:r>
              <a:rPr lang="ru-RU" sz="3200" dirty="0"/>
              <a:t>рот лопатой продырявлен; болтун.</a:t>
            </a:r>
          </a:p>
          <a:p>
            <a:r>
              <a:rPr lang="ru-RU" sz="3200" i="1" dirty="0" err="1"/>
              <a:t>Эки</a:t>
            </a:r>
            <a:r>
              <a:rPr lang="ru-RU" sz="3200" i="1" dirty="0"/>
              <a:t> </a:t>
            </a:r>
            <a:r>
              <a:rPr lang="ru-RU" sz="3200" i="1" dirty="0" err="1"/>
              <a:t>козю</a:t>
            </a:r>
            <a:r>
              <a:rPr lang="ru-RU" sz="3200" i="1" dirty="0"/>
              <a:t> </a:t>
            </a:r>
            <a:r>
              <a:rPr lang="ru-RU" sz="3200" i="1" dirty="0" err="1"/>
              <a:t>дёрт</a:t>
            </a:r>
            <a:r>
              <a:rPr lang="ru-RU" sz="3200" i="1" dirty="0"/>
              <a:t> </a:t>
            </a:r>
            <a:r>
              <a:rPr lang="ru-RU" sz="3200" i="1" dirty="0" err="1"/>
              <a:t>олгъан</a:t>
            </a:r>
            <a:r>
              <a:rPr lang="ru-RU" sz="3200" i="1" dirty="0"/>
              <a:t> –</a:t>
            </a:r>
            <a:r>
              <a:rPr lang="ru-RU" sz="3200" dirty="0"/>
              <a:t> два глаза стали четырьмя; ждать с нетерпением.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92" y="2128171"/>
            <a:ext cx="4353059" cy="390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1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8491" y="1287887"/>
            <a:ext cx="8016964" cy="4747153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/>
              <a:t>Внутренняя форма может основываться на сходстве действия, но значение фразеологизма возникает на основе сильной гиперболизации данного образа:</a:t>
            </a:r>
          </a:p>
          <a:p>
            <a:r>
              <a:rPr lang="ru-RU" sz="2400" i="1" dirty="0" err="1"/>
              <a:t>Агъызынен</a:t>
            </a:r>
            <a:r>
              <a:rPr lang="ru-RU" sz="2400" i="1" dirty="0"/>
              <a:t> </a:t>
            </a:r>
            <a:r>
              <a:rPr lang="ru-RU" sz="2400" i="1" dirty="0" err="1"/>
              <a:t>къуш</a:t>
            </a:r>
            <a:r>
              <a:rPr lang="ru-RU" sz="2400" i="1" dirty="0"/>
              <a:t> тута –</a:t>
            </a:r>
            <a:r>
              <a:rPr lang="ru-RU" sz="2400" dirty="0"/>
              <a:t> ртом ловит птиц; ловкий.</a:t>
            </a:r>
          </a:p>
          <a:p>
            <a:r>
              <a:rPr lang="ru-RU" sz="2400" dirty="0"/>
              <a:t>К этой группе можно отнести фразеологизмы:</a:t>
            </a:r>
          </a:p>
          <a:p>
            <a:r>
              <a:rPr lang="ru-RU" sz="2400" i="1" dirty="0" err="1"/>
              <a:t>Агъызыны</a:t>
            </a:r>
            <a:r>
              <a:rPr lang="ru-RU" sz="2400" i="1" dirty="0"/>
              <a:t> </a:t>
            </a:r>
            <a:r>
              <a:rPr lang="ru-RU" sz="2400" i="1" dirty="0" err="1"/>
              <a:t>мыхкъа</a:t>
            </a:r>
            <a:r>
              <a:rPr lang="ru-RU" sz="2400" i="1" dirty="0"/>
              <a:t> </a:t>
            </a:r>
            <a:r>
              <a:rPr lang="ru-RU" sz="2400" i="1" dirty="0" err="1"/>
              <a:t>илемек</a:t>
            </a:r>
            <a:r>
              <a:rPr lang="ru-RU" sz="2400" i="1" dirty="0"/>
              <a:t> –</a:t>
            </a:r>
            <a:r>
              <a:rPr lang="ru-RU" sz="2400" dirty="0"/>
              <a:t> вешать рот на гвоздь; голодать.</a:t>
            </a:r>
          </a:p>
          <a:p>
            <a:r>
              <a:rPr lang="ru-RU" sz="2400" i="1" dirty="0" err="1"/>
              <a:t>Агъыз</a:t>
            </a:r>
            <a:r>
              <a:rPr lang="ru-RU" sz="2400" i="1" dirty="0"/>
              <a:t> </a:t>
            </a:r>
            <a:r>
              <a:rPr lang="ru-RU" sz="2400" i="1" dirty="0" err="1"/>
              <a:t>ичинде</a:t>
            </a:r>
            <a:r>
              <a:rPr lang="ru-RU" sz="2400" i="1" dirty="0"/>
              <a:t> </a:t>
            </a:r>
            <a:r>
              <a:rPr lang="ru-RU" sz="2400" i="1" dirty="0" err="1"/>
              <a:t>боткъа</a:t>
            </a:r>
            <a:r>
              <a:rPr lang="ru-RU" sz="2400" i="1" dirty="0"/>
              <a:t> </a:t>
            </a:r>
            <a:r>
              <a:rPr lang="ru-RU" sz="2400" i="1" dirty="0" err="1"/>
              <a:t>пиширмек</a:t>
            </a:r>
            <a:r>
              <a:rPr lang="ru-RU" sz="2400" i="1" dirty="0"/>
              <a:t> – </a:t>
            </a:r>
            <a:r>
              <a:rPr lang="ru-RU" sz="2400" dirty="0"/>
              <a:t>во рту кашу варить; говорить невнятно.</a:t>
            </a:r>
          </a:p>
          <a:p>
            <a:r>
              <a:rPr lang="ru-RU" sz="2400" dirty="0"/>
              <a:t>Значение фразеологизма основывается и на сходстве впечатлений, ощущений, возникающих от воздействия внешней среды и др.</a:t>
            </a:r>
          </a:p>
          <a:p>
            <a:r>
              <a:rPr lang="ru-RU" sz="2400" i="1" dirty="0"/>
              <a:t>Юн </a:t>
            </a:r>
            <a:r>
              <a:rPr lang="ru-RU" sz="2400" i="1" dirty="0" err="1"/>
              <a:t>юттырмакъ</a:t>
            </a:r>
            <a:r>
              <a:rPr lang="ru-RU" sz="2400" i="1" dirty="0"/>
              <a:t> – </a:t>
            </a:r>
            <a:r>
              <a:rPr lang="ru-RU" sz="2400" dirty="0"/>
              <a:t>заставить глотать шерсть; пытать.</a:t>
            </a:r>
          </a:p>
          <a:p>
            <a:r>
              <a:rPr lang="ru-RU" sz="2400" i="1" dirty="0" err="1"/>
              <a:t>Юрек</a:t>
            </a:r>
            <a:r>
              <a:rPr lang="ru-RU" sz="2400" i="1" dirty="0"/>
              <a:t> </a:t>
            </a:r>
            <a:r>
              <a:rPr lang="ru-RU" sz="2400" i="1" dirty="0" err="1"/>
              <a:t>табангъа</a:t>
            </a:r>
            <a:r>
              <a:rPr lang="ru-RU" sz="2400" i="1" dirty="0"/>
              <a:t> </a:t>
            </a:r>
            <a:r>
              <a:rPr lang="ru-RU" sz="2400" i="1" dirty="0" err="1"/>
              <a:t>кетти</a:t>
            </a:r>
            <a:r>
              <a:rPr lang="ru-RU" sz="2400" i="1" dirty="0"/>
              <a:t> – </a:t>
            </a:r>
            <a:r>
              <a:rPr lang="ru-RU" sz="2400" dirty="0"/>
              <a:t>сердце в пятки ушло; испугаться.</a:t>
            </a:r>
          </a:p>
          <a:p>
            <a:r>
              <a:rPr lang="ru-RU" sz="2400" i="1" dirty="0" err="1"/>
              <a:t>Атеш</a:t>
            </a:r>
            <a:r>
              <a:rPr lang="ru-RU" sz="2400" i="1" dirty="0"/>
              <a:t> </a:t>
            </a:r>
            <a:r>
              <a:rPr lang="ru-RU" sz="2400" i="1" dirty="0" err="1"/>
              <a:t>ютмакъ</a:t>
            </a:r>
            <a:r>
              <a:rPr lang="ru-RU" sz="2400" i="1" dirty="0"/>
              <a:t> –</a:t>
            </a:r>
            <a:r>
              <a:rPr lang="ru-RU" sz="2400" dirty="0"/>
              <a:t> глотать огонь; сильно переживать.</a:t>
            </a:r>
          </a:p>
          <a:p>
            <a:r>
              <a:rPr lang="ru-RU" sz="2400" i="1" dirty="0" err="1"/>
              <a:t>Юрекке</a:t>
            </a:r>
            <a:r>
              <a:rPr lang="ru-RU" sz="2400" i="1" dirty="0"/>
              <a:t> туз </a:t>
            </a:r>
            <a:r>
              <a:rPr lang="ru-RU" sz="2400" i="1" dirty="0" err="1"/>
              <a:t>сепмек</a:t>
            </a:r>
            <a:r>
              <a:rPr lang="ru-RU" sz="2400" i="1" dirty="0"/>
              <a:t> – </a:t>
            </a:r>
            <a:r>
              <a:rPr lang="ru-RU" sz="2400" dirty="0"/>
              <a:t>сыпать соль на сердце; причинить душевную боль.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455" y="2639525"/>
            <a:ext cx="25717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1164</TotalTime>
  <Words>1128</Words>
  <Application>Microsoft Office PowerPoint</Application>
  <PresentationFormat>Широкоэкранный</PresentationFormat>
  <Paragraphs>63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SimSun</vt:lpstr>
      <vt:lpstr>Calibri</vt:lpstr>
      <vt:lpstr>Century Gothic</vt:lpstr>
      <vt:lpstr>Garamond</vt:lpstr>
      <vt:lpstr>Times New Roman</vt:lpstr>
      <vt:lpstr>Savon</vt:lpstr>
      <vt:lpstr>ФРАЗЕОЛОГИЧЕСКИЕ ЕДИНИЦЫ КРЫМСКОТАТАРСКОГО ЯЗЫКА, СМЫСЛОВОЕ СОДЕРЖАНИЕ КОТОРЫХ НЕ СВЯЗАНО СО ЗНАЧЕНИЯМИ ЕЕ КОМПОНЕНТОВ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этом фразеологизме ни одно слово невозможно заменить другим, так как компоненты семантически тесно связаны. 3) невозможность перестановки компонентов фразеологического оборота. Например: Чул тутмай – не держит тряпки; не стоящий.  Здесь нельзя переставить компоненты, так как теряется образное значение.  Эбет, о шаматаны Атай Ширинскийлер къопарса да, чул тутмады. (Р.Тынчеров) – Конечно, хотя это и затеяли Атай Ширинские, ничего не вышло.</vt:lpstr>
      <vt:lpstr>Презентация PowerPoint</vt:lpstr>
      <vt:lpstr>Презентация PowerPoint</vt:lpstr>
      <vt:lpstr>Презентация PowerPoint</vt:lpstr>
      <vt:lpstr>Выводы. Таким образом, мы пришли к выводу, что для решений этой задачи необходимо из общей массы фразеологических единиц выделить те из них, в которых значение слов может быть вскрыто лишь в результате этимологического анализа.  Итак, в структуре многозначной единицы за каждым значением стоит своя внутренняя форма, которая может быть общей для ряда равноправных производных значений. Подобное же явление отмечается и в области значений полисемантичных фразеологизмов.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Къырымтатар тилинде фразеология акъкъында умумий малюмат</dc:title>
  <dc:creator>аширова</dc:creator>
  <cp:lastModifiedBy>АЛИМ</cp:lastModifiedBy>
  <cp:revision>13</cp:revision>
  <dcterms:created xsi:type="dcterms:W3CDTF">2019-12-22T20:59:53Z</dcterms:created>
  <dcterms:modified xsi:type="dcterms:W3CDTF">2022-04-04T14:48:49Z</dcterms:modified>
</cp:coreProperties>
</file>