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5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655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527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90455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668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004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933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60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65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35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8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4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77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4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488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970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8909A6-1724-46AA-9803-96EC524DA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7480" y="1160441"/>
            <a:ext cx="7287521" cy="226855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АТЕГОРИЯ ПЕРСУАЗИВНОСТИ: 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ИСТОРИИ ВОПРОСА»</a:t>
            </a:r>
            <a:b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9559FC7-FB67-40A9-9243-071F381FD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1518" y="4441850"/>
            <a:ext cx="5131183" cy="1452153"/>
          </a:xfrm>
        </p:spPr>
        <p:txBody>
          <a:bodyPr>
            <a:normAutofit/>
          </a:bodyPr>
          <a:lstStyle/>
          <a:p>
            <a:r>
              <a:rPr lang="ru-RU" u="sng" dirty="0"/>
              <a:t>Секрет Ксения Анатольевна</a:t>
            </a:r>
          </a:p>
          <a:p>
            <a:r>
              <a:rPr lang="ru-RU" sz="1400" dirty="0"/>
              <a:t>ассистент кафедры «Иностранные языки»</a:t>
            </a:r>
          </a:p>
          <a:p>
            <a:r>
              <a:rPr lang="ru-RU" sz="1400" dirty="0"/>
              <a:t>ФГАОУ ВО «Севастопольский Государственный Университет»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B2C7F20C-A4A7-4ED7-A249-7777D2B8129B}"/>
              </a:ext>
            </a:extLst>
          </p:cNvPr>
          <p:cNvSpPr txBox="1">
            <a:spLocks/>
          </p:cNvSpPr>
          <p:nvPr/>
        </p:nvSpPr>
        <p:spPr>
          <a:xfrm>
            <a:off x="4467222" y="6308521"/>
            <a:ext cx="3108038" cy="3335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dirty="0"/>
              <a:t>Симферополь, 2022</a:t>
            </a:r>
          </a:p>
        </p:txBody>
      </p:sp>
    </p:spTree>
    <p:extLst>
      <p:ext uri="{BB962C8B-B14F-4D97-AF65-F5344CB8AC3E}">
        <p14:creationId xmlns:p14="http://schemas.microsoft.com/office/powerpoint/2010/main" val="103374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8C123-995C-4E57-AED1-E4948022C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7457B2-5F0E-4263-A794-6439CBE55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96" y="1507958"/>
            <a:ext cx="11281193" cy="4724399"/>
          </a:xfrm>
        </p:spPr>
        <p:txBody>
          <a:bodyPr>
            <a:normAutofit/>
          </a:bodyPr>
          <a:lstStyle/>
          <a:p>
            <a:r>
              <a:rPr lang="ru-RU" sz="2800" dirty="0"/>
              <a:t>Целью статьи является анализ специфики функционирования термина «персуазивность». </a:t>
            </a:r>
          </a:p>
          <a:p>
            <a:endParaRPr lang="ru-RU" sz="2800" dirty="0"/>
          </a:p>
          <a:p>
            <a:r>
              <a:rPr lang="ru-RU" sz="2800" dirty="0"/>
              <a:t>Актуальность настоящего исследования обусловливается важностью категории «убеждение» в системе коммуникативных технологий, её способность мутировать и переходить в категорию «серых» и «черных» технологий коммуникации, а также значимостью естественного языка для формирования особого фокуса восприятия действительности у его носителей. </a:t>
            </a:r>
          </a:p>
        </p:txBody>
      </p:sp>
    </p:spTree>
    <p:extLst>
      <p:ext uri="{BB962C8B-B14F-4D97-AF65-F5344CB8AC3E}">
        <p14:creationId xmlns:p14="http://schemas.microsoft.com/office/powerpoint/2010/main" val="1895504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F68E42-4B13-4951-9F27-9D439C5ED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891" y="433137"/>
            <a:ext cx="9644898" cy="6063915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В статье рассматриваются теоретические аспекты становления понятия «персуазивность» в зарубежной и отечественной лингвистике.</a:t>
            </a:r>
          </a:p>
          <a:p>
            <a:endParaRPr lang="ru-RU" sz="3200" dirty="0"/>
          </a:p>
          <a:p>
            <a:r>
              <a:rPr lang="ru-RU" sz="3200" dirty="0"/>
              <a:t>Первые упоминания о категории «персуазивность» встречаются в античной риторике, а её становление было продолжено в трудах </a:t>
            </a:r>
            <a:r>
              <a:rPr lang="ru-RU" sz="3200" dirty="0" err="1"/>
              <a:t>неориториков</a:t>
            </a:r>
            <a:r>
              <a:rPr lang="ru-RU" sz="3200" dirty="0"/>
              <a:t>           Ю. В. Рождественского и В. И. Аннушкина, которые трактуют понятие «персуазивности», как «учение об убедительной и эффективной речи».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45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D17893-12FF-4B6B-93E6-8ABDC0436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501" y="1347536"/>
            <a:ext cx="11329319" cy="5177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Зарубежные исследователи, рассматривая данную категорию в следующих аспектах: 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социальная психология -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I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Hovland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L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Janis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H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Kelley</a:t>
            </a:r>
            <a:r>
              <a:rPr lang="ru-RU" sz="2800" dirty="0"/>
              <a:t>; </a:t>
            </a:r>
          </a:p>
          <a:p>
            <a:r>
              <a:rPr lang="ru-RU" sz="2800" dirty="0"/>
              <a:t>когнитивная психология -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S. 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Chaiken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A. Liberman, J. T. Cacioppo, R. E. Petty </a:t>
            </a:r>
            <a:r>
              <a:rPr lang="en-US" sz="2800" dirty="0"/>
              <a:t>;</a:t>
            </a:r>
          </a:p>
          <a:p>
            <a:r>
              <a:rPr lang="ru-RU" sz="2800" dirty="0"/>
              <a:t>теория массовой коммуникации -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Peteraiann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E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Petty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S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Ray </a:t>
            </a:r>
            <a:r>
              <a:rPr lang="en-US" sz="2800" dirty="0"/>
              <a:t>. 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28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8A8463-B60D-4243-8FD1-66BB7A88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зарубежной лингвистике: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F16B4A-CA8B-4F4E-A2E4-FBEAFD2B3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363580"/>
            <a:ext cx="11337342" cy="5494420"/>
          </a:xfrm>
        </p:spPr>
        <p:txBody>
          <a:bodyPr>
            <a:normAutofit lnSpcReduction="10000"/>
          </a:bodyPr>
          <a:lstStyle/>
          <a:p>
            <a:r>
              <a:rPr lang="ru-RU" sz="2400" dirty="0" err="1">
                <a:latin typeface="+mn-lt"/>
              </a:rPr>
              <a:t>макроакт</a:t>
            </a:r>
            <a:r>
              <a:rPr lang="ru-RU" sz="2400" dirty="0">
                <a:latin typeface="+mn-lt"/>
              </a:rPr>
              <a:t> базирующийся на </a:t>
            </a:r>
            <a:r>
              <a:rPr lang="ru-RU" sz="2400" dirty="0" err="1">
                <a:latin typeface="+mn-lt"/>
              </a:rPr>
              <a:t>конверсационном</a:t>
            </a:r>
            <a:r>
              <a:rPr lang="ru-RU" sz="2400" dirty="0">
                <a:latin typeface="+mn-lt"/>
              </a:rPr>
              <a:t> анализе (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E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Mann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P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Kosta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 )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исследования в области политической коммуникации (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M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Hoffmann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W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Halle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U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Pueschel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 )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разновидность манипулирования, противопоставляемую рациональному аргументированию (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W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Schoeberle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K</a:t>
            </a:r>
            <a:r>
              <a:rPr lang="ru-RU" sz="2400" cap="small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cap="small" dirty="0">
                <a:effectLst/>
                <a:latin typeface="+mn-lt"/>
                <a:ea typeface="Calibri" panose="020F0502020204030204" pitchFamily="34" charset="0"/>
              </a:rPr>
              <a:t> L</a:t>
            </a:r>
            <a:r>
              <a:rPr lang="ru-RU" sz="2400" cap="small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cap="small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Higbee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)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совокупность приемов, направленных на усиление доказательств в процессе аргументирования (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W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Holly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,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U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Pueschel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 )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коммуникативной стратегии текста и его существенной функционально-прагматической характеристике на примере коммерческой рекламы (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G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L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Hatch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 (1996),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I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L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Janis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 (1959), 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C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Kessle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)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рассматривали реализацию категории «персуазивность» в области 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прагмалингвистики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теории речевого воздействия (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J. Brown, T.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A.</a:t>
            </a: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 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Van </a:t>
            </a:r>
            <a:r>
              <a:rPr lang="ru-RU" sz="2400" dirty="0" err="1">
                <a:effectLst/>
                <a:latin typeface="+mn-lt"/>
                <a:ea typeface="Calibri" panose="020F0502020204030204" pitchFamily="34" charset="0"/>
              </a:rPr>
              <a:t>Dijk</a:t>
            </a:r>
            <a:r>
              <a:rPr lang="ru-RU" sz="2400" dirty="0">
                <a:effectLst/>
                <a:latin typeface="+mn-lt"/>
                <a:ea typeface="Calibri" panose="020F0502020204030204" pitchFamily="34" charset="0"/>
              </a:rPr>
              <a:t>)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6007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E928C-ED64-4F9D-8E2C-93B6A2D5D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отечественной лингвистике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5404A4-2A50-4CA2-9081-B8C543B09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443789"/>
            <a:ext cx="9901572" cy="4756483"/>
          </a:xfrm>
        </p:spPr>
        <p:txBody>
          <a:bodyPr>
            <a:normAutofit/>
          </a:bodyPr>
          <a:lstStyle/>
          <a:p>
            <a:r>
              <a:rPr lang="ru-RU" sz="2800" dirty="0"/>
              <a:t>стилистики и лингвистики текста </a:t>
            </a:r>
          </a:p>
          <a:p>
            <a:pPr marL="0" indent="0">
              <a:buNone/>
            </a:pPr>
            <a:r>
              <a:rPr lang="ru-RU" sz="2800" dirty="0"/>
              <a:t>(В. М. Аврасин, Е. А. Гончарова, В. А. Лившиц, Т. Л. Миронова и </a:t>
            </a:r>
            <a:r>
              <a:rPr lang="ru-RU" sz="2800" dirty="0" err="1"/>
              <a:t>др</a:t>
            </a:r>
            <a:r>
              <a:rPr lang="ru-RU" sz="2800" dirty="0"/>
              <a:t>). 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теории речевого воздействия </a:t>
            </a:r>
          </a:p>
          <a:p>
            <a:pPr marL="0" indent="0">
              <a:buNone/>
            </a:pPr>
            <a:r>
              <a:rPr lang="ru-RU" sz="2800" dirty="0"/>
              <a:t>(О. С. </a:t>
            </a:r>
            <a:r>
              <a:rPr lang="ru-RU" sz="2800" dirty="0" err="1"/>
              <a:t>Иссерс</a:t>
            </a:r>
            <a:r>
              <a:rPr lang="ru-RU" sz="2800" dirty="0"/>
              <a:t>, Г. В. </a:t>
            </a:r>
            <a:r>
              <a:rPr lang="ru-RU" sz="2800" dirty="0" err="1"/>
              <a:t>Колшанский</a:t>
            </a:r>
            <a:r>
              <a:rPr lang="ru-RU" sz="2800" dirty="0"/>
              <a:t>, И. П. Сусов, Е. Ф. Тарасов, Н. Д. Арутюнова, Р. М. </a:t>
            </a:r>
            <a:r>
              <a:rPr lang="ru-RU" sz="2800" dirty="0" err="1"/>
              <a:t>Блакар</a:t>
            </a:r>
            <a:r>
              <a:rPr lang="ru-RU" sz="2800" dirty="0"/>
              <a:t>, В. Е. Чернявская и </a:t>
            </a:r>
            <a:r>
              <a:rPr lang="ru-RU" sz="2800" dirty="0" err="1"/>
              <a:t>др</a:t>
            </a:r>
            <a:r>
              <a:rPr lang="ru-RU" sz="28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82494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8057588-BA9C-4309-B1EB-8BF1EA964DE4}"/>
              </a:ext>
            </a:extLst>
          </p:cNvPr>
          <p:cNvSpPr txBox="1"/>
          <p:nvPr/>
        </p:nvSpPr>
        <p:spPr>
          <a:xfrm>
            <a:off x="689809" y="2551837"/>
            <a:ext cx="984985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44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60850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1802</TotalTime>
  <Words>441</Words>
  <Application>Microsoft Office PowerPoint</Application>
  <PresentationFormat>Широкоэкранный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Ион</vt:lpstr>
      <vt:lpstr>«КАТЕГОРИЯ ПЕРСУАЗИВНОСТИ:  К ИСТОРИИ ВОПРОСА» </vt:lpstr>
      <vt:lpstr>Цель</vt:lpstr>
      <vt:lpstr>Презентация PowerPoint</vt:lpstr>
      <vt:lpstr>Презентация PowerPoint</vt:lpstr>
      <vt:lpstr>В зарубежной лингвистике: </vt:lpstr>
      <vt:lpstr>В отечественной лингвистике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«КАТЕГОРИЯ ПЕРСУАЗИВНОСТИ:  К ИСТОРИИ ВОПРОСА» </dc:title>
  <dc:creator>Ксения Секрет</dc:creator>
  <cp:lastModifiedBy>Ксения Секрет</cp:lastModifiedBy>
  <cp:revision>1</cp:revision>
  <dcterms:created xsi:type="dcterms:W3CDTF">2022-04-04T12:39:21Z</dcterms:created>
  <dcterms:modified xsi:type="dcterms:W3CDTF">2022-04-05T18:41:50Z</dcterms:modified>
</cp:coreProperties>
</file>