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62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5" autoAdjust="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5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2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4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17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0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5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0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0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37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59CBFF7-107D-44F3-9BB8-D0EF110F7D9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F6181A3-6AB1-4910-8D87-B153F7BC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2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/>
              <a:t>«Технология формирования лексических навыков речи учащихся на основе интеллект-карт»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4654" y="4123267"/>
            <a:ext cx="6197346" cy="2504791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Обучающаяся направления подготовки 45.04.01 Социолингвистика (английский язык)</a:t>
            </a:r>
          </a:p>
          <a:p>
            <a:pPr algn="l">
              <a:lnSpc>
                <a:spcPct val="12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Хвостова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Е.П.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81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работы с интеллектуальными картами разнообразны и включают: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1689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в</a:t>
            </a:r>
            <a:r>
              <a:rPr lang="ru-RU" sz="3200" dirty="0" smtClean="0"/>
              <a:t> качестве раздаточного </a:t>
            </a:r>
            <a:r>
              <a:rPr lang="ru-RU" sz="3200" dirty="0"/>
              <a:t>материала, предназначенного для заполнения учащимися;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анализ </a:t>
            </a:r>
            <a:r>
              <a:rPr lang="ru-RU" sz="3200" dirty="0"/>
              <a:t>готовой интеллектуальной карты;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заполнение </a:t>
            </a:r>
            <a:r>
              <a:rPr lang="ru-RU" sz="3200" dirty="0"/>
              <a:t>интеллектуальной карты вместе с учащимися при изучении нового учебного материала;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г</a:t>
            </a:r>
            <a:r>
              <a:rPr lang="ru-RU" sz="3200" dirty="0" smtClean="0"/>
              <a:t>рупповое/индивидуальное </a:t>
            </a:r>
            <a:r>
              <a:rPr lang="ru-RU" sz="3200" dirty="0"/>
              <a:t>создание интеллектуальной карты;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использование </a:t>
            </a:r>
            <a:r>
              <a:rPr lang="ru-RU" sz="3200" dirty="0"/>
              <a:t>готовой карты с ошибками с целью исправления учениками этих 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271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656" y="-142875"/>
            <a:ext cx="10772775" cy="1658198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157288"/>
            <a:ext cx="10753725" cy="4620577"/>
          </a:xfrm>
        </p:spPr>
        <p:txBody>
          <a:bodyPr/>
          <a:lstStyle/>
          <a:p>
            <a:r>
              <a:rPr lang="ru-RU" sz="2800" dirty="0"/>
              <a:t>Данная технология позволяет концентрировать внимание на конкретных тематических блоках, значительно улучшает запоминание нового лексического материала, делает изучение нового материала интересным и разнообразным, влияет на улучшение всех видов памяти (кратковременной, долгосрочной, зрительной и т.п.), формирует организационные умения, а также развивает коммуникативную компетентность в процессе учебной деятельности.</a:t>
            </a:r>
          </a:p>
          <a:p>
            <a:r>
              <a:rPr lang="ru-RU" sz="2800" dirty="0"/>
              <a:t>Систематическое использование интеллектуальных карт на разных этапах обучения можно рассматривать как отдельную педагогическую технологию.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14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101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интеллект-карта?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визуальное представление информации, отражающее системные связи между целым и его частями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s://uraiman.files.wordpress.com/2012/02/example2_mindmap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826" y="1871662"/>
            <a:ext cx="8032845" cy="498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19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построения интеллект-карт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69" y="2409825"/>
            <a:ext cx="10861431" cy="3160981"/>
          </a:xfrm>
        </p:spPr>
        <p:txBody>
          <a:bodyPr>
            <a:normAutofit/>
          </a:bodyPr>
          <a:lstStyle/>
          <a:p>
            <a:r>
              <a:rPr lang="ru-RU" sz="3200" b="1" dirty="0"/>
              <a:t>1 этап:</a:t>
            </a:r>
            <a:endParaRPr lang="ru-RU" sz="3200" dirty="0"/>
          </a:p>
          <a:p>
            <a:pPr lvl="0"/>
            <a:r>
              <a:rPr lang="ru-RU" sz="3200" dirty="0"/>
              <a:t>Определение объекта изучения (центрального образа интеллект - карты)</a:t>
            </a:r>
          </a:p>
          <a:p>
            <a:pPr lvl="0"/>
            <a:r>
              <a:rPr lang="ru-RU" sz="3200" dirty="0" smtClean="0"/>
              <a:t>Определение </a:t>
            </a:r>
            <a:r>
              <a:rPr lang="ru-RU" sz="3200" dirty="0"/>
              <a:t>ассоциаций (запись любых слов, образов, символов, связанных с объектом изучения)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Скругленная соединительная линия 3"/>
          <p:cNvCxnSpPr/>
          <p:nvPr/>
        </p:nvCxnSpPr>
        <p:spPr>
          <a:xfrm flipV="1">
            <a:off x="6892925" y="1939925"/>
            <a:ext cx="1295400" cy="963613"/>
          </a:xfrm>
          <a:prstGeom prst="curved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кругленная соединительная линия 5"/>
          <p:cNvCxnSpPr/>
          <p:nvPr/>
        </p:nvCxnSpPr>
        <p:spPr>
          <a:xfrm>
            <a:off x="6892925" y="3602038"/>
            <a:ext cx="1101725" cy="292100"/>
          </a:xfrm>
          <a:prstGeom prst="curvedConnector3">
            <a:avLst/>
          </a:prstGeom>
          <a:ln w="7620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Скругленная соединительная линия 6"/>
          <p:cNvCxnSpPr/>
          <p:nvPr/>
        </p:nvCxnSpPr>
        <p:spPr>
          <a:xfrm rot="16200000" flipV="1">
            <a:off x="3331369" y="1273969"/>
            <a:ext cx="1162050" cy="1008062"/>
          </a:xfrm>
          <a:prstGeom prst="curvedConnector3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 rot="5400000">
            <a:off x="5023644" y="4317207"/>
            <a:ext cx="1279525" cy="14287"/>
          </a:xfrm>
          <a:prstGeom prst="curvedConnector3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кругленная соединительная линия 8"/>
          <p:cNvCxnSpPr/>
          <p:nvPr/>
        </p:nvCxnSpPr>
        <p:spPr>
          <a:xfrm rot="10800000" flipV="1">
            <a:off x="3040063" y="3660775"/>
            <a:ext cx="1992312" cy="933450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462213" y="465138"/>
            <a:ext cx="1711325" cy="7318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location</a:t>
            </a:r>
            <a:endParaRPr lang="ru-RU" sz="2400" b="1" dirty="0"/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8235950" y="1239838"/>
            <a:ext cx="1760538" cy="928687"/>
          </a:xfrm>
          <a:prstGeom prst="round1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What can you find there?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Блок-схема: подготовка 22"/>
          <p:cNvSpPr/>
          <p:nvPr/>
        </p:nvSpPr>
        <p:spPr>
          <a:xfrm>
            <a:off x="4586288" y="4978400"/>
            <a:ext cx="2368550" cy="1109663"/>
          </a:xfrm>
          <a:prstGeom prst="flowChartPrepar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Some historical facts about the street</a:t>
            </a:r>
            <a:endParaRPr lang="ru-RU" sz="2000" b="1" dirty="0"/>
          </a:p>
        </p:txBody>
      </p:sp>
      <p:pic>
        <p:nvPicPr>
          <p:cNvPr id="24586" name="Picture 4" descr="http://cliparts.co/cliparts/kcM/K6e/kcMK6e5g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2225"/>
            <a:ext cx="1889125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Прямая со стрелкой 25"/>
          <p:cNvCxnSpPr/>
          <p:nvPr/>
        </p:nvCxnSpPr>
        <p:spPr>
          <a:xfrm flipH="1" flipV="1">
            <a:off x="7994650" y="788988"/>
            <a:ext cx="241300" cy="4508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8839200" y="692150"/>
            <a:ext cx="111125" cy="5476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9739313" y="703263"/>
            <a:ext cx="574675" cy="550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 flipV="1">
            <a:off x="9996488" y="1276350"/>
            <a:ext cx="498475" cy="268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>
          <a:xfrm>
            <a:off x="9996488" y="2117725"/>
            <a:ext cx="601662" cy="101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Блок-схема: знак завершения 1031"/>
          <p:cNvSpPr/>
          <p:nvPr/>
        </p:nvSpPr>
        <p:spPr>
          <a:xfrm>
            <a:off x="6892925" y="311150"/>
            <a:ext cx="1516063" cy="4778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Places of interest</a:t>
            </a:r>
            <a:endParaRPr lang="ru-RU" dirty="0"/>
          </a:p>
        </p:txBody>
      </p:sp>
      <p:sp>
        <p:nvSpPr>
          <p:cNvPr id="41" name="Блок-схема: знак завершения 40"/>
          <p:cNvSpPr/>
          <p:nvPr/>
        </p:nvSpPr>
        <p:spPr>
          <a:xfrm>
            <a:off x="8520113" y="311150"/>
            <a:ext cx="1219200" cy="381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shops</a:t>
            </a:r>
            <a:endParaRPr lang="ru-RU" dirty="0"/>
          </a:p>
        </p:txBody>
      </p:sp>
      <p:sp>
        <p:nvSpPr>
          <p:cNvPr id="42" name="Блок-схема: знак завершения 41"/>
          <p:cNvSpPr/>
          <p:nvPr/>
        </p:nvSpPr>
        <p:spPr>
          <a:xfrm>
            <a:off x="10058400" y="298450"/>
            <a:ext cx="1219200" cy="3825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cafes</a:t>
            </a:r>
            <a:endParaRPr lang="ru-RU" dirty="0"/>
          </a:p>
        </p:txBody>
      </p:sp>
      <p:sp>
        <p:nvSpPr>
          <p:cNvPr id="43" name="Блок-схема: знак завершения 42"/>
          <p:cNvSpPr/>
          <p:nvPr/>
        </p:nvSpPr>
        <p:spPr>
          <a:xfrm>
            <a:off x="10494963" y="1084263"/>
            <a:ext cx="1219200" cy="38258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parks</a:t>
            </a:r>
            <a:endParaRPr lang="ru-RU" dirty="0"/>
          </a:p>
        </p:txBody>
      </p:sp>
      <p:sp>
        <p:nvSpPr>
          <p:cNvPr id="44" name="Блок-схема: знак завершения 43"/>
          <p:cNvSpPr/>
          <p:nvPr/>
        </p:nvSpPr>
        <p:spPr>
          <a:xfrm>
            <a:off x="10567988" y="2168525"/>
            <a:ext cx="1219200" cy="3825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buildings</a:t>
            </a:r>
            <a:endParaRPr lang="ru-RU" dirty="0"/>
          </a:p>
        </p:txBody>
      </p:sp>
      <p:cxnSp>
        <p:nvCxnSpPr>
          <p:cNvPr id="1036" name="Прямая со стрелкой 1035"/>
          <p:cNvCxnSpPr/>
          <p:nvPr/>
        </p:nvCxnSpPr>
        <p:spPr>
          <a:xfrm>
            <a:off x="9448800" y="2168525"/>
            <a:ext cx="103188" cy="449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Блок-схема: знак завершения 1037"/>
          <p:cNvSpPr/>
          <p:nvPr/>
        </p:nvSpPr>
        <p:spPr>
          <a:xfrm>
            <a:off x="8812213" y="2617788"/>
            <a:ext cx="1363662" cy="3889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attractions</a:t>
            </a:r>
            <a:endParaRPr lang="ru-RU" dirty="0"/>
          </a:p>
        </p:txBody>
      </p:sp>
      <p:cxnSp>
        <p:nvCxnSpPr>
          <p:cNvPr id="1040" name="Прямая со стрелкой 1039"/>
          <p:cNvCxnSpPr>
            <a:endCxn id="1049" idx="0"/>
          </p:cNvCxnSpPr>
          <p:nvPr/>
        </p:nvCxnSpPr>
        <p:spPr>
          <a:xfrm>
            <a:off x="9991725" y="4324350"/>
            <a:ext cx="847725" cy="50165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 стрелкой 1041"/>
          <p:cNvCxnSpPr>
            <a:endCxn id="62" idx="0"/>
          </p:cNvCxnSpPr>
          <p:nvPr/>
        </p:nvCxnSpPr>
        <p:spPr>
          <a:xfrm flipH="1">
            <a:off x="9274175" y="4300538"/>
            <a:ext cx="71438" cy="71278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 стрелкой 1043"/>
          <p:cNvCxnSpPr>
            <a:endCxn id="63" idx="0"/>
          </p:cNvCxnSpPr>
          <p:nvPr/>
        </p:nvCxnSpPr>
        <p:spPr>
          <a:xfrm flipH="1">
            <a:off x="7897813" y="4300538"/>
            <a:ext cx="714375" cy="29368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Волна 1048"/>
          <p:cNvSpPr/>
          <p:nvPr/>
        </p:nvSpPr>
        <p:spPr>
          <a:xfrm>
            <a:off x="10215563" y="4745038"/>
            <a:ext cx="1247775" cy="647700"/>
          </a:xfrm>
          <a:prstGeom prst="wave">
            <a:avLst/>
          </a:prstGeom>
          <a:solidFill>
            <a:srgbClr val="FFC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walk</a:t>
            </a:r>
            <a:endParaRPr lang="ru-RU" dirty="0"/>
          </a:p>
        </p:txBody>
      </p:sp>
      <p:sp>
        <p:nvSpPr>
          <p:cNvPr id="62" name="Волна 61"/>
          <p:cNvSpPr/>
          <p:nvPr/>
        </p:nvSpPr>
        <p:spPr>
          <a:xfrm>
            <a:off x="8650288" y="4932363"/>
            <a:ext cx="1247775" cy="647700"/>
          </a:xfrm>
          <a:prstGeom prst="wav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relax</a:t>
            </a:r>
            <a:endParaRPr lang="ru-RU" dirty="0"/>
          </a:p>
        </p:txBody>
      </p:sp>
      <p:sp>
        <p:nvSpPr>
          <p:cNvPr id="63" name="Волна 62"/>
          <p:cNvSpPr/>
          <p:nvPr/>
        </p:nvSpPr>
        <p:spPr>
          <a:xfrm>
            <a:off x="7273925" y="4513263"/>
            <a:ext cx="1246188" cy="646112"/>
          </a:xfrm>
          <a:prstGeom prst="wave">
            <a:avLst/>
          </a:prstGeom>
          <a:solidFill>
            <a:schemeClr val="accent4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work</a:t>
            </a:r>
            <a:endParaRPr lang="ru-RU" dirty="0"/>
          </a:p>
        </p:txBody>
      </p:sp>
      <p:cxnSp>
        <p:nvCxnSpPr>
          <p:cNvPr id="36" name="Прямая со стрелкой 35"/>
          <p:cNvCxnSpPr>
            <a:stCxn id="22" idx="0"/>
            <a:endCxn id="39" idx="1"/>
          </p:cNvCxnSpPr>
          <p:nvPr/>
        </p:nvCxnSpPr>
        <p:spPr>
          <a:xfrm>
            <a:off x="10418763" y="3913188"/>
            <a:ext cx="420687" cy="19526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Волна 38"/>
          <p:cNvSpPr/>
          <p:nvPr/>
        </p:nvSpPr>
        <p:spPr>
          <a:xfrm>
            <a:off x="10839450" y="3894138"/>
            <a:ext cx="1255713" cy="430212"/>
          </a:xfrm>
          <a:prstGeom prst="wave">
            <a:avLst/>
          </a:prstGeom>
          <a:solidFill>
            <a:srgbClr val="FFC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have fun</a:t>
            </a:r>
            <a:endParaRPr lang="ru-RU" dirty="0"/>
          </a:p>
        </p:txBody>
      </p:sp>
      <p:cxnSp>
        <p:nvCxnSpPr>
          <p:cNvPr id="49" name="Прямая со стрелкой 48"/>
          <p:cNvCxnSpPr>
            <a:stCxn id="24" idx="3"/>
          </p:cNvCxnSpPr>
          <p:nvPr/>
        </p:nvCxnSpPr>
        <p:spPr>
          <a:xfrm flipV="1">
            <a:off x="2051050" y="3327400"/>
            <a:ext cx="276225" cy="1168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 flipV="1">
            <a:off x="898525" y="4146550"/>
            <a:ext cx="260350" cy="4476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2706688" y="4011613"/>
            <a:ext cx="182562" cy="492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6" name="Пятно 2 1055"/>
          <p:cNvSpPr/>
          <p:nvPr/>
        </p:nvSpPr>
        <p:spPr>
          <a:xfrm>
            <a:off x="2520950" y="3060700"/>
            <a:ext cx="1879600" cy="1047750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renew</a:t>
            </a:r>
            <a:endParaRPr lang="ru-RU" dirty="0"/>
          </a:p>
        </p:txBody>
      </p:sp>
      <p:sp>
        <p:nvSpPr>
          <p:cNvPr id="97" name="Пятно 2 96"/>
          <p:cNvSpPr/>
          <p:nvPr/>
        </p:nvSpPr>
        <p:spPr>
          <a:xfrm>
            <a:off x="206375" y="3327400"/>
            <a:ext cx="1690688" cy="941388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green</a:t>
            </a:r>
            <a:endParaRPr lang="ru-RU" dirty="0"/>
          </a:p>
        </p:txBody>
      </p:sp>
      <p:sp>
        <p:nvSpPr>
          <p:cNvPr id="98" name="Пятно 2 97"/>
          <p:cNvSpPr/>
          <p:nvPr/>
        </p:nvSpPr>
        <p:spPr>
          <a:xfrm>
            <a:off x="1560513" y="2117725"/>
            <a:ext cx="2138362" cy="1365250"/>
          </a:xfrm>
          <a:prstGeom prst="irregularSeal2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to build more cafes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56100" y="2219325"/>
            <a:ext cx="2598738" cy="14652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 name of the street</a:t>
            </a:r>
            <a:endParaRPr lang="ru-RU" sz="2400" b="1" dirty="0"/>
          </a:p>
        </p:txBody>
      </p:sp>
      <p:sp>
        <p:nvSpPr>
          <p:cNvPr id="22" name="Облако 21"/>
          <p:cNvSpPr/>
          <p:nvPr/>
        </p:nvSpPr>
        <p:spPr>
          <a:xfrm>
            <a:off x="7967663" y="3327400"/>
            <a:ext cx="2452687" cy="1171575"/>
          </a:xfrm>
          <a:prstGeom prst="cloud">
            <a:avLst/>
          </a:prstGeom>
          <a:solidFill>
            <a:srgbClr val="FFC000"/>
          </a:solidFill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What can you do there?</a:t>
            </a:r>
            <a:endParaRPr lang="ru-RU" b="1" dirty="0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1062038" y="4495800"/>
            <a:ext cx="1978025" cy="1293813"/>
          </a:xfrm>
          <a:prstGeom prst="round2Diag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What do you want to change in it?</a:t>
            </a:r>
            <a:endParaRPr lang="ru-RU" sz="2400" b="1" dirty="0"/>
          </a:p>
        </p:txBody>
      </p:sp>
      <p:sp>
        <p:nvSpPr>
          <p:cNvPr id="24616" name="TextBox 11"/>
          <p:cNvSpPr txBox="1">
            <a:spLocks noChangeArrowheads="1"/>
          </p:cNvSpPr>
          <p:nvPr/>
        </p:nvSpPr>
        <p:spPr bwMode="auto">
          <a:xfrm>
            <a:off x="6776244" y="6045199"/>
            <a:ext cx="6243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2800" dirty="0">
                <a:latin typeface="Cooper Black" panose="0208090404030B020404" pitchFamily="18" charset="0"/>
              </a:rPr>
              <a:t>Plan of describing a street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4597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 этап. Построение первичной интеллект - карты: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778" y="1895230"/>
            <a:ext cx="10515600" cy="470376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*Для </a:t>
            </a:r>
            <a:r>
              <a:rPr lang="ru-RU" dirty="0"/>
              <a:t>создания карт используются только цветные карандаши, маркеры и т. д. (не более 8 цветов</a:t>
            </a:r>
            <a:r>
              <a:rPr lang="ru-RU" dirty="0" smtClean="0"/>
              <a:t>), также можно их создавать в электронном виде в специальных программах.</a:t>
            </a:r>
            <a:endParaRPr lang="ru-RU" dirty="0"/>
          </a:p>
          <a:p>
            <a:pPr lvl="0"/>
            <a:r>
              <a:rPr lang="ru-RU" dirty="0"/>
              <a:t>* </a:t>
            </a:r>
            <a:r>
              <a:rPr lang="ru-RU" dirty="0" smtClean="0"/>
              <a:t>Основная </a:t>
            </a:r>
            <a:r>
              <a:rPr lang="ru-RU" dirty="0"/>
              <a:t>идея, проблема или слово располагается в центре.</a:t>
            </a:r>
          </a:p>
          <a:p>
            <a:pPr lvl="0"/>
            <a:r>
              <a:rPr lang="ru-RU" dirty="0"/>
              <a:t>* </a:t>
            </a:r>
            <a:r>
              <a:rPr lang="ru-RU" dirty="0" smtClean="0"/>
              <a:t>Для </a:t>
            </a:r>
            <a:r>
              <a:rPr lang="ru-RU" dirty="0"/>
              <a:t>изображения центральной идеи можно использовать рисунки, картинки.</a:t>
            </a:r>
          </a:p>
          <a:p>
            <a:pPr lvl="0"/>
            <a:r>
              <a:rPr lang="ru-RU" dirty="0"/>
              <a:t>* </a:t>
            </a:r>
            <a:r>
              <a:rPr lang="ru-RU" dirty="0" smtClean="0"/>
              <a:t>Каждая </a:t>
            </a:r>
            <a:r>
              <a:rPr lang="ru-RU" dirty="0"/>
              <a:t>главная ветвь имеет свой цвет.</a:t>
            </a:r>
          </a:p>
          <a:p>
            <a:pPr lvl="0"/>
            <a:r>
              <a:rPr lang="ru-RU" dirty="0"/>
              <a:t>* </a:t>
            </a:r>
            <a:r>
              <a:rPr lang="ru-RU" dirty="0" smtClean="0"/>
              <a:t>Главные </a:t>
            </a:r>
            <a:r>
              <a:rPr lang="ru-RU" dirty="0"/>
              <a:t>ветви соединяются с центральной идеей. </a:t>
            </a:r>
            <a:r>
              <a:rPr lang="ru-RU" dirty="0" smtClean="0"/>
              <a:t>Ветви </a:t>
            </a:r>
            <a:r>
              <a:rPr lang="ru-RU" dirty="0"/>
              <a:t>должны быть изогнутыми, а не прямыми (как ветви дерева).</a:t>
            </a:r>
          </a:p>
          <a:p>
            <a:pPr lvl="0"/>
            <a:r>
              <a:rPr lang="ru-RU" dirty="0"/>
              <a:t>* </a:t>
            </a:r>
            <a:r>
              <a:rPr lang="ru-RU" dirty="0" smtClean="0"/>
              <a:t>Везде</a:t>
            </a:r>
            <a:r>
              <a:rPr lang="ru-RU" dirty="0"/>
              <a:t>, где возможно, добавляются рисунки, символы и другая графика, ассоциирующиеся с ключевыми словами.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82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 этап. «Реконструкция и ревизия»: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1870075"/>
          </a:xfrm>
        </p:spPr>
        <p:txBody>
          <a:bodyPr/>
          <a:lstStyle/>
          <a:p>
            <a:pPr lvl="0"/>
            <a:r>
              <a:rPr lang="ru-RU" dirty="0" smtClean="0"/>
              <a:t>-</a:t>
            </a:r>
            <a:r>
              <a:rPr lang="ru-RU" dirty="0"/>
              <a:t> </a:t>
            </a:r>
            <a:r>
              <a:rPr lang="ru-RU" dirty="0" smtClean="0"/>
              <a:t>Пересмотр </a:t>
            </a:r>
            <a:r>
              <a:rPr lang="ru-RU" dirty="0"/>
              <a:t>интеллект - карты</a:t>
            </a:r>
          </a:p>
          <a:p>
            <a:pPr lvl="0"/>
            <a:r>
              <a:rPr lang="ru-RU" dirty="0" smtClean="0"/>
              <a:t>- Проверка </a:t>
            </a:r>
            <a:r>
              <a:rPr lang="ru-RU" dirty="0"/>
              <a:t>способности к вспоминанию информации, содержащейся в интеллект - карте.</a:t>
            </a:r>
          </a:p>
          <a:p>
            <a:endParaRPr lang="ru-RU" dirty="0"/>
          </a:p>
        </p:txBody>
      </p:sp>
      <p:pic>
        <p:nvPicPr>
          <p:cNvPr id="4" name="Picture 2" descr="https://marymered.files.wordpress.com/2015/10/new-mind-map-simple-and-eas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184400"/>
            <a:ext cx="7696084" cy="408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80300" y="5029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использования интеллект-карты для описания правил по ее созданию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90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чего нужна интеллект-карта?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4438"/>
            <a:ext cx="10515600" cy="54292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  Способствует:</a:t>
            </a:r>
          </a:p>
          <a:p>
            <a:pPr lvl="0"/>
            <a:r>
              <a:rPr lang="ru-RU" dirty="0" smtClean="0"/>
              <a:t>-развитию </a:t>
            </a:r>
            <a:r>
              <a:rPr lang="ru-RU" dirty="0"/>
              <a:t>навыков структурирования информации и идентификации проблем;</a:t>
            </a:r>
          </a:p>
          <a:p>
            <a:pPr lvl="0"/>
            <a:r>
              <a:rPr lang="ru-RU" dirty="0" smtClean="0"/>
              <a:t>-актуализации </a:t>
            </a:r>
            <a:r>
              <a:rPr lang="ru-RU" dirty="0"/>
              <a:t>и критического оценивания накопленного опыта в практике принятия решений;</a:t>
            </a:r>
          </a:p>
          <a:p>
            <a:pPr lvl="0"/>
            <a:r>
              <a:rPr lang="ru-RU" dirty="0" smtClean="0"/>
              <a:t>-эффективным коммуникациям </a:t>
            </a:r>
            <a:r>
              <a:rPr lang="ru-RU" dirty="0"/>
              <a:t>в процессе коллективного поиска и обоснования решения;</a:t>
            </a:r>
          </a:p>
          <a:p>
            <a:pPr lvl="0"/>
            <a:r>
              <a:rPr lang="ru-RU" dirty="0" smtClean="0"/>
              <a:t>-повышению </a:t>
            </a:r>
            <a:r>
              <a:rPr lang="ru-RU" dirty="0"/>
              <a:t>мотивации на расширение базы теоретического знания для решения прикладных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68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612" y="218179"/>
            <a:ext cx="10772775" cy="1658198"/>
          </a:xfrm>
        </p:spPr>
        <p:txBody>
          <a:bodyPr>
            <a:noAutofit/>
          </a:bodyPr>
          <a:lstStyle/>
          <a:p>
            <a:r>
              <a:rPr lang="ru-RU" sz="4800" dirty="0"/>
              <a:t>Преимущества использования ментальных карт на уроках английского языка: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51435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развивает </a:t>
            </a:r>
            <a:r>
              <a:rPr lang="ru-RU" sz="3200" dirty="0"/>
              <a:t>навыки самоконтроля и самообразования у учащихся;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происходит </a:t>
            </a:r>
            <a:r>
              <a:rPr lang="ru-RU" sz="3200" dirty="0"/>
              <a:t>активизация познавательной деятельности и повышение качественной успеваемости учащихся;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повышает </a:t>
            </a:r>
            <a:r>
              <a:rPr lang="ru-RU" sz="3200" dirty="0"/>
              <a:t>уровень комфорта обучения;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способствует </a:t>
            </a:r>
            <a:r>
              <a:rPr lang="ru-RU" sz="3200" dirty="0"/>
              <a:t>активности и инициативности учащихся на уроках;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способствует </a:t>
            </a:r>
            <a:r>
              <a:rPr lang="ru-RU" sz="3200" dirty="0"/>
              <a:t>формированию информационно-коммуникационной компетентности;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формирует </a:t>
            </a:r>
            <a:r>
              <a:rPr lang="ru-RU" sz="3200" dirty="0"/>
              <a:t>и укрепляет новые отношения между учащимися и учителем.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73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</a:t>
            </a:r>
            <a:r>
              <a:rPr lang="ru-RU" dirty="0"/>
              <a:t>работы с интеллектуальными картами на уроках </a:t>
            </a:r>
            <a:r>
              <a:rPr lang="ru-RU" dirty="0" smtClean="0"/>
              <a:t>английского </a:t>
            </a:r>
            <a:r>
              <a:rPr lang="ru-RU" dirty="0"/>
              <a:t>языка: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s://smartzvornik.files.wordpress.com/2013/11/mind-map-i-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483" y="2823161"/>
            <a:ext cx="870204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224" y="1910055"/>
            <a:ext cx="10515600" cy="4351338"/>
          </a:xfrm>
        </p:spPr>
        <p:txBody>
          <a:bodyPr/>
          <a:lstStyle/>
          <a:p>
            <a:r>
              <a:rPr lang="ru-RU" dirty="0"/>
              <a:t>- учитель заранее продумывает логику карты (цвет, направление, количество ветвей и др.);</a:t>
            </a:r>
          </a:p>
          <a:p>
            <a:r>
              <a:rPr lang="ru-RU" dirty="0"/>
              <a:t>- учитель выкладывает перед учеником заготовленный шаблон карты без картинок с подписями, или наоборот;</a:t>
            </a:r>
          </a:p>
          <a:p>
            <a:r>
              <a:rPr lang="ru-RU" dirty="0"/>
              <a:t>- учитель проводит урок, объясняя тему, учащийся следит за объяснением по карте и заполняет пробелы.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734184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146</TotalTime>
  <Words>568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Cooper Black</vt:lpstr>
      <vt:lpstr>Times New Roman</vt:lpstr>
      <vt:lpstr>Метрополия</vt:lpstr>
      <vt:lpstr>«Технология формирования лексических навыков речи учащихся на основе интеллект-карт»</vt:lpstr>
      <vt:lpstr>Что такое интеллект-карта?</vt:lpstr>
      <vt:lpstr>Правила построения интеллект-карт</vt:lpstr>
      <vt:lpstr>Презентация PowerPoint</vt:lpstr>
      <vt:lpstr>2 этап. Построение первичной интеллект - карты: </vt:lpstr>
      <vt:lpstr>3 этап. «Реконструкция и ревизия»: </vt:lpstr>
      <vt:lpstr>Для чего нужна интеллект-карта?</vt:lpstr>
      <vt:lpstr>Преимущества использования ментальных карт на уроках английского языка: </vt:lpstr>
      <vt:lpstr>Приемы работы с интеллектуальными картами на уроках английского языка: </vt:lpstr>
      <vt:lpstr>Методы работы с интеллектуальными картами разнообразны и включают: </vt:lpstr>
      <vt:lpstr>Вывод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«Технология формирования лексических навыков речи учащихся на основе интеллект-карт»</dc:title>
  <dc:creator>Админ</dc:creator>
  <cp:lastModifiedBy>Админ</cp:lastModifiedBy>
  <cp:revision>9</cp:revision>
  <dcterms:created xsi:type="dcterms:W3CDTF">2022-04-05T16:08:51Z</dcterms:created>
  <dcterms:modified xsi:type="dcterms:W3CDTF">2022-04-07T07:12:49Z</dcterms:modified>
</cp:coreProperties>
</file>