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71" r:id="rId9"/>
    <p:sldId id="270" r:id="rId10"/>
    <p:sldId id="269" r:id="rId11"/>
    <p:sldId id="268" r:id="rId12"/>
    <p:sldId id="267" r:id="rId13"/>
  </p:sldIdLst>
  <p:sldSz cx="12190413" cy="689451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6" y="-402"/>
      </p:cViewPr>
      <p:guideLst>
        <p:guide orient="horz" pos="2172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41302"/>
            <a:ext cx="12190413" cy="15321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7239" y="3064"/>
            <a:ext cx="203174" cy="689451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174" cy="689451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0413" cy="2527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95047" y="6425687"/>
            <a:ext cx="11775939" cy="31121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562" y="2834411"/>
            <a:ext cx="8533289" cy="1761931"/>
          </a:xfrm>
        </p:spPr>
        <p:txBody>
          <a:bodyPr/>
          <a:lstStyle>
            <a:lvl1pPr marL="0" indent="0" algn="ctr">
              <a:buNone/>
              <a:defRPr sz="1900" b="1" cap="all" spc="298" baseline="0">
                <a:solidFill>
                  <a:schemeClr val="tx2"/>
                </a:solidFill>
              </a:defRPr>
            </a:lvl1pPr>
            <a:lvl2pPr marL="545257" indent="0" algn="ctr">
              <a:buNone/>
            </a:lvl2pPr>
            <a:lvl3pPr marL="1090513" indent="0" algn="ctr">
              <a:buNone/>
            </a:lvl3pPr>
            <a:lvl4pPr marL="1635770" indent="0" algn="ctr">
              <a:buNone/>
            </a:lvl4pPr>
            <a:lvl5pPr marL="2181027" indent="0" algn="ctr">
              <a:buNone/>
            </a:lvl5pPr>
            <a:lvl6pPr marL="2726284" indent="0" algn="ctr">
              <a:buNone/>
            </a:lvl6pPr>
            <a:lvl7pPr marL="3271540" indent="0" algn="ctr">
              <a:buNone/>
            </a:lvl7pPr>
            <a:lvl8pPr marL="3816797" indent="0" algn="ctr">
              <a:buNone/>
            </a:lvl8pPr>
            <a:lvl9pPr marL="4362054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207237" y="2432997"/>
            <a:ext cx="11775939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03174" y="153211"/>
            <a:ext cx="11775939" cy="658196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5688860" y="2126574"/>
            <a:ext cx="812694" cy="612846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051" tIns="54526" rIns="109051" bIns="54526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5814827" y="2221566"/>
            <a:ext cx="560759" cy="422863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051" tIns="54526" rIns="109051" bIns="54526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790446" y="2211161"/>
            <a:ext cx="609521" cy="44367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281" y="383029"/>
            <a:ext cx="10361851" cy="1761931"/>
          </a:xfrm>
        </p:spPr>
        <p:txBody>
          <a:bodyPr anchor="b"/>
          <a:lstStyle>
            <a:lvl1pPr>
              <a:defRPr sz="50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41302"/>
            <a:ext cx="12190413" cy="15321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9345983" y="0"/>
            <a:ext cx="2844430" cy="689451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2190413" cy="15627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203174" cy="689451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95047" y="6425687"/>
            <a:ext cx="11775939" cy="31121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3174" y="156276"/>
            <a:ext cx="11775939" cy="658196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6385475" y="3295577"/>
            <a:ext cx="6278603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9118429" y="2941340"/>
            <a:ext cx="812694" cy="612846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051" tIns="54526" rIns="109051" bIns="54526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9244397" y="3036331"/>
            <a:ext cx="560759" cy="422863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051" tIns="54526" rIns="109051" bIns="54526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20016" y="3025926"/>
            <a:ext cx="609521" cy="44367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347" y="306423"/>
            <a:ext cx="8736463" cy="58523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53917" y="306424"/>
            <a:ext cx="1930149" cy="588267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814827" y="1031837"/>
            <a:ext cx="609521" cy="44367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02284" y="1535178"/>
            <a:ext cx="11337084" cy="459634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174" cy="689451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41302"/>
            <a:ext cx="12190413" cy="15321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0413" cy="15321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7239" y="19151"/>
            <a:ext cx="203174" cy="689451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203174" y="2298171"/>
            <a:ext cx="11775939" cy="30642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7237" y="143110"/>
            <a:ext cx="11775939" cy="215108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4331" y="2757806"/>
            <a:ext cx="8639107" cy="1682133"/>
          </a:xfrm>
        </p:spPr>
        <p:txBody>
          <a:bodyPr anchor="t"/>
          <a:lstStyle>
            <a:lvl1pPr marL="0" indent="0" algn="ctr">
              <a:buNone/>
              <a:defRPr sz="1900" b="1" cap="all" spc="298" baseline="0">
                <a:solidFill>
                  <a:schemeClr val="tx2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5047" y="6425687"/>
            <a:ext cx="11775939" cy="31121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03174" y="153211"/>
            <a:ext cx="11775939" cy="658196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06.04.2022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203174" y="2451382"/>
            <a:ext cx="11775939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5688860" y="2126574"/>
            <a:ext cx="812694" cy="612846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051" tIns="54526" rIns="109051" bIns="54526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5814827" y="2221566"/>
            <a:ext cx="560759" cy="422863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051" tIns="54526" rIns="109051" bIns="54526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790446" y="2211161"/>
            <a:ext cx="609521" cy="44367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536240"/>
            <a:ext cx="10361851" cy="1532114"/>
          </a:xfrm>
        </p:spPr>
        <p:txBody>
          <a:bodyPr anchor="b"/>
          <a:lstStyle>
            <a:lvl1pPr algn="ctr">
              <a:buNone/>
              <a:defRPr sz="50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284" y="229817"/>
            <a:ext cx="11377719" cy="762993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20595" y="6444072"/>
            <a:ext cx="4059408" cy="367707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6083315" y="1584042"/>
            <a:ext cx="11893" cy="484521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402284" y="1378903"/>
            <a:ext cx="5384099" cy="4706654"/>
          </a:xfrm>
        </p:spPr>
        <p:txBody>
          <a:bodyPr/>
          <a:lstStyle>
            <a:lvl1pPr>
              <a:defRPr sz="30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6399967" y="1378903"/>
            <a:ext cx="5384099" cy="4706654"/>
          </a:xfrm>
        </p:spPr>
        <p:txBody>
          <a:bodyPr/>
          <a:lstStyle>
            <a:lvl1pPr>
              <a:defRPr sz="30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6095207" y="2211990"/>
            <a:ext cx="0" cy="4210249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2190413" cy="145550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41302"/>
            <a:ext cx="12190413" cy="15321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203174" cy="689451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11987239" y="0"/>
            <a:ext cx="203174" cy="689451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3174" y="1378903"/>
            <a:ext cx="11775939" cy="919268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051" tIns="54526" rIns="109051" bIns="54526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4539" y="6425686"/>
            <a:ext cx="11775939" cy="3125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284" y="1532114"/>
            <a:ext cx="5386216" cy="736876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600" b="1" dirty="0" smtClean="0">
                <a:solidFill>
                  <a:srgbClr val="FFFFFF"/>
                </a:solidFill>
              </a:defRPr>
            </a:lvl1pPr>
            <a:lvl2pPr>
              <a:buNone/>
              <a:defRPr sz="24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387609" y="1532114"/>
            <a:ext cx="5388332" cy="735415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600" b="1"/>
            </a:lvl1pPr>
            <a:lvl2pPr>
              <a:buNone/>
              <a:defRPr sz="24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6347" y="6444072"/>
            <a:ext cx="4774578" cy="36770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203174" y="1286976"/>
            <a:ext cx="11775939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03174" y="156276"/>
            <a:ext cx="11775939" cy="658196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402283" y="2484541"/>
            <a:ext cx="5388163" cy="383873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6399967" y="2484541"/>
            <a:ext cx="5384099" cy="384254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5688860" y="961126"/>
            <a:ext cx="812694" cy="612846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051" tIns="54526" rIns="109051" bIns="54526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5814827" y="1056117"/>
            <a:ext cx="560759" cy="422863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051" tIns="54526" rIns="109051" bIns="54526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790446" y="1047966"/>
            <a:ext cx="609521" cy="44367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790446" y="1041536"/>
            <a:ext cx="609521" cy="44367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41302"/>
            <a:ext cx="12190413" cy="15321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2190413" cy="15627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11987239" y="0"/>
            <a:ext cx="203174" cy="689451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203174" cy="689451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5047" y="6425687"/>
            <a:ext cx="11775939" cy="31121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03174" y="159340"/>
            <a:ext cx="11775939" cy="658196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88860" y="6358273"/>
            <a:ext cx="812694" cy="44367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03174" y="153211"/>
            <a:ext cx="11775939" cy="30642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41302"/>
            <a:ext cx="12190413" cy="15321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7239" y="0"/>
            <a:ext cx="203174" cy="689451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0413" cy="11950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174" cy="689451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03173" y="612846"/>
            <a:ext cx="3657124" cy="5898639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051" tIns="54526" rIns="109051" bIns="54526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934" y="919268"/>
            <a:ext cx="3149190" cy="995874"/>
          </a:xfrm>
        </p:spPr>
        <p:txBody>
          <a:bodyPr anchor="b">
            <a:noAutofit/>
          </a:bodyPr>
          <a:lstStyle>
            <a:lvl1pPr algn="l">
              <a:buNone/>
              <a:defRPr sz="26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7934" y="1991749"/>
            <a:ext cx="3149190" cy="4167031"/>
          </a:xfrm>
        </p:spPr>
        <p:txBody>
          <a:bodyPr/>
          <a:lstStyle>
            <a:lvl1pPr marL="0" indent="0">
              <a:spcAft>
                <a:spcPts val="1193"/>
              </a:spcAft>
              <a:buNone/>
              <a:defRPr sz="1900">
                <a:solidFill>
                  <a:srgbClr val="FFFFFF"/>
                </a:solidFill>
              </a:defRPr>
            </a:lvl1pPr>
            <a:lvl2pPr>
              <a:buNone/>
              <a:defRPr sz="1400"/>
            </a:lvl2pPr>
            <a:lvl3pPr>
              <a:buNone/>
              <a:defRPr sz="1200"/>
            </a:lvl3pPr>
            <a:lvl4pPr>
              <a:buNone/>
              <a:defRPr sz="1100"/>
            </a:lvl4pPr>
            <a:lvl5pPr>
              <a:buNone/>
              <a:defRPr sz="11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174" y="153211"/>
            <a:ext cx="11775939" cy="658196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03174" y="536240"/>
            <a:ext cx="11775939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4165058" y="689451"/>
            <a:ext cx="7517421" cy="5439005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726975" y="229817"/>
            <a:ext cx="812694" cy="612846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051" tIns="54526" rIns="109051" bIns="54526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852943" y="324808"/>
            <a:ext cx="560759" cy="422863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051" tIns="54526" rIns="109051" bIns="54526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562" y="314403"/>
            <a:ext cx="609521" cy="44367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9110" y="6422398"/>
            <a:ext cx="11775939" cy="31121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284" y="6444980"/>
            <a:ext cx="4510453" cy="367707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203174" y="536240"/>
            <a:ext cx="11775939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41302"/>
            <a:ext cx="12190413" cy="15321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11987239" y="0"/>
            <a:ext cx="203174" cy="689451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2190413" cy="15321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174" cy="689451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03174" y="153211"/>
            <a:ext cx="11775939" cy="30335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3173" y="612846"/>
            <a:ext cx="3657124" cy="5898639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051" tIns="54526" rIns="109051" bIns="54526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03174" y="156276"/>
            <a:ext cx="11775939" cy="658196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726975" y="229817"/>
            <a:ext cx="812694" cy="612846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051" tIns="54526" rIns="109051" bIns="54526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852943" y="324808"/>
            <a:ext cx="560759" cy="422863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051" tIns="54526" rIns="109051" bIns="54526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562" y="314403"/>
            <a:ext cx="609521" cy="44367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9979" y="5055976"/>
            <a:ext cx="7822182" cy="1225691"/>
          </a:xfrm>
        </p:spPr>
        <p:txBody>
          <a:bodyPr anchor="t">
            <a:noAutofit/>
          </a:bodyPr>
          <a:lstStyle>
            <a:lvl1pPr algn="l">
              <a:buNone/>
              <a:defRPr sz="29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999979" y="612846"/>
            <a:ext cx="7822182" cy="4289919"/>
          </a:xfrm>
        </p:spPr>
        <p:txBody>
          <a:bodyPr/>
          <a:lstStyle>
            <a:lvl1pPr marL="0" indent="0">
              <a:buNone/>
              <a:defRPr sz="38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7934" y="995874"/>
            <a:ext cx="3250777" cy="5285793"/>
          </a:xfrm>
        </p:spPr>
        <p:txBody>
          <a:bodyPr/>
          <a:lstStyle>
            <a:lvl1pPr marL="0" indent="0">
              <a:spcAft>
                <a:spcPts val="1193"/>
              </a:spcAft>
              <a:buFontTx/>
              <a:buNone/>
              <a:defRPr sz="1900">
                <a:solidFill>
                  <a:srgbClr val="FFFFFF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99110" y="6422398"/>
            <a:ext cx="11775939" cy="31121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16531" y="6439085"/>
            <a:ext cx="4059408" cy="367707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284" y="6444980"/>
            <a:ext cx="4778642" cy="367707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41302"/>
            <a:ext cx="12190413" cy="15321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0413" cy="140079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174" cy="689451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7239" y="0"/>
            <a:ext cx="203174" cy="689451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99110" y="6422398"/>
            <a:ext cx="11775939" cy="31121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720595" y="6439085"/>
            <a:ext cx="4059408" cy="367707"/>
          </a:xfrm>
          <a:prstGeom prst="rect">
            <a:avLst/>
          </a:prstGeom>
        </p:spPr>
        <p:txBody>
          <a:bodyPr vert="horz" lIns="109051" tIns="54526" rIns="109051" bIns="54526"/>
          <a:lstStyle>
            <a:lvl1pPr algn="r" eaLnBrk="1" latinLnBrk="0" hangingPunct="1">
              <a:defRPr kumimoji="0" sz="17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06.04.2022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06347" y="6444980"/>
            <a:ext cx="4774578" cy="367707"/>
          </a:xfrm>
          <a:prstGeom prst="rect">
            <a:avLst/>
          </a:prstGeom>
        </p:spPr>
        <p:txBody>
          <a:bodyPr vert="horz" lIns="109051" tIns="54526" rIns="109051" bIns="54526"/>
          <a:lstStyle>
            <a:lvl1pPr algn="l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174" y="156276"/>
            <a:ext cx="11775939" cy="658196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03174" y="1283541"/>
            <a:ext cx="11775939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09051" tIns="54526" rIns="109051" bIns="54526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5688860" y="961126"/>
            <a:ext cx="812694" cy="612846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051" tIns="54526" rIns="109051" bIns="54526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5814827" y="1056117"/>
            <a:ext cx="560759" cy="422863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051" tIns="54526" rIns="109051" bIns="54526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790446" y="1045712"/>
            <a:ext cx="609521" cy="443675"/>
          </a:xfrm>
          <a:prstGeom prst="rect">
            <a:avLst/>
          </a:prstGeom>
        </p:spPr>
        <p:txBody>
          <a:bodyPr vert="horz" lIns="54526" tIns="54526" rIns="54526" bIns="54526" anchor="ctr">
            <a:normAutofit/>
          </a:bodyPr>
          <a:lstStyle>
            <a:lvl1pPr algn="ctr" eaLnBrk="1" latinLnBrk="0" hangingPunct="1">
              <a:defRPr kumimoji="0" sz="19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02284" y="229817"/>
            <a:ext cx="11377719" cy="762993"/>
          </a:xfrm>
          <a:prstGeom prst="rect">
            <a:avLst/>
          </a:prstGeom>
        </p:spPr>
        <p:txBody>
          <a:bodyPr vert="horz" lIns="109051" tIns="54526" rIns="109051" bIns="54526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02284" y="1532114"/>
            <a:ext cx="11377719" cy="4623920"/>
          </a:xfrm>
          <a:prstGeom prst="rect">
            <a:avLst/>
          </a:prstGeom>
        </p:spPr>
        <p:txBody>
          <a:bodyPr vert="horz" lIns="109051" tIns="54526" rIns="109051" bIns="54526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9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327154" indent="-327154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54308" indent="-327154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81462" indent="-272628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08616" indent="-272628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635770" indent="-272628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962924" indent="-21810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290078" indent="-21810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08181" indent="-218103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2835335" indent="-218103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7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452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905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357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810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7262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2715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8167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362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" y="0"/>
            <a:ext cx="1219041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Глагольное формообразование в северном (степном)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диалекте крымскотатарского языка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Меджитова Эдибе Назимовна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91779" y="3807296"/>
            <a:ext cx="70068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Старший преподаватель кафедры крымскотатарской филологии,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Институт филологии (сп), ФГАОУ ВО «Крымский федеральный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университет имени В.И. Вернадского», Симферополь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5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62615" y="2295128"/>
            <a:ext cx="5451019" cy="1468800"/>
            <a:chOff x="56" y="4185"/>
            <a:chExt cx="5451019" cy="1468800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56" y="4185"/>
              <a:ext cx="5451019" cy="1468800"/>
            </a:xfrm>
            <a:prstGeom prst="round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71757" y="75886"/>
              <a:ext cx="5307617" cy="13253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i="1" kern="1200" dirty="0" smtClean="0">
                  <a:solidFill>
                    <a:schemeClr val="tx1"/>
                  </a:solidFill>
                </a:rPr>
                <a:t>Единственное число</a:t>
              </a:r>
              <a:endParaRPr lang="ru-RU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262615" y="3763929"/>
            <a:ext cx="5451019" cy="2239920"/>
            <a:chOff x="56" y="1472986"/>
            <a:chExt cx="5451019" cy="2239920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56" y="1472986"/>
              <a:ext cx="5451019" cy="2239920"/>
            </a:xfrm>
            <a:prstGeom prst="round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Скругленный прямоугольник 6"/>
            <p:cNvSpPr/>
            <p:nvPr/>
          </p:nvSpPr>
          <p:spPr>
            <a:xfrm>
              <a:off x="109400" y="1582330"/>
              <a:ext cx="5232331" cy="20212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70688" bIns="192024" numCol="1" spcCol="1270" anchor="t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400" i="1" kern="1200" dirty="0" smtClean="0"/>
                <a:t>ишлер-мен          кулер-мен</a:t>
              </a:r>
              <a:endParaRPr lang="ru-RU" sz="2400" kern="1200" dirty="0">
                <a:solidFill>
                  <a:schemeClr val="tx1"/>
                </a:solidFill>
              </a:endParaRP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400" i="1" kern="1200" dirty="0" smtClean="0"/>
                <a:t>ишлер-синъ        кулер-синъ</a:t>
              </a:r>
              <a:endParaRPr lang="ru-RU" sz="2400" kern="1200" dirty="0">
                <a:solidFill>
                  <a:schemeClr val="tx1"/>
                </a:solidFill>
              </a:endParaRP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400" i="1" kern="1200" dirty="0" smtClean="0"/>
                <a:t>ишлер                 кулер</a:t>
              </a:r>
              <a:endParaRPr lang="ru-RU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6476778" y="2295128"/>
            <a:ext cx="5451019" cy="1468800"/>
            <a:chOff x="6214219" y="4185"/>
            <a:chExt cx="5451019" cy="1468800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6214219" y="4185"/>
              <a:ext cx="5451019" cy="1468800"/>
            </a:xfrm>
            <a:prstGeom prst="round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Скругленный прямоугольник 8"/>
            <p:cNvSpPr/>
            <p:nvPr/>
          </p:nvSpPr>
          <p:spPr>
            <a:xfrm>
              <a:off x="6285920" y="75886"/>
              <a:ext cx="5307617" cy="13253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i="1" kern="1200" dirty="0" smtClean="0">
                  <a:solidFill>
                    <a:schemeClr val="tx1"/>
                  </a:solidFill>
                </a:rPr>
                <a:t>Множественное число</a:t>
              </a:r>
              <a:endParaRPr lang="ru-RU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6476778" y="3763929"/>
            <a:ext cx="5451019" cy="2239920"/>
            <a:chOff x="6214219" y="1472986"/>
            <a:chExt cx="5451019" cy="2239920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6214219" y="1472986"/>
              <a:ext cx="5451019" cy="2239920"/>
            </a:xfrm>
            <a:prstGeom prst="round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Скругленный прямоугольник 10"/>
            <p:cNvSpPr/>
            <p:nvPr/>
          </p:nvSpPr>
          <p:spPr>
            <a:xfrm>
              <a:off x="6323563" y="1582330"/>
              <a:ext cx="5232331" cy="20212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70688" bIns="192024" numCol="1" spcCol="1270" anchor="t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400" i="1" kern="1200" dirty="0" smtClean="0"/>
                <a:t>ишлер-миз                кулер-миз</a:t>
              </a:r>
              <a:endParaRPr lang="ru-RU" sz="2400" kern="1200" dirty="0">
                <a:solidFill>
                  <a:schemeClr val="tx1"/>
                </a:solidFill>
              </a:endParaRP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400" i="1" kern="1200" dirty="0" smtClean="0"/>
                <a:t>ишлер-сиз(синъиз)       кулер-сиз(синъиз)</a:t>
              </a:r>
              <a:endParaRPr lang="ru-RU" sz="2400" kern="1200" dirty="0"/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400" i="1" kern="1200" dirty="0" smtClean="0"/>
                <a:t>ишлер-лер                кулер-лер</a:t>
              </a:r>
              <a:endParaRPr lang="ru-RU" sz="2400" kern="1200" dirty="0"/>
            </a:p>
          </p:txBody>
        </p:sp>
      </p:grpSp>
      <p:sp>
        <p:nvSpPr>
          <p:cNvPr id="14" name="Скругленный прямоугольник 13"/>
          <p:cNvSpPr/>
          <p:nvPr/>
        </p:nvSpPr>
        <p:spPr>
          <a:xfrm>
            <a:off x="4006974" y="206896"/>
            <a:ext cx="4248472" cy="504056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Настояще-будущее время</a:t>
            </a: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400408" y="782959"/>
            <a:ext cx="11347938" cy="1080121"/>
          </a:xfrm>
          <a:prstGeom prst="rect">
            <a:avLst/>
          </a:prstGeom>
        </p:spPr>
        <p:txBody>
          <a:bodyPr>
            <a:noAutofit/>
          </a:bodyPr>
          <a:lstStyle>
            <a:lvl1pPr marL="272125" indent="-272125" algn="l" defTabSz="1088502" rtl="0" eaLnBrk="1" latinLnBrk="0" hangingPunct="1">
              <a:lnSpc>
                <a:spcPct val="90000"/>
              </a:lnSpc>
              <a:spcBef>
                <a:spcPts val="1190"/>
              </a:spcBef>
              <a:buFont typeface="Arial" panose="020B0604020202020204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6376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60627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878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49129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93380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7631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882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6132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/>
              <a:t>Образец спряжения настояще-будущего времени на </a:t>
            </a:r>
            <a:r>
              <a:rPr lang="ru-RU" sz="2400" i="1" dirty="0"/>
              <a:t>-р</a:t>
            </a:r>
            <a:r>
              <a:rPr lang="ru-RU" sz="2400" dirty="0"/>
              <a:t> от глаголов </a:t>
            </a:r>
            <a:r>
              <a:rPr lang="ru-RU" sz="2400" i="1" dirty="0"/>
              <a:t>ишле-</a:t>
            </a:r>
            <a:r>
              <a:rPr lang="ru-RU" sz="2400" dirty="0"/>
              <a:t> (работать), </a:t>
            </a:r>
            <a:r>
              <a:rPr lang="ru-RU" sz="2400" i="1" dirty="0"/>
              <a:t>куль-</a:t>
            </a:r>
            <a:r>
              <a:rPr lang="ru-RU" sz="2400" dirty="0"/>
              <a:t> (смеяться). Добавим лишь, что глагол </a:t>
            </a:r>
            <a:r>
              <a:rPr lang="ru-RU" sz="2400" i="1" dirty="0"/>
              <a:t>куль-</a:t>
            </a:r>
            <a:r>
              <a:rPr lang="ru-RU" sz="2400" dirty="0"/>
              <a:t> в некоторых говорах северного диалекта принимает аффикс </a:t>
            </a:r>
            <a:r>
              <a:rPr lang="ru-RU" sz="2400" i="1" dirty="0"/>
              <a:t>-ир</a:t>
            </a:r>
            <a:r>
              <a:rPr lang="ru-RU" sz="2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35121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264382" y="2223120"/>
            <a:ext cx="3554269" cy="1421707"/>
            <a:chOff x="0" y="8815"/>
            <a:chExt cx="3554269" cy="1421707"/>
          </a:xfrm>
        </p:grpSpPr>
        <p:sp>
          <p:nvSpPr>
            <p:cNvPr id="36" name="Скругленный прямоугольник 35"/>
            <p:cNvSpPr/>
            <p:nvPr/>
          </p:nvSpPr>
          <p:spPr>
            <a:xfrm>
              <a:off x="0" y="8815"/>
              <a:ext cx="3554269" cy="1421707"/>
            </a:xfrm>
            <a:prstGeom prst="round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Скругленный прямоугольник 4"/>
            <p:cNvSpPr/>
            <p:nvPr/>
          </p:nvSpPr>
          <p:spPr>
            <a:xfrm>
              <a:off x="69402" y="78217"/>
              <a:ext cx="3415465" cy="12829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0" i="1" u="none" kern="1200" dirty="0" smtClean="0">
                  <a:solidFill>
                    <a:schemeClr val="tx1"/>
                  </a:solidFill>
                </a:rPr>
                <a:t>Для выражения настоящего времени:</a:t>
              </a:r>
              <a:endParaRPr lang="ru-RU" sz="2400" b="0" i="1" u="none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268027" y="3647913"/>
            <a:ext cx="3554269" cy="2415599"/>
            <a:chOff x="3645" y="1433608"/>
            <a:chExt cx="3554269" cy="2415599"/>
          </a:xfrm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3645" y="1433608"/>
              <a:ext cx="3554269" cy="2415599"/>
            </a:xfrm>
            <a:prstGeom prst="round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Скругленный прямоугольник 6"/>
            <p:cNvSpPr/>
            <p:nvPr/>
          </p:nvSpPr>
          <p:spPr>
            <a:xfrm>
              <a:off x="121565" y="1551528"/>
              <a:ext cx="3318429" cy="21797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/>
                <a:t>«Эки къолда бир къамчы, койге барып, кирмез бурун уюне ат туварып, чырыл-чыплакъ балалары орьсеннешип, </a:t>
              </a:r>
              <a:r>
                <a:rPr lang="ru-RU" sz="2000" i="1" kern="1200" dirty="0" smtClean="0"/>
                <a:t>алырлар</a:t>
              </a:r>
              <a:r>
                <a:rPr lang="ru-RU" sz="2000" kern="1200" dirty="0" smtClean="0"/>
                <a:t> эп бабасын чырмап, сарып.» </a:t>
              </a:r>
              <a:endParaRPr lang="ru-RU" sz="2000" b="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4319895" y="2226205"/>
            <a:ext cx="3554269" cy="1421707"/>
            <a:chOff x="4055513" y="11900"/>
            <a:chExt cx="3554269" cy="1421707"/>
          </a:xfrm>
        </p:grpSpPr>
        <p:sp>
          <p:nvSpPr>
            <p:cNvPr id="32" name="Скругленный прямоугольник 31"/>
            <p:cNvSpPr/>
            <p:nvPr/>
          </p:nvSpPr>
          <p:spPr>
            <a:xfrm>
              <a:off x="4055513" y="11900"/>
              <a:ext cx="3554269" cy="1421707"/>
            </a:xfrm>
            <a:prstGeom prst="round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Скругленный прямоугольник 8"/>
            <p:cNvSpPr/>
            <p:nvPr/>
          </p:nvSpPr>
          <p:spPr>
            <a:xfrm>
              <a:off x="4124915" y="81302"/>
              <a:ext cx="3415465" cy="12829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0" i="1" u="none" kern="1200" dirty="0" smtClean="0">
                  <a:solidFill>
                    <a:schemeClr val="tx1"/>
                  </a:solidFill>
                </a:rPr>
                <a:t>Для передачи будущего времени: </a:t>
              </a:r>
              <a:endParaRPr lang="ru-RU" sz="2400" b="0" i="1" u="none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4319895" y="3647913"/>
            <a:ext cx="3554269" cy="2415599"/>
            <a:chOff x="4055513" y="1433608"/>
            <a:chExt cx="3554269" cy="2415599"/>
          </a:xfrm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4055513" y="1433608"/>
              <a:ext cx="3554269" cy="2415599"/>
            </a:xfrm>
            <a:prstGeom prst="round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Скругленный прямоугольник 10"/>
            <p:cNvSpPr/>
            <p:nvPr/>
          </p:nvSpPr>
          <p:spPr>
            <a:xfrm>
              <a:off x="4173433" y="1551528"/>
              <a:ext cx="3318429" cy="21797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/>
                <a:t>Бугунь </a:t>
              </a:r>
              <a:r>
                <a:rPr lang="ru-RU" sz="2000" i="1" kern="1200" dirty="0" smtClean="0"/>
                <a:t>келир</a:t>
              </a:r>
              <a:r>
                <a:rPr lang="ru-RU" sz="2000" kern="1200" dirty="0" smtClean="0"/>
                <a:t> дей гонълюм, ярын бельки,                 Халкъта, фенде коп суаль оларны беклей.</a:t>
              </a:r>
              <a:endParaRPr lang="ru-RU" sz="2000" b="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8371762" y="2226205"/>
            <a:ext cx="3554269" cy="1421707"/>
            <a:chOff x="8107380" y="11900"/>
            <a:chExt cx="3554269" cy="1421707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8107380" y="11900"/>
              <a:ext cx="3554269" cy="1421707"/>
            </a:xfrm>
            <a:prstGeom prst="round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Скругленный прямоугольник 12"/>
            <p:cNvSpPr/>
            <p:nvPr/>
          </p:nvSpPr>
          <p:spPr>
            <a:xfrm>
              <a:off x="8176782" y="81302"/>
              <a:ext cx="3415465" cy="12829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0" i="1" u="none" kern="1200" dirty="0" smtClean="0">
                  <a:solidFill>
                    <a:schemeClr val="tx1"/>
                  </a:solidFill>
                </a:rPr>
                <a:t>Для выражения постоянно повторяющегося действия:</a:t>
              </a:r>
              <a:endParaRPr lang="ru-RU" sz="2400" b="0" i="1" u="none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8371762" y="3647913"/>
            <a:ext cx="3554269" cy="2415599"/>
            <a:chOff x="8107380" y="1433608"/>
            <a:chExt cx="3554269" cy="2415599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8107380" y="1433608"/>
              <a:ext cx="3554269" cy="2415599"/>
            </a:xfrm>
            <a:prstGeom prst="round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Скругленный прямоугольник 14"/>
            <p:cNvSpPr/>
            <p:nvPr/>
          </p:nvSpPr>
          <p:spPr>
            <a:xfrm>
              <a:off x="8225300" y="1551528"/>
              <a:ext cx="3318429" cy="21797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/>
                <a:t>Акъыртын </a:t>
              </a:r>
              <a:r>
                <a:rPr lang="ru-RU" sz="2000" i="1" kern="1200" dirty="0" smtClean="0"/>
                <a:t>ачылыр</a:t>
              </a:r>
              <a:r>
                <a:rPr lang="ru-RU" sz="2000" kern="1200" dirty="0" smtClean="0"/>
                <a:t> тасма шырт къапы,         </a:t>
              </a:r>
              <a:r>
                <a:rPr lang="ru-RU" sz="2000" i="1" kern="1200" dirty="0" smtClean="0"/>
                <a:t>Корюнир</a:t>
              </a:r>
              <a:r>
                <a:rPr lang="ru-RU" sz="2000" kern="1200" dirty="0" smtClean="0"/>
                <a:t> машанынъ алкъалы сапы… </a:t>
              </a:r>
              <a:endParaRPr lang="ru-RU" sz="2000" b="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8" name="Скругленный прямоугольник 37"/>
          <p:cNvSpPr/>
          <p:nvPr/>
        </p:nvSpPr>
        <p:spPr>
          <a:xfrm>
            <a:off x="4006974" y="206896"/>
            <a:ext cx="4248472" cy="504056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Настояще-будущее время</a:t>
            </a:r>
          </a:p>
        </p:txBody>
      </p:sp>
      <p:sp>
        <p:nvSpPr>
          <p:cNvPr id="39" name="Подзаголовок 2"/>
          <p:cNvSpPr txBox="1">
            <a:spLocks/>
          </p:cNvSpPr>
          <p:nvPr/>
        </p:nvSpPr>
        <p:spPr>
          <a:xfrm>
            <a:off x="400408" y="782959"/>
            <a:ext cx="11347938" cy="792089"/>
          </a:xfrm>
          <a:prstGeom prst="rect">
            <a:avLst/>
          </a:prstGeom>
        </p:spPr>
        <p:txBody>
          <a:bodyPr>
            <a:noAutofit/>
          </a:bodyPr>
          <a:lstStyle>
            <a:lvl1pPr marL="272125" indent="-272125" algn="l" defTabSz="1088502" rtl="0" eaLnBrk="1" latinLnBrk="0" hangingPunct="1">
              <a:lnSpc>
                <a:spcPct val="90000"/>
              </a:lnSpc>
              <a:spcBef>
                <a:spcPts val="1190"/>
              </a:spcBef>
              <a:buFont typeface="Arial" panose="020B0604020202020204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6376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60627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878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49129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93380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7631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882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6132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/>
              <a:t>Значение настояще-будущего времени на </a:t>
            </a:r>
            <a:r>
              <a:rPr lang="ru-RU" sz="2400" i="1" dirty="0"/>
              <a:t>-р (-ар/-ер, -ыр/-ир). </a:t>
            </a:r>
            <a:r>
              <a:rPr lang="ru-RU" sz="2400" dirty="0"/>
              <a:t>Эта форма представлена в диалекте очень широко и употребляется в различных значениях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/>
              <a:t>Форма на </a:t>
            </a:r>
            <a:r>
              <a:rPr lang="ru-RU" sz="2400" i="1" dirty="0"/>
              <a:t>-р (-ар/-ер, -ыр/-ир) </a:t>
            </a:r>
            <a:r>
              <a:rPr lang="ru-RU" sz="2400" dirty="0"/>
              <a:t>встречается в следующих значениях:</a:t>
            </a:r>
          </a:p>
        </p:txBody>
      </p:sp>
    </p:spTree>
    <p:extLst>
      <p:ext uri="{BB962C8B-B14F-4D97-AF65-F5344CB8AC3E}">
        <p14:creationId xmlns:p14="http://schemas.microsoft.com/office/powerpoint/2010/main" val="266938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142878" y="206896"/>
            <a:ext cx="5832648" cy="504056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Список использованных источников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00408" y="782959"/>
            <a:ext cx="11347938" cy="5544617"/>
          </a:xfrm>
          <a:prstGeom prst="rect">
            <a:avLst/>
          </a:prstGeom>
        </p:spPr>
        <p:txBody>
          <a:bodyPr>
            <a:noAutofit/>
          </a:bodyPr>
          <a:lstStyle>
            <a:lvl1pPr marL="272125" indent="-272125" algn="l" defTabSz="1088502" rtl="0" eaLnBrk="1" latinLnBrk="0" hangingPunct="1">
              <a:lnSpc>
                <a:spcPct val="90000"/>
              </a:lnSpc>
              <a:spcBef>
                <a:spcPts val="1190"/>
              </a:spcBef>
              <a:buFont typeface="Arial" panose="020B0604020202020204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6376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60627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878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49129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93380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7631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882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6132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Кононов, А.Н. Грамматика современного узбекского литературного языка/А.Н. Кононов // М.-Л., Изд-во АН СССР. – 1960 – 446 с.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Меджитова, Э.Н. Основные черты северного (степного) диалекта крымскотатарского языка в области словообразования и словоизменения / Э.Н. Меджитова //</a:t>
            </a:r>
            <a:r>
              <a:rPr lang="en-US" sz="2400" dirty="0"/>
              <a:t>XV</a:t>
            </a:r>
            <a:r>
              <a:rPr lang="ru-RU" sz="2400" dirty="0"/>
              <a:t> всероссийская научная конференция «Актуальные проблемы диалектологии народов России». –Уфа:  2015 – с. 166-167.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Чобан-заде, Б. «Танъгъа догъру!» / Чобан-заде Бекир ве Лятиф-заде Абдулла. Шиирлер // Ташкент, Гъафур Гъулям адына эдебият ве саньат нешрияты, –1971. – 77 с.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Нузэт Мемет, Къырымнынъ чёль аятындан : Сайлама эсерлер джыйынтыгъы / Мемет Нузэт ; [Н. С. Сейтягъяев (терип этиджи, изаатларнынъ муэллифи)]. - Симферополь : Доля, 2003. – 238 с. </a:t>
            </a:r>
          </a:p>
        </p:txBody>
      </p:sp>
    </p:spTree>
    <p:extLst>
      <p:ext uri="{BB962C8B-B14F-4D97-AF65-F5344CB8AC3E}">
        <p14:creationId xmlns:p14="http://schemas.microsoft.com/office/powerpoint/2010/main" val="297102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400408" y="782960"/>
            <a:ext cx="11347938" cy="5329228"/>
          </a:xfrm>
          <a:prstGeom prst="rect">
            <a:avLst/>
          </a:prstGeom>
        </p:spPr>
        <p:txBody>
          <a:bodyPr>
            <a:noAutofit/>
          </a:bodyPr>
          <a:lstStyle>
            <a:lvl1pPr marL="272125" indent="-272125" algn="l" defTabSz="1088502" rtl="0" eaLnBrk="1" latinLnBrk="0" hangingPunct="1">
              <a:lnSpc>
                <a:spcPct val="90000"/>
              </a:lnSpc>
              <a:spcBef>
                <a:spcPts val="1190"/>
              </a:spcBef>
              <a:buFont typeface="Arial" panose="020B0604020202020204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6376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60627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878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49129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93380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7631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882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6132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400" dirty="0" smtClean="0"/>
              <a:t>Данная </a:t>
            </a:r>
            <a:r>
              <a:rPr lang="ru-RU" sz="2400" dirty="0"/>
              <a:t>статья является частью исследования глагольных форм в северном (степном) диалекте крымскотатарского языка. В ней рассмотрены формы настоящего и будущего времени изъявительного наклонения, подробно анализируются их грамматические значения и употребление в диалекте. Основным источником исследования послужили произведения крымскотатарских поэтов, которые писали на северном (степном) диалекте крымскотатарского языка Бекира Чобан-заде и Мемета Нузэта. Исследование проводилось в сравнении с фактами современного крымскотатарского языка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sz="2400" b="1" dirty="0" smtClean="0"/>
              <a:t>…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400" b="1" dirty="0" smtClean="0"/>
              <a:t>Ключевые </a:t>
            </a:r>
            <a:r>
              <a:rPr lang="ru-RU" sz="2400" b="1" dirty="0"/>
              <a:t>слова</a:t>
            </a:r>
            <a:r>
              <a:rPr lang="ru-RU" sz="2400" dirty="0"/>
              <a:t>: диалект, крымскотатарский, северный, степной, настоящее время, будущее время, глагол, наклонение.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71034" y="206896"/>
            <a:ext cx="2592288" cy="504056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Аннотация</a:t>
            </a:r>
          </a:p>
        </p:txBody>
      </p:sp>
    </p:spTree>
    <p:extLst>
      <p:ext uri="{BB962C8B-B14F-4D97-AF65-F5344CB8AC3E}">
        <p14:creationId xmlns:p14="http://schemas.microsoft.com/office/powerpoint/2010/main" val="356852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771034" y="206896"/>
            <a:ext cx="2592288" cy="504056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Введение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400408" y="782960"/>
            <a:ext cx="11347938" cy="3372182"/>
          </a:xfrm>
          <a:prstGeom prst="rect">
            <a:avLst/>
          </a:prstGeom>
        </p:spPr>
        <p:txBody>
          <a:bodyPr>
            <a:noAutofit/>
          </a:bodyPr>
          <a:lstStyle>
            <a:lvl1pPr marL="272125" indent="-272125" algn="l" defTabSz="1088502" rtl="0" eaLnBrk="1" latinLnBrk="0" hangingPunct="1">
              <a:lnSpc>
                <a:spcPct val="90000"/>
              </a:lnSpc>
              <a:spcBef>
                <a:spcPts val="1190"/>
              </a:spcBef>
              <a:buFont typeface="Arial" panose="020B0604020202020204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6376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60627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878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49129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93380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7631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882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6132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400" dirty="0" smtClean="0"/>
              <a:t>В </a:t>
            </a:r>
            <a:r>
              <a:rPr lang="ru-RU" sz="2400" dirty="0"/>
              <a:t>системе глаголов крымскотатарского языка, как и других тюркских языков, особое место занимают временные формы, в частности формы настоящего и будущего времени изъявительного наклонения</a:t>
            </a:r>
            <a:r>
              <a:rPr lang="ru-RU" sz="2400" dirty="0" smtClean="0"/>
              <a:t>.</a:t>
            </a:r>
          </a:p>
          <a:p>
            <a:pPr marL="0" indent="0" algn="ctr">
              <a:buNone/>
            </a:pPr>
            <a:r>
              <a:rPr lang="ru-RU" sz="2400" b="1" dirty="0" smtClean="0"/>
              <a:t>…</a:t>
            </a:r>
            <a:endParaRPr lang="ru-RU" sz="2400" b="1" dirty="0"/>
          </a:p>
          <a:p>
            <a:pPr marL="0" indent="0" algn="just">
              <a:buNone/>
            </a:pPr>
            <a:r>
              <a:rPr lang="ru-RU" sz="2400" dirty="0"/>
              <a:t>Сравнение форм собственно-настоящего времени северного диалекта с формами литературного языка показывает, что диалект располагает следующими формами</a:t>
            </a:r>
            <a:r>
              <a:rPr lang="ru-RU" sz="2400" dirty="0" smtClean="0"/>
              <a:t>:</a:t>
            </a:r>
          </a:p>
          <a:p>
            <a:pPr marL="0" indent="0" algn="just">
              <a:buNone/>
            </a:pPr>
            <a:endParaRPr lang="ru-RU" sz="2400" dirty="0" smtClean="0"/>
          </a:p>
        </p:txBody>
      </p:sp>
      <p:sp>
        <p:nvSpPr>
          <p:cNvPr id="4" name="Прямоугольник с одним скругленным углом 3"/>
          <p:cNvSpPr/>
          <p:nvPr/>
        </p:nvSpPr>
        <p:spPr>
          <a:xfrm>
            <a:off x="550590" y="3303240"/>
            <a:ext cx="4752528" cy="707886"/>
          </a:xfrm>
          <a:prstGeom prst="round1Rect">
            <a:avLst>
              <a:gd name="adj" fmla="val 2613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50590" y="3387442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на </a:t>
            </a:r>
            <a:r>
              <a:rPr lang="ru-RU" sz="2000" i="1" dirty="0"/>
              <a:t>-а</a:t>
            </a:r>
            <a:r>
              <a:rPr lang="ru-RU" sz="2000" dirty="0"/>
              <a:t>, </a:t>
            </a:r>
            <a:r>
              <a:rPr lang="ru-RU" sz="2000" i="1" dirty="0"/>
              <a:t>-джатыр//-ятыр, -</a:t>
            </a:r>
            <a:r>
              <a:rPr lang="ru-RU" sz="2000" i="1" dirty="0" smtClean="0"/>
              <a:t>джатып</a:t>
            </a:r>
          </a:p>
          <a:p>
            <a:pPr algn="ctr"/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0408" y="4155142"/>
            <a:ext cx="113479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Также в нем имеются особые формы настоящего времени от четырех глаголов </a:t>
            </a:r>
            <a:r>
              <a:rPr lang="ru-RU" sz="2400" dirty="0" smtClean="0"/>
              <a:t>состояния:</a:t>
            </a:r>
          </a:p>
          <a:p>
            <a:pPr algn="just"/>
            <a:endParaRPr lang="ru-RU" sz="2400" dirty="0"/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endParaRPr lang="ru-RU" sz="2400" dirty="0"/>
          </a:p>
        </p:txBody>
      </p:sp>
      <p:sp>
        <p:nvSpPr>
          <p:cNvPr id="10" name="Прямоугольник с одним скругленным углом 9"/>
          <p:cNvSpPr/>
          <p:nvPr/>
        </p:nvSpPr>
        <p:spPr>
          <a:xfrm>
            <a:off x="550590" y="5031432"/>
            <a:ext cx="4752528" cy="707886"/>
          </a:xfrm>
          <a:prstGeom prst="round1Rect">
            <a:avLst>
              <a:gd name="adj" fmla="val 2613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19875" y="5142886"/>
            <a:ext cx="32139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/>
              <a:t>тыр-, отыр-, джур-, джат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9566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400408" y="782959"/>
            <a:ext cx="11347938" cy="1152129"/>
          </a:xfrm>
          <a:prstGeom prst="rect">
            <a:avLst/>
          </a:prstGeom>
        </p:spPr>
        <p:txBody>
          <a:bodyPr>
            <a:noAutofit/>
          </a:bodyPr>
          <a:lstStyle>
            <a:lvl1pPr marL="272125" indent="-272125" algn="l" defTabSz="1088502" rtl="0" eaLnBrk="1" latinLnBrk="0" hangingPunct="1">
              <a:lnSpc>
                <a:spcPct val="90000"/>
              </a:lnSpc>
              <a:spcBef>
                <a:spcPts val="1190"/>
              </a:spcBef>
              <a:buFont typeface="Arial" panose="020B0604020202020204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6376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60627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878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49129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93380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7631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882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6132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400" dirty="0" smtClean="0"/>
              <a:t>Настоящее </a:t>
            </a:r>
            <a:r>
              <a:rPr lang="ru-RU" sz="2400" dirty="0"/>
              <a:t>1-е образуется описательным путем, т.е. посредством сочетания деепричастной формы на-а /-й основного глагола и формы причастия на -а вспомогательного глагола тыр- – стоять, пребывать, находиться</a:t>
            </a:r>
            <a:r>
              <a:rPr lang="ru-RU" sz="2400" dirty="0" smtClean="0"/>
              <a:t>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71034" y="206896"/>
            <a:ext cx="2592288" cy="504056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Настоящее 1-е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400408" y="2566455"/>
            <a:ext cx="4974718" cy="361710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0408" y="2566455"/>
            <a:ext cx="49747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Положительная форма</a:t>
            </a:r>
          </a:p>
          <a:p>
            <a:pPr algn="ctr"/>
            <a:r>
              <a:rPr lang="ru-RU" sz="2400" i="1" dirty="0"/>
              <a:t>Единственное </a:t>
            </a:r>
            <a:r>
              <a:rPr lang="ru-RU" sz="2400" i="1" dirty="0" smtClean="0"/>
              <a:t>число</a:t>
            </a:r>
            <a:endParaRPr lang="ru-RU" sz="2400" dirty="0" smtClean="0"/>
          </a:p>
          <a:p>
            <a:pPr algn="ctr"/>
            <a:r>
              <a:rPr lang="ru-RU" sz="2400" i="1" dirty="0" smtClean="0"/>
              <a:t>ала тыраман</a:t>
            </a:r>
            <a:r>
              <a:rPr lang="ru-RU" sz="2400" dirty="0" smtClean="0"/>
              <a:t> – я беру</a:t>
            </a:r>
          </a:p>
          <a:p>
            <a:pPr algn="ctr"/>
            <a:r>
              <a:rPr lang="ru-RU" sz="2400" i="1" dirty="0" smtClean="0"/>
              <a:t>ала </a:t>
            </a:r>
            <a:r>
              <a:rPr lang="ru-RU" sz="2400" i="1" dirty="0"/>
              <a:t>тырасынъ</a:t>
            </a:r>
            <a:r>
              <a:rPr lang="ru-RU" sz="2400" dirty="0"/>
              <a:t> – ты берешь</a:t>
            </a:r>
          </a:p>
          <a:p>
            <a:pPr algn="ctr"/>
            <a:r>
              <a:rPr lang="ru-RU" sz="2400" i="1" dirty="0"/>
              <a:t>ала тыра</a:t>
            </a:r>
            <a:r>
              <a:rPr lang="ru-RU" sz="2400" dirty="0"/>
              <a:t> – он </a:t>
            </a:r>
            <a:r>
              <a:rPr lang="ru-RU" sz="2400" dirty="0" smtClean="0"/>
              <a:t>берет</a:t>
            </a:r>
          </a:p>
          <a:p>
            <a:pPr algn="ctr"/>
            <a:r>
              <a:rPr lang="ru-RU" sz="2400" i="1" dirty="0"/>
              <a:t>Множественное </a:t>
            </a:r>
            <a:r>
              <a:rPr lang="ru-RU" sz="2400" i="1" dirty="0" smtClean="0"/>
              <a:t>число</a:t>
            </a:r>
          </a:p>
          <a:p>
            <a:pPr algn="ctr"/>
            <a:r>
              <a:rPr lang="ru-RU" sz="2400" i="1" dirty="0" smtClean="0"/>
              <a:t>ала </a:t>
            </a:r>
            <a:r>
              <a:rPr lang="ru-RU" sz="2400" i="1" dirty="0"/>
              <a:t>тырамыз</a:t>
            </a:r>
            <a:r>
              <a:rPr lang="ru-RU" sz="2400" dirty="0"/>
              <a:t> – мы </a:t>
            </a:r>
            <a:r>
              <a:rPr lang="ru-RU" sz="2400" dirty="0" smtClean="0"/>
              <a:t>берем</a:t>
            </a:r>
            <a:endParaRPr lang="ru-RU" sz="2400" dirty="0"/>
          </a:p>
          <a:p>
            <a:pPr algn="ctr"/>
            <a:r>
              <a:rPr lang="ru-RU" sz="2400" i="1" dirty="0"/>
              <a:t>ала тырасыз</a:t>
            </a:r>
            <a:r>
              <a:rPr lang="ru-RU" sz="2400" dirty="0"/>
              <a:t> – вы берете</a:t>
            </a:r>
          </a:p>
          <a:p>
            <a:pPr algn="ctr"/>
            <a:r>
              <a:rPr lang="ru-RU" sz="2400" i="1" dirty="0"/>
              <a:t>ала тыралар</a:t>
            </a:r>
            <a:r>
              <a:rPr lang="ru-RU" sz="2400" dirty="0"/>
              <a:t> – они берут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815286" y="2566455"/>
            <a:ext cx="4933060" cy="361710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15287" y="2566455"/>
            <a:ext cx="49330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Отрицательная форма</a:t>
            </a:r>
          </a:p>
          <a:p>
            <a:pPr algn="ctr"/>
            <a:r>
              <a:rPr lang="ru-RU" sz="2400" i="1" dirty="0"/>
              <a:t>Единственное число</a:t>
            </a:r>
            <a:endParaRPr lang="ru-RU" sz="2400" dirty="0"/>
          </a:p>
          <a:p>
            <a:pPr algn="ctr"/>
            <a:r>
              <a:rPr lang="ru-RU" sz="2400" i="1" dirty="0" smtClean="0"/>
              <a:t>алмай </a:t>
            </a:r>
            <a:r>
              <a:rPr lang="ru-RU" sz="2400" i="1" dirty="0"/>
              <a:t>тыраман</a:t>
            </a:r>
            <a:r>
              <a:rPr lang="ru-RU" sz="2400" dirty="0"/>
              <a:t> – я не беру</a:t>
            </a:r>
          </a:p>
          <a:p>
            <a:pPr algn="ctr"/>
            <a:r>
              <a:rPr lang="ru-RU" sz="2400" i="1" dirty="0"/>
              <a:t>алмай тырасынъ</a:t>
            </a:r>
            <a:r>
              <a:rPr lang="ru-RU" sz="2400" dirty="0"/>
              <a:t> – ты не берешь</a:t>
            </a:r>
          </a:p>
          <a:p>
            <a:pPr algn="ctr"/>
            <a:r>
              <a:rPr lang="ru-RU" sz="2400" i="1" dirty="0"/>
              <a:t>алмай тыра</a:t>
            </a:r>
            <a:r>
              <a:rPr lang="ru-RU" sz="2400" dirty="0"/>
              <a:t> – он не берет</a:t>
            </a:r>
          </a:p>
          <a:p>
            <a:pPr algn="ctr"/>
            <a:r>
              <a:rPr lang="ru-RU" sz="2400" i="1" dirty="0"/>
              <a:t>Множественное число</a:t>
            </a:r>
          </a:p>
          <a:p>
            <a:pPr algn="ctr"/>
            <a:r>
              <a:rPr lang="ru-RU" sz="2400" i="1" dirty="0" smtClean="0"/>
              <a:t>алмай </a:t>
            </a:r>
            <a:r>
              <a:rPr lang="ru-RU" sz="2400" i="1" dirty="0"/>
              <a:t>тырамыз</a:t>
            </a:r>
            <a:r>
              <a:rPr lang="ru-RU" sz="2400" dirty="0"/>
              <a:t> – мы не берем</a:t>
            </a:r>
          </a:p>
          <a:p>
            <a:pPr algn="ctr"/>
            <a:r>
              <a:rPr lang="ru-RU" sz="2400" i="1" dirty="0"/>
              <a:t>алмай тырасыз</a:t>
            </a:r>
            <a:r>
              <a:rPr lang="ru-RU" sz="2400" dirty="0"/>
              <a:t> – вы не берете</a:t>
            </a:r>
          </a:p>
          <a:p>
            <a:pPr algn="ctr"/>
            <a:r>
              <a:rPr lang="ru-RU" sz="2400" i="1" dirty="0"/>
              <a:t>алмай тыралар</a:t>
            </a:r>
            <a:r>
              <a:rPr lang="ru-RU" sz="2400" dirty="0"/>
              <a:t> – они не берут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57928" y="4013005"/>
            <a:ext cx="632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…</a:t>
            </a:r>
            <a:endParaRPr lang="ru-RU" sz="28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00410" y="1791072"/>
            <a:ext cx="11347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Образец спряжения настоящего 2-го от глагола </a:t>
            </a:r>
            <a:r>
              <a:rPr lang="ru-RU" sz="2400" i="1" dirty="0"/>
              <a:t>ал-</a:t>
            </a:r>
            <a:r>
              <a:rPr lang="ru-RU" sz="2400" dirty="0"/>
              <a:t> (брать, взять):</a:t>
            </a:r>
          </a:p>
        </p:txBody>
      </p:sp>
    </p:spTree>
    <p:extLst>
      <p:ext uri="{BB962C8B-B14F-4D97-AF65-F5344CB8AC3E}">
        <p14:creationId xmlns:p14="http://schemas.microsoft.com/office/powerpoint/2010/main" val="207262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771034" y="206896"/>
            <a:ext cx="2592288" cy="504056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Настоящее </a:t>
            </a:r>
            <a:r>
              <a:rPr lang="ru-RU" sz="2400" b="1" dirty="0" smtClean="0">
                <a:solidFill>
                  <a:schemeClr val="tx1"/>
                </a:solidFill>
              </a:rPr>
              <a:t>2-е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00408" y="782959"/>
            <a:ext cx="11347938" cy="891747"/>
          </a:xfrm>
          <a:prstGeom prst="rect">
            <a:avLst/>
          </a:prstGeom>
        </p:spPr>
        <p:txBody>
          <a:bodyPr>
            <a:noAutofit/>
          </a:bodyPr>
          <a:lstStyle>
            <a:lvl1pPr marL="272125" indent="-272125" algn="l" defTabSz="1088502" rtl="0" eaLnBrk="1" latinLnBrk="0" hangingPunct="1">
              <a:lnSpc>
                <a:spcPct val="90000"/>
              </a:lnSpc>
              <a:spcBef>
                <a:spcPts val="1190"/>
              </a:spcBef>
              <a:buFont typeface="Arial" panose="020B0604020202020204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6376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60627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878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49129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93380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7631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882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6132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400" dirty="0"/>
              <a:t>Настоящее 2-е образуется путем прибавления показателей глагола к деепричастной форме глагола на </a:t>
            </a:r>
            <a:r>
              <a:rPr lang="ru-RU" sz="2400" i="1" dirty="0"/>
              <a:t>-а (е) /-й</a:t>
            </a:r>
            <a:r>
              <a:rPr lang="ru-RU" sz="2400" dirty="0" smtClean="0"/>
              <a:t>.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400408" y="2566454"/>
            <a:ext cx="4974718" cy="361710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6773628" y="2566454"/>
            <a:ext cx="4974718" cy="361710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0409" y="2566454"/>
            <a:ext cx="49747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Положительная </a:t>
            </a:r>
            <a:r>
              <a:rPr lang="ru-RU" sz="2400" dirty="0"/>
              <a:t>форма</a:t>
            </a:r>
          </a:p>
          <a:p>
            <a:pPr algn="ctr"/>
            <a:r>
              <a:rPr lang="ru-RU" sz="2400" i="1" dirty="0"/>
              <a:t>Единственное число </a:t>
            </a:r>
            <a:endParaRPr lang="ru-RU" sz="2400" dirty="0"/>
          </a:p>
          <a:p>
            <a:pPr algn="ctr"/>
            <a:r>
              <a:rPr lang="ru-RU" sz="2400" i="1" dirty="0"/>
              <a:t>ала-ман</a:t>
            </a:r>
            <a:r>
              <a:rPr lang="ru-RU" sz="2400" dirty="0"/>
              <a:t> – я беру, возьму</a:t>
            </a:r>
          </a:p>
          <a:p>
            <a:pPr algn="ctr"/>
            <a:r>
              <a:rPr lang="ru-RU" sz="2400" i="1" dirty="0"/>
              <a:t>ала-сынъ</a:t>
            </a:r>
            <a:r>
              <a:rPr lang="ru-RU" sz="2400" dirty="0"/>
              <a:t> – ты берешь</a:t>
            </a:r>
          </a:p>
          <a:p>
            <a:pPr algn="ctr"/>
            <a:r>
              <a:rPr lang="ru-RU" sz="2400" i="1" dirty="0"/>
              <a:t>ала</a:t>
            </a:r>
            <a:r>
              <a:rPr lang="ru-RU" sz="2400" dirty="0"/>
              <a:t> – он берет</a:t>
            </a:r>
          </a:p>
          <a:p>
            <a:pPr algn="ctr"/>
            <a:r>
              <a:rPr lang="ru-RU" sz="2400" i="1" dirty="0"/>
              <a:t>Множественное число</a:t>
            </a:r>
            <a:endParaRPr lang="ru-RU" sz="2400" dirty="0"/>
          </a:p>
          <a:p>
            <a:pPr algn="ctr"/>
            <a:r>
              <a:rPr lang="ru-RU" sz="2400" i="1" dirty="0"/>
              <a:t>ала-мыз</a:t>
            </a:r>
            <a:r>
              <a:rPr lang="ru-RU" sz="2400" dirty="0"/>
              <a:t> – мы берем</a:t>
            </a:r>
          </a:p>
          <a:p>
            <a:pPr algn="ctr"/>
            <a:r>
              <a:rPr lang="ru-RU" sz="2400" i="1" dirty="0"/>
              <a:t>ала-сыз (сынъыз)</a:t>
            </a:r>
            <a:r>
              <a:rPr lang="ru-RU" sz="2400" dirty="0"/>
              <a:t> – вы берете</a:t>
            </a:r>
          </a:p>
          <a:p>
            <a:pPr algn="ctr"/>
            <a:r>
              <a:rPr lang="ru-RU" sz="2400" i="1" dirty="0"/>
              <a:t>ала-лар</a:t>
            </a:r>
            <a:r>
              <a:rPr lang="ru-RU" sz="2400" dirty="0"/>
              <a:t> – они берут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773628" y="2566454"/>
            <a:ext cx="49856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Отрицательная форма</a:t>
            </a:r>
          </a:p>
          <a:p>
            <a:pPr algn="ctr"/>
            <a:r>
              <a:rPr lang="ru-RU" sz="2400" i="1" dirty="0"/>
              <a:t>Единственное число</a:t>
            </a:r>
            <a:endParaRPr lang="ru-RU" sz="2400" dirty="0"/>
          </a:p>
          <a:p>
            <a:pPr algn="ctr"/>
            <a:r>
              <a:rPr lang="ru-RU" sz="2400" i="1" dirty="0"/>
              <a:t>алмай-ман</a:t>
            </a:r>
            <a:r>
              <a:rPr lang="ru-RU" sz="2400" dirty="0"/>
              <a:t> – я не беру</a:t>
            </a:r>
          </a:p>
          <a:p>
            <a:pPr algn="ctr"/>
            <a:r>
              <a:rPr lang="ru-RU" sz="2400" i="1" dirty="0"/>
              <a:t>алмай-сынъ</a:t>
            </a:r>
            <a:r>
              <a:rPr lang="ru-RU" sz="2400" dirty="0"/>
              <a:t> – ты не берешь</a:t>
            </a:r>
          </a:p>
          <a:p>
            <a:pPr algn="ctr"/>
            <a:r>
              <a:rPr lang="ru-RU" sz="2400" i="1" dirty="0"/>
              <a:t>алмай</a:t>
            </a:r>
            <a:r>
              <a:rPr lang="ru-RU" sz="2400" dirty="0"/>
              <a:t> – он не берет</a:t>
            </a:r>
          </a:p>
          <a:p>
            <a:pPr algn="ctr"/>
            <a:r>
              <a:rPr lang="ru-RU" sz="2400" i="1" dirty="0"/>
              <a:t>Множественное число</a:t>
            </a:r>
            <a:endParaRPr lang="ru-RU" sz="2400" dirty="0"/>
          </a:p>
          <a:p>
            <a:pPr algn="ctr"/>
            <a:r>
              <a:rPr lang="ru-RU" sz="2400" i="1" dirty="0"/>
              <a:t>алмай-мыз</a:t>
            </a:r>
            <a:r>
              <a:rPr lang="ru-RU" sz="2400" dirty="0"/>
              <a:t> – мы не берем</a:t>
            </a:r>
          </a:p>
          <a:p>
            <a:pPr algn="ctr"/>
            <a:r>
              <a:rPr lang="ru-RU" sz="2400" i="1" dirty="0"/>
              <a:t>алмай-сыз(сынъыз)</a:t>
            </a:r>
            <a:r>
              <a:rPr lang="ru-RU" sz="2400" dirty="0"/>
              <a:t> – вы не берете</a:t>
            </a:r>
          </a:p>
          <a:p>
            <a:pPr algn="ctr"/>
            <a:r>
              <a:rPr lang="ru-RU" sz="2400" i="1" dirty="0"/>
              <a:t>алмай-лар</a:t>
            </a:r>
            <a:r>
              <a:rPr lang="ru-RU" sz="2400" dirty="0"/>
              <a:t> – они не берут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57928" y="4013005"/>
            <a:ext cx="632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…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0410" y="1791072"/>
            <a:ext cx="11347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Образец спряжения настоящего 2-го от глагола </a:t>
            </a:r>
            <a:r>
              <a:rPr lang="ru-RU" sz="2400" i="1" dirty="0"/>
              <a:t>ал-</a:t>
            </a:r>
            <a:r>
              <a:rPr lang="ru-RU" sz="2400" dirty="0"/>
              <a:t> (брать, взять):</a:t>
            </a:r>
          </a:p>
        </p:txBody>
      </p:sp>
    </p:spTree>
    <p:extLst>
      <p:ext uri="{BB962C8B-B14F-4D97-AF65-F5344CB8AC3E}">
        <p14:creationId xmlns:p14="http://schemas.microsoft.com/office/powerpoint/2010/main" val="192483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400408" y="782959"/>
            <a:ext cx="11347938" cy="720081"/>
          </a:xfrm>
          <a:prstGeom prst="rect">
            <a:avLst/>
          </a:prstGeom>
        </p:spPr>
        <p:txBody>
          <a:bodyPr>
            <a:noAutofit/>
          </a:bodyPr>
          <a:lstStyle>
            <a:lvl1pPr marL="272125" indent="-272125" algn="l" defTabSz="1088502" rtl="0" eaLnBrk="1" latinLnBrk="0" hangingPunct="1">
              <a:lnSpc>
                <a:spcPct val="90000"/>
              </a:lnSpc>
              <a:spcBef>
                <a:spcPts val="1190"/>
              </a:spcBef>
              <a:buFont typeface="Arial" panose="020B0604020202020204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6376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60627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878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49129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93380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7631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882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6132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400" dirty="0"/>
              <a:t>В северном диалекте крымскотатарского языка эта форма употребляется в основном в следующих значениях:</a:t>
            </a:r>
            <a:endParaRPr lang="ru-RU" sz="2400" dirty="0" smtClean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00408" y="1863080"/>
            <a:ext cx="4974718" cy="396044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00408" y="1863080"/>
            <a:ext cx="49747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/>
              <a:t>Для выражения настоящего </a:t>
            </a:r>
            <a:r>
              <a:rPr lang="ru-RU" sz="2400" dirty="0" smtClean="0"/>
              <a:t>времени.</a:t>
            </a:r>
          </a:p>
          <a:p>
            <a:pPr lvl="0" algn="ctr"/>
            <a:r>
              <a:rPr lang="ru-RU" sz="2400" dirty="0" smtClean="0"/>
              <a:t>Например</a:t>
            </a:r>
            <a:r>
              <a:rPr lang="ru-RU" sz="2400" dirty="0"/>
              <a:t>: </a:t>
            </a:r>
          </a:p>
          <a:p>
            <a:pPr algn="ctr"/>
            <a:r>
              <a:rPr lang="ru-RU" sz="2400" dirty="0"/>
              <a:t>Къарангъы гедже… Йылдыз ёкъ, ер </a:t>
            </a:r>
            <a:r>
              <a:rPr lang="ru-RU" sz="2400" i="1" dirty="0"/>
              <a:t>корюнмей</a:t>
            </a:r>
            <a:r>
              <a:rPr lang="ru-RU" sz="2400" dirty="0" smtClean="0"/>
              <a:t>.</a:t>
            </a:r>
            <a:endParaRPr lang="ru-RU" sz="2400" dirty="0"/>
          </a:p>
          <a:p>
            <a:pPr algn="ctr"/>
            <a:r>
              <a:rPr lang="ru-RU" sz="2400" dirty="0"/>
              <a:t>Байгъуш </a:t>
            </a:r>
            <a:r>
              <a:rPr lang="ru-RU" sz="2400" i="1" dirty="0"/>
              <a:t>йырлай</a:t>
            </a:r>
            <a:r>
              <a:rPr lang="ru-RU" sz="2400" dirty="0"/>
              <a:t> дамларда, сельбилерде</a:t>
            </a:r>
            <a:r>
              <a:rPr lang="ru-RU" sz="2400" dirty="0" smtClean="0"/>
              <a:t>.</a:t>
            </a:r>
            <a:endParaRPr lang="ru-RU" sz="2400" dirty="0"/>
          </a:p>
          <a:p>
            <a:pPr algn="ctr"/>
            <a:r>
              <a:rPr lang="ru-RU" sz="2400" dirty="0"/>
              <a:t>Гедже къушы </a:t>
            </a:r>
            <a:r>
              <a:rPr lang="ru-RU" sz="2400" i="1" dirty="0"/>
              <a:t>фыралдай</a:t>
            </a:r>
            <a:r>
              <a:rPr lang="ru-RU" sz="2400" dirty="0"/>
              <a:t> шай кимерде, </a:t>
            </a:r>
          </a:p>
          <a:p>
            <a:pPr algn="ctr"/>
            <a:r>
              <a:rPr lang="ru-RU" sz="2400" dirty="0"/>
              <a:t>Кене </a:t>
            </a:r>
            <a:r>
              <a:rPr lang="ru-RU" sz="2400" i="1" dirty="0"/>
              <a:t>сюрем</a:t>
            </a:r>
            <a:r>
              <a:rPr lang="ru-RU" sz="2400" dirty="0"/>
              <a:t> атымны ич </a:t>
            </a:r>
            <a:r>
              <a:rPr lang="ru-RU" sz="2400" i="1" dirty="0"/>
              <a:t>сюрюнмей</a:t>
            </a:r>
            <a:r>
              <a:rPr lang="ru-RU" sz="2400" dirty="0"/>
              <a:t>. </a:t>
            </a:r>
          </a:p>
        </p:txBody>
      </p:sp>
      <p:sp>
        <p:nvSpPr>
          <p:cNvPr id="9" name="Блок-схема: альтернативный процесс 8"/>
          <p:cNvSpPr>
            <a:spLocks/>
          </p:cNvSpPr>
          <p:nvPr/>
        </p:nvSpPr>
        <p:spPr>
          <a:xfrm>
            <a:off x="6773628" y="1863080"/>
            <a:ext cx="4974718" cy="3960440"/>
          </a:xfrm>
          <a:prstGeom prst="flowChartAlternateProcess">
            <a:avLst/>
          </a:prstGeom>
          <a:solidFill>
            <a:schemeClr val="accent3">
              <a:tint val="9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773628" y="1863080"/>
            <a:ext cx="49826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Для </a:t>
            </a:r>
            <a:r>
              <a:rPr lang="ru-RU" sz="2400" dirty="0"/>
              <a:t>выражения обычного или повторяющегося действия. </a:t>
            </a:r>
            <a:r>
              <a:rPr lang="ru-RU" sz="2400" dirty="0" smtClean="0"/>
              <a:t>Например:</a:t>
            </a:r>
          </a:p>
          <a:p>
            <a:pPr algn="ctr"/>
            <a:r>
              <a:rPr lang="ru-RU" sz="2400" dirty="0" smtClean="0"/>
              <a:t>Не </a:t>
            </a:r>
            <a:r>
              <a:rPr lang="ru-RU" sz="2400" dirty="0"/>
              <a:t>боладжакъ, </a:t>
            </a:r>
            <a:r>
              <a:rPr lang="ru-RU" sz="2400" i="1" dirty="0"/>
              <a:t>джюремен</a:t>
            </a:r>
            <a:r>
              <a:rPr lang="ru-RU" sz="2400" dirty="0"/>
              <a:t> эр кунь саруш, бир капигим къалмагъан, джеблер де бош.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79551" y="3375248"/>
            <a:ext cx="632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…</a:t>
            </a:r>
            <a:endParaRPr lang="ru-RU" sz="28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71034" y="206896"/>
            <a:ext cx="2592288" cy="504056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Настоящее 3</a:t>
            </a:r>
            <a:r>
              <a:rPr lang="ru-RU" sz="2400" b="1" dirty="0" smtClean="0">
                <a:solidFill>
                  <a:schemeClr val="tx1"/>
                </a:solidFill>
              </a:rPr>
              <a:t>-е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33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926854" y="206896"/>
            <a:ext cx="6336704" cy="504056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Настоящее время от глаголов состояния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00408" y="782959"/>
            <a:ext cx="11347938" cy="3024337"/>
          </a:xfrm>
          <a:prstGeom prst="rect">
            <a:avLst/>
          </a:prstGeom>
        </p:spPr>
        <p:txBody>
          <a:bodyPr>
            <a:noAutofit/>
          </a:bodyPr>
          <a:lstStyle>
            <a:lvl1pPr marL="272125" indent="-272125" algn="l" defTabSz="1088502" rtl="0" eaLnBrk="1" latinLnBrk="0" hangingPunct="1">
              <a:lnSpc>
                <a:spcPct val="90000"/>
              </a:lnSpc>
              <a:spcBef>
                <a:spcPts val="1190"/>
              </a:spcBef>
              <a:buFont typeface="Arial" panose="020B0604020202020204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6376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60627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878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49129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93380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7631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882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6132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400" dirty="0"/>
              <a:t>Известно, что в большинстве тюркских языков, в том числе и в северном диалекте крымскотатарского языка, настоящее время от глаголов состояния </a:t>
            </a:r>
            <a:r>
              <a:rPr lang="ru-RU" sz="2400" i="1" dirty="0"/>
              <a:t>тур-</a:t>
            </a:r>
            <a:r>
              <a:rPr lang="ru-RU" sz="2400" dirty="0"/>
              <a:t> (стоять, находиться, пребывать), </a:t>
            </a:r>
            <a:r>
              <a:rPr lang="ru-RU" sz="2400" i="1" dirty="0"/>
              <a:t>юр-</a:t>
            </a:r>
            <a:r>
              <a:rPr lang="ru-RU" sz="2400" dirty="0"/>
              <a:t> (ходить), </a:t>
            </a:r>
            <a:r>
              <a:rPr lang="ru-RU" sz="2400" i="1" dirty="0"/>
              <a:t>ят-</a:t>
            </a:r>
            <a:r>
              <a:rPr lang="ru-RU" sz="2400" dirty="0"/>
              <a:t> (лежать), </a:t>
            </a:r>
            <a:r>
              <a:rPr lang="ru-RU" sz="2400" i="1" dirty="0"/>
              <a:t>отур-</a:t>
            </a:r>
            <a:r>
              <a:rPr lang="ru-RU" sz="2400" dirty="0"/>
              <a:t> (сидеть) в отличие от других глаголов образуется особо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r>
              <a:rPr lang="ru-RU" sz="2400" dirty="0"/>
              <a:t>В северном (степном) диалекте крымскотатарского языка эти глаголы для выражения настоящего времени выступают в форме деепричастия на </a:t>
            </a:r>
            <a:r>
              <a:rPr lang="ru-RU" sz="2400" i="1" dirty="0"/>
              <a:t>-(ы)п</a:t>
            </a:r>
            <a:r>
              <a:rPr lang="ru-RU" sz="2400" dirty="0"/>
              <a:t> плюс вспомогательный глагол к которому в 1-м и 2-м лицах присоединяются полные аффиксы лица, в 3-м лице ед. числа аффикс </a:t>
            </a:r>
            <a:r>
              <a:rPr lang="ru-RU" sz="2400" dirty="0" smtClean="0"/>
              <a:t>отсутствует. Например</a:t>
            </a:r>
            <a:r>
              <a:rPr lang="ru-RU" sz="2400" dirty="0"/>
              <a:t>:</a:t>
            </a:r>
            <a:endParaRPr lang="ru-RU" sz="2400" dirty="0" smtClean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00408" y="3807296"/>
            <a:ext cx="11347938" cy="230425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окъып джатаман – я читаю лежу (в данный момент)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</a:rPr>
              <a:t>окъып джатасынъ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</a:rPr>
              <a:t>окъып джата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</a:rPr>
              <a:t>окъып джатамыз – мы читаем лежим (в данный момент)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</a:rPr>
              <a:t>окъып джатасыз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</a:rPr>
              <a:t>окъып джаталар</a:t>
            </a:r>
          </a:p>
        </p:txBody>
      </p:sp>
    </p:spTree>
    <p:extLst>
      <p:ext uri="{BB962C8B-B14F-4D97-AF65-F5344CB8AC3E}">
        <p14:creationId xmlns:p14="http://schemas.microsoft.com/office/powerpoint/2010/main" val="185263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926854" y="206896"/>
            <a:ext cx="6336704" cy="504056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Настоящее время от глаголов состояния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7908" y="1719064"/>
            <a:ext cx="11347938" cy="882000"/>
          </a:xfrm>
          <a:prstGeom prst="rect">
            <a:avLst/>
          </a:prstGeom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" name="Группа 4"/>
          <p:cNvGrpSpPr/>
          <p:nvPr/>
        </p:nvGrpSpPr>
        <p:grpSpPr>
          <a:xfrm>
            <a:off x="874812" y="931218"/>
            <a:ext cx="10804910" cy="1332001"/>
            <a:chOff x="540246" y="38125"/>
            <a:chExt cx="10804910" cy="1332001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540246" y="38125"/>
              <a:ext cx="10804910" cy="133200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5"/>
            <p:cNvSpPr/>
            <p:nvPr/>
          </p:nvSpPr>
          <p:spPr>
            <a:xfrm>
              <a:off x="605269" y="103148"/>
              <a:ext cx="10674864" cy="1201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0248" tIns="0" rIns="300248" bIns="0" numCol="1" spcCol="1270" anchor="ctr" anchorCtr="0">
              <a:noAutofit/>
            </a:bodyPr>
            <a:lstStyle/>
            <a:p>
              <a:pPr lvl="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chemeClr val="tx1"/>
                  </a:solidFill>
                </a:rPr>
                <a:t>Первый способ образования. </a:t>
              </a:r>
              <a:r>
                <a:rPr lang="ru-RU" sz="2400" kern="1200" dirty="0" smtClean="0">
                  <a:solidFill>
                    <a:schemeClr val="tx1"/>
                  </a:solidFill>
                </a:rPr>
                <a:t>Основной глагол выступает в форме деепричастия на </a:t>
              </a:r>
              <a:r>
                <a:rPr lang="ru-RU" sz="2400" i="1" kern="1200" dirty="0" smtClean="0">
                  <a:solidFill>
                    <a:schemeClr val="tx1"/>
                  </a:solidFill>
                </a:rPr>
                <a:t>-ып</a:t>
              </a:r>
              <a:r>
                <a:rPr lang="ru-RU" sz="2400" kern="1200" dirty="0" smtClean="0">
                  <a:solidFill>
                    <a:schemeClr val="tx1"/>
                  </a:solidFill>
                </a:rPr>
                <a:t>, а вспомогательные глаголы в форме настоящего времени на </a:t>
              </a:r>
              <a:r>
                <a:rPr lang="ru-RU" sz="2400" i="1" kern="1200" dirty="0" smtClean="0">
                  <a:solidFill>
                    <a:schemeClr val="tx1"/>
                  </a:solidFill>
                </a:rPr>
                <a:t>-а/-е/-й</a:t>
              </a:r>
              <a:r>
                <a:rPr lang="ru-RU" sz="2400" kern="1200" dirty="0" smtClean="0">
                  <a:solidFill>
                    <a:schemeClr val="tx1"/>
                  </a:solidFill>
                </a:rPr>
                <a:t>. Как видно из примеров, описываемая форма, выражает настоящее время данного момента.</a:t>
              </a:r>
              <a:endParaRPr lang="ru-RU" sz="24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435900" y="3591272"/>
            <a:ext cx="11347938" cy="882000"/>
          </a:xfrm>
          <a:prstGeom prst="rect">
            <a:avLst/>
          </a:prstGeom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7" name="Группа 6"/>
          <p:cNvGrpSpPr/>
          <p:nvPr/>
        </p:nvGrpSpPr>
        <p:grpSpPr>
          <a:xfrm>
            <a:off x="874812" y="2817620"/>
            <a:ext cx="10804910" cy="1332001"/>
            <a:chOff x="540246" y="1924527"/>
            <a:chExt cx="10804910" cy="1332001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540246" y="1924527"/>
              <a:ext cx="10804910" cy="133200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8"/>
            <p:cNvSpPr/>
            <p:nvPr/>
          </p:nvSpPr>
          <p:spPr>
            <a:xfrm>
              <a:off x="605269" y="1989550"/>
              <a:ext cx="10674864" cy="1201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0248" tIns="0" rIns="300248" bIns="0" numCol="1" spcCol="1270" anchor="ctr" anchorCtr="0">
              <a:noAutofit/>
            </a:bodyPr>
            <a:lstStyle/>
            <a:p>
              <a:pPr lvl="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chemeClr val="tx1"/>
                  </a:solidFill>
                </a:rPr>
                <a:t>Второй способ образования.</a:t>
              </a:r>
              <a:r>
                <a:rPr lang="ru-RU" sz="2400" kern="1200" dirty="0" smtClean="0">
                  <a:solidFill>
                    <a:schemeClr val="tx1"/>
                  </a:solidFill>
                </a:rPr>
                <a:t> Описательная форма настоящего времени образуется по схеме: основной глагол в форме деепричастия на </a:t>
              </a:r>
              <a:r>
                <a:rPr lang="ru-RU" sz="2400" i="1" kern="1200" dirty="0" smtClean="0">
                  <a:solidFill>
                    <a:schemeClr val="tx1"/>
                  </a:solidFill>
                </a:rPr>
                <a:t>-ып</a:t>
              </a:r>
              <a:r>
                <a:rPr lang="ru-RU" sz="2400" kern="1200" dirty="0" smtClean="0">
                  <a:solidFill>
                    <a:schemeClr val="tx1"/>
                  </a:solidFill>
                </a:rPr>
                <a:t> плюс один из глаголов состояния в форме причастия на </a:t>
              </a:r>
              <a:r>
                <a:rPr lang="ru-RU" sz="2400" i="1" kern="1200" dirty="0" smtClean="0">
                  <a:solidFill>
                    <a:schemeClr val="tx1"/>
                  </a:solidFill>
                </a:rPr>
                <a:t>-ыр</a:t>
              </a:r>
              <a:r>
                <a:rPr lang="ru-RU" sz="2400" kern="1200" dirty="0" smtClean="0">
                  <a:solidFill>
                    <a:schemeClr val="tx1"/>
                  </a:solidFill>
                </a:rPr>
                <a:t> и плюс соответствующий аффикс лица.</a:t>
              </a:r>
              <a:endParaRPr lang="ru-RU" sz="24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334566" y="5463480"/>
            <a:ext cx="11347938" cy="882000"/>
          </a:xfrm>
          <a:prstGeom prst="rect">
            <a:avLst/>
          </a:prstGeom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Группа 8"/>
          <p:cNvGrpSpPr/>
          <p:nvPr/>
        </p:nvGrpSpPr>
        <p:grpSpPr>
          <a:xfrm>
            <a:off x="931461" y="4709518"/>
            <a:ext cx="10804910" cy="1330162"/>
            <a:chOff x="510224" y="3816425"/>
            <a:chExt cx="10804910" cy="1330162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510224" y="3816425"/>
              <a:ext cx="10804910" cy="133016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11"/>
            <p:cNvSpPr/>
            <p:nvPr/>
          </p:nvSpPr>
          <p:spPr>
            <a:xfrm>
              <a:off x="575157" y="3881358"/>
              <a:ext cx="10675044" cy="12002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0248" tIns="0" rIns="300248" bIns="0" numCol="1" spcCol="1270" anchor="ctr" anchorCtr="0">
              <a:noAutofit/>
            </a:bodyPr>
            <a:lstStyle/>
            <a:p>
              <a:pPr lvl="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solidFill>
                    <a:schemeClr val="tx1"/>
                  </a:solidFill>
                </a:rPr>
                <a:t>Следует отметить, что в последние годы описательные формы используются все реже, и преимущественно встречаются в речи старшего поколения.</a:t>
              </a:r>
              <a:endParaRPr lang="ru-RU" sz="24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60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006974" y="206896"/>
            <a:ext cx="4248472" cy="504056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Настояще-будущее время</a:t>
            </a: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400408" y="782959"/>
            <a:ext cx="11347938" cy="1440161"/>
          </a:xfrm>
          <a:prstGeom prst="rect">
            <a:avLst/>
          </a:prstGeom>
        </p:spPr>
        <p:txBody>
          <a:bodyPr>
            <a:noAutofit/>
          </a:bodyPr>
          <a:lstStyle>
            <a:lvl1pPr marL="272125" indent="-272125" algn="l" defTabSz="1088502" rtl="0" eaLnBrk="1" latinLnBrk="0" hangingPunct="1">
              <a:lnSpc>
                <a:spcPct val="90000"/>
              </a:lnSpc>
              <a:spcBef>
                <a:spcPts val="1190"/>
              </a:spcBef>
              <a:buFont typeface="Arial" panose="020B0604020202020204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6376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60627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878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49129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93380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7631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882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6132" indent="-272125" algn="l" defTabSz="1088502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/>
              <a:t>В северном диалекте крымскотатарского языка настояще-будущее время глагола образуется путем прибавления аффиксов лица к причастным формам на </a:t>
            </a:r>
            <a:r>
              <a:rPr lang="ru-RU" sz="2400" i="1" dirty="0"/>
              <a:t>-р (-ар/-ер, -ыр/-ир)</a:t>
            </a:r>
            <a:r>
              <a:rPr lang="ru-RU" sz="2400" dirty="0"/>
              <a:t>. Отрицательная форма образуется от отрицательной основы данного причастия </a:t>
            </a:r>
            <a:r>
              <a:rPr lang="ru-RU" sz="2400" i="1" dirty="0"/>
              <a:t>-маз/-мез</a:t>
            </a:r>
            <a:r>
              <a:rPr lang="ru-RU" sz="2400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149914" y="2655168"/>
            <a:ext cx="59625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/>
              <a:t>Настояще-будущее на -р (-ар/-ер, -ыр/-ир)</a:t>
            </a:r>
            <a:endParaRPr lang="ru-RU" sz="2400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1272333" y="2610483"/>
            <a:ext cx="9645747" cy="3357053"/>
          </a:xfrm>
          <a:prstGeom prst="rightArrow">
            <a:avLst/>
          </a:prstGeom>
        </p:spPr>
        <p:style>
          <a:lnRef idx="0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Группа 5"/>
          <p:cNvGrpSpPr/>
          <p:nvPr/>
        </p:nvGrpSpPr>
        <p:grpSpPr>
          <a:xfrm>
            <a:off x="424149" y="3690601"/>
            <a:ext cx="5196711" cy="1196816"/>
            <a:chOff x="2911" y="1080118"/>
            <a:chExt cx="5196711" cy="1196816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2911" y="1080118"/>
              <a:ext cx="5196711" cy="1196816"/>
            </a:xfrm>
            <a:prstGeom prst="round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5"/>
            <p:cNvSpPr/>
            <p:nvPr/>
          </p:nvSpPr>
          <p:spPr>
            <a:xfrm>
              <a:off x="61335" y="1138542"/>
              <a:ext cx="5079863" cy="10799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solidFill>
                    <a:schemeClr val="tx1"/>
                  </a:solidFill>
                </a:rPr>
                <a:t>Аффиксы </a:t>
              </a:r>
              <a:r>
                <a:rPr lang="ru-RU" sz="2400" i="1" kern="1200" dirty="0" smtClean="0">
                  <a:solidFill>
                    <a:schemeClr val="tx1"/>
                  </a:solidFill>
                </a:rPr>
                <a:t>-р (-ар/-ер, -ыр/-ир)</a:t>
              </a:r>
              <a:r>
                <a:rPr lang="ru-RU" sz="2400" kern="1200" dirty="0" smtClean="0">
                  <a:solidFill>
                    <a:schemeClr val="tx1"/>
                  </a:solidFill>
                </a:rPr>
                <a:t> являются фонетическими разновидностями одного аффикса.</a:t>
              </a:r>
              <a:endParaRPr lang="ru-RU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6027015" y="3402572"/>
            <a:ext cx="5739248" cy="1772873"/>
            <a:chOff x="5605777" y="792089"/>
            <a:chExt cx="5739248" cy="1772873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5605777" y="792089"/>
              <a:ext cx="5739248" cy="1772873"/>
            </a:xfrm>
            <a:prstGeom prst="round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Скругленный прямоугольник 7"/>
            <p:cNvSpPr/>
            <p:nvPr/>
          </p:nvSpPr>
          <p:spPr>
            <a:xfrm>
              <a:off x="5692322" y="878634"/>
              <a:ext cx="5566158" cy="15997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solidFill>
                    <a:schemeClr val="tx1"/>
                  </a:solidFill>
                </a:rPr>
                <a:t>Соответственно, аффикс </a:t>
              </a:r>
              <a:r>
                <a:rPr lang="ru-RU" sz="2400" i="1" kern="1200" dirty="0" smtClean="0">
                  <a:solidFill>
                    <a:schemeClr val="tx1"/>
                  </a:solidFill>
                </a:rPr>
                <a:t>-р</a:t>
              </a:r>
              <a:r>
                <a:rPr lang="ru-RU" sz="2400" kern="1200" dirty="0" smtClean="0">
                  <a:solidFill>
                    <a:schemeClr val="tx1"/>
                  </a:solidFill>
                </a:rPr>
                <a:t> присоединяется к открытым корням или основам, аффиксы (</a:t>
              </a:r>
              <a:r>
                <a:rPr lang="ru-RU" sz="2400" i="1" kern="1200" dirty="0" smtClean="0">
                  <a:solidFill>
                    <a:schemeClr val="tx1"/>
                  </a:solidFill>
                </a:rPr>
                <a:t>-ар/-ер, -ыр/-ир</a:t>
              </a:r>
              <a:r>
                <a:rPr lang="ru-RU" sz="2400" kern="1200" dirty="0" smtClean="0">
                  <a:solidFill>
                    <a:schemeClr val="tx1"/>
                  </a:solidFill>
                </a:rPr>
                <a:t>) присоединяются к основам, оканчивающимся на согласный.</a:t>
              </a:r>
              <a:endParaRPr lang="ru-RU" sz="24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221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Мой шриф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152</TotalTime>
  <Words>1181</Words>
  <Application>Microsoft Office PowerPoint</Application>
  <PresentationFormat>Произвольный</PresentationFormat>
  <Paragraphs>125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АлимИса</dc:creator>
  <cp:lastModifiedBy>АлимИса</cp:lastModifiedBy>
  <cp:revision>34</cp:revision>
  <dcterms:created xsi:type="dcterms:W3CDTF">2022-04-05T18:47:14Z</dcterms:created>
  <dcterms:modified xsi:type="dcterms:W3CDTF">2022-04-06T00:47:16Z</dcterms:modified>
</cp:coreProperties>
</file>