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4294967295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376000" y="102600"/>
            <a:ext cx="532728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1280" cy="379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32000" y="-172080"/>
            <a:ext cx="9071280" cy="71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ЭЛЕМЕНТЫ КЕЛЬТСКОЙ МИФОЛОГИИ В РОМАНЕ ДЖ. К. РОУЛИНГ «ГАРРИ ПОТТЕР»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                     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Герасимова П.М., обуч.магистратуры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ГБО УВО РК «КИПУ им. Февзи Якубова»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г. Симферополь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Джапарова Э.К.,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канд.филол.наук,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доцент кафедры английской филологии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ГБО УВО РК «КИПУ им. Февзи Якубова»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г. Симферополь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2376000" y="226080"/>
            <a:ext cx="5544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ru-RU" sz="2600" spc="-1" strike="noStrike">
                <a:solidFill>
                  <a:srgbClr val="ffffff"/>
                </a:solidFill>
                <a:latin typeface="Times New Roman"/>
              </a:rPr>
              <a:t>Мифологические существа: банши</a:t>
            </a:r>
            <a:endParaRPr b="1" lang="ru-RU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504000" y="1326600"/>
            <a:ext cx="5832000" cy="385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3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Образ банши в ирландском фольклоре неоднозначен, а ирландские поверья о банши часто трагичны и вызывают сочувствие к героине</a:t>
            </a:r>
            <a:endParaRPr b="1" lang="ru-RU" sz="2600" spc="-1" strike="noStrike">
              <a:solidFill>
                <a:srgbClr val="ffffff"/>
              </a:solidFill>
              <a:latin typeface="Times New Roman"/>
              <a:ea typeface="DejaVu Sans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По одной из версий, образ банши связан с кельтской богиней Дану</a:t>
            </a:r>
            <a:endParaRPr b="1" lang="ru-RU" sz="2600" spc="-1" strike="noStrike">
              <a:solidFill>
                <a:srgbClr val="ffffff"/>
              </a:solidFill>
              <a:latin typeface="Times New Roman"/>
              <a:ea typeface="DejaVu Sans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У Дж. К. Роулинг банши предстает в роли как зловещего духа, так и элемента локальной поп-культуры</a:t>
            </a:r>
            <a:endParaRPr b="1" lang="ru-RU" sz="2600" spc="-1" strike="noStrike">
              <a:solidFill>
                <a:srgbClr val="ffffff"/>
              </a:solidFill>
              <a:latin typeface="Times New Roman"/>
              <a:ea typeface="DejaVu Sans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6536520" y="1008000"/>
            <a:ext cx="311148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Выводы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32000" y="1387440"/>
            <a:ext cx="9071280" cy="37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7000"/>
          </a:bodyPr>
          <a:p>
            <a:pPr marL="432000" indent="-323280" algn="just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Элементы кельтской мифологии в романе Дж. К. Роулинг «Гарри Поттер» представлены в виде кельтской символики и кельтских мифологических существ</a:t>
            </a:r>
            <a:endParaRPr b="0" lang="ru-RU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Присутствие кельтских мифологических существ не играет значительной роли в сюжете романа, однако необходимо для создания видового разнообразия</a:t>
            </a:r>
            <a:endParaRPr b="0" lang="ru-RU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Влияние кельтской символики в романе Дж.К. Роулинг гораздо более существенно, так как символы способствуют не только раскрытию персонажей, но и продвижению сюжета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3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Спасибо за внимание</a:t>
            </a:r>
            <a:endParaRPr b="0" lang="ru-RU" sz="3300" spc="-1" strike="noStrike">
              <a:latin typeface="Times New Roman"/>
            </a:endParaRPr>
          </a:p>
        </p:txBody>
      </p:sp>
      <p:pic>
        <p:nvPicPr>
          <p:cNvPr id="114" name="Рисунок 110" descr=""/>
          <p:cNvPicPr/>
          <p:nvPr/>
        </p:nvPicPr>
        <p:blipFill>
          <a:blip r:embed="rId1"/>
          <a:stretch/>
        </p:blipFill>
        <p:spPr>
          <a:xfrm>
            <a:off x="2191320" y="1368000"/>
            <a:ext cx="5696640" cy="379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Особенности романа «Гарри Поттер»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04000" y="1368000"/>
            <a:ext cx="4607280" cy="37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«Гарри Поттер» является примером неомифологического произведения</a:t>
            </a:r>
            <a:endParaRPr b="0" lang="ru-RU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романе встречаются отсылки как к античной, так и к кельтской мифологии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1" name="Рисунок 4" descr="древо жизни.jpg"/>
          <p:cNvPicPr/>
          <p:nvPr/>
        </p:nvPicPr>
        <p:blipFill>
          <a:blip r:embed="rId1"/>
          <a:stretch/>
        </p:blipFill>
        <p:spPr>
          <a:xfrm>
            <a:off x="5683320" y="1192320"/>
            <a:ext cx="3978000" cy="397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Кельтская символика </a:t>
            </a:r>
            <a:endParaRPr b="0" lang="ru-RU" sz="3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«Гарри Поттере»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080000"/>
            <a:ext cx="4607280" cy="40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9000"/>
          </a:bodyPr>
          <a:p>
            <a:pPr>
              <a:lnSpc>
                <a:spcPct val="100000"/>
              </a:lnSpc>
              <a:spcAft>
                <a:spcPts val="1060"/>
              </a:spcAft>
            </a:pPr>
            <a:endParaRPr b="0" lang="ru-RU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Названия </a:t>
            </a:r>
            <a:r>
              <a:rPr b="1" i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«Хогсмид»</a:t>
            </a: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и </a:t>
            </a:r>
            <a:r>
              <a:rPr b="1" i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«Хогвартс»</a:t>
            </a: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восходят к слову </a:t>
            </a:r>
            <a:r>
              <a:rPr b="1" i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«hog» - «вепрь»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Вепрь был символом воинов и духовной власти у древних кельтов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Вепрь – символ оккультного знания у друидов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4" name="Рисунок 83" descr=""/>
          <p:cNvPicPr/>
          <p:nvPr/>
        </p:nvPicPr>
        <p:blipFill>
          <a:blip r:embed="rId1"/>
          <a:stretch/>
        </p:blipFill>
        <p:spPr>
          <a:xfrm>
            <a:off x="6840000" y="3384000"/>
            <a:ext cx="2591280" cy="215100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84" descr=""/>
          <p:cNvPicPr/>
          <p:nvPr/>
        </p:nvPicPr>
        <p:blipFill>
          <a:blip r:embed="rId2"/>
          <a:stretch/>
        </p:blipFill>
        <p:spPr>
          <a:xfrm>
            <a:off x="5523840" y="1008000"/>
            <a:ext cx="2683440" cy="232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67000"/>
          </a:bodyPr>
          <a:p>
            <a:pPr algn="ctr">
              <a:lnSpc>
                <a:spcPct val="100000"/>
              </a:lnSpc>
            </a:pPr>
            <a:r>
              <a:rPr b="1" lang="ru-RU" sz="33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Другие анималистические символы</a:t>
            </a:r>
            <a:endParaRPr b="0" lang="ru-RU" sz="3300" spc="-1" strike="noStrike">
              <a:latin typeface="Times New Roman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648000" y="1049400"/>
            <a:ext cx="5255280" cy="42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>
              <a:lnSpc>
                <a:spcPct val="100000"/>
              </a:lnSpc>
              <a:spcAft>
                <a:spcPts val="1060"/>
              </a:spcAft>
            </a:pPr>
            <a:endParaRPr b="0" lang="ru-RU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Анимагические формы Джеймса Поттера и Сириуса Блэка – олень и черный пес – могут отсылать к Дикой Охоте, сонму призрачных всадников</a:t>
            </a:r>
            <a:endParaRPr b="0" lang="ru-RU" sz="3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Кавалькаду возглавляет рогатый всадник, впереди с громким лаем мчится свора собак</a:t>
            </a:r>
            <a:endParaRPr b="0" lang="ru-RU" sz="3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60"/>
              </a:spcAft>
            </a:pPr>
            <a:endParaRPr b="0" lang="ru-RU" sz="3400" spc="-1" strike="noStrike">
              <a:latin typeface="Arial"/>
            </a:endParaRPr>
          </a:p>
        </p:txBody>
      </p:sp>
      <p:pic>
        <p:nvPicPr>
          <p:cNvPr id="88" name="Рисунок 87" descr=""/>
          <p:cNvPicPr/>
          <p:nvPr/>
        </p:nvPicPr>
        <p:blipFill>
          <a:blip r:embed="rId1"/>
          <a:stretch/>
        </p:blipFill>
        <p:spPr>
          <a:xfrm>
            <a:off x="5996160" y="1288800"/>
            <a:ext cx="3723120" cy="367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Символика деревьев </a:t>
            </a:r>
            <a:endParaRPr b="0" lang="ru-RU" sz="32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«Гарри Поттере»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4000" y="1368000"/>
            <a:ext cx="6047280" cy="37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4000"/>
          </a:bodyPr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Символ тисового дерева в книгах связан с Волдемортом 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Древние кельты считали тис символом бессмертия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Растительный символ, связанный с протагонистом романа – символ остролиста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Древние кельты приписывали этому растению защитные свойства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60"/>
              </a:spcAft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91" name="Рисунок 96" descr=""/>
          <p:cNvPicPr/>
          <p:nvPr/>
        </p:nvPicPr>
        <p:blipFill>
          <a:blip r:embed="rId1"/>
          <a:stretch/>
        </p:blipFill>
        <p:spPr>
          <a:xfrm>
            <a:off x="6600240" y="1008000"/>
            <a:ext cx="3047040" cy="428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Символика чисел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32000" y="1335240"/>
            <a:ext cx="5831280" cy="384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>
              <a:lnSpc>
                <a:spcPct val="100000"/>
              </a:lnSpc>
              <a:spcAft>
                <a:spcPts val="1060"/>
              </a:spcAft>
            </a:pPr>
            <a:endParaRPr b="0" lang="ru-RU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Числа играли важную роль в древнекельтской культуре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Особенно важным древним кельтам представлялось число три, в кельтской мифологии распространены триады и триединые богини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«Гарри Поттере» число три является воистину магическим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60"/>
              </a:spcAft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94" name="Рисунок 99" descr=""/>
          <p:cNvPicPr/>
          <p:nvPr/>
        </p:nvPicPr>
        <p:blipFill>
          <a:blip r:embed="rId1"/>
          <a:stretch/>
        </p:blipFill>
        <p:spPr>
          <a:xfrm>
            <a:off x="6336000" y="3672000"/>
            <a:ext cx="3023280" cy="194328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00" descr=""/>
          <p:cNvPicPr/>
          <p:nvPr/>
        </p:nvPicPr>
        <p:blipFill>
          <a:blip r:embed="rId2"/>
          <a:stretch/>
        </p:blipFill>
        <p:spPr>
          <a:xfrm>
            <a:off x="6336000" y="1296000"/>
            <a:ext cx="1511280" cy="19432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101" descr=""/>
          <p:cNvPicPr/>
          <p:nvPr/>
        </p:nvPicPr>
        <p:blipFill>
          <a:blip r:embed="rId3"/>
          <a:stretch/>
        </p:blipFill>
        <p:spPr>
          <a:xfrm>
            <a:off x="7920720" y="1135080"/>
            <a:ext cx="1870560" cy="246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376000" y="216000"/>
            <a:ext cx="5327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Чаши и котлы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04000" y="1368000"/>
            <a:ext cx="4535280" cy="37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Котел – важный магический атрибут у древних кельтов</a:t>
            </a:r>
            <a:endParaRPr b="0" lang="ru-RU" sz="3200" spc="-1" strike="noStrike">
              <a:latin typeface="Times New Roman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романе «Гарри Поттер» присутствует несколько видов котлов и чаш</a:t>
            </a:r>
            <a:endParaRPr b="0" lang="ru-RU" sz="3200" spc="-1" strike="noStrike">
              <a:latin typeface="Times New Roman"/>
            </a:endParaRPr>
          </a:p>
          <a:p>
            <a:pPr marL="432000" indent="-323280">
              <a:lnSpc>
                <a:spcPct val="100000"/>
              </a:lnSpc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Каждому котлу и каждой чаше отведена своя функция в романе</a:t>
            </a:r>
            <a:endParaRPr b="0" lang="ru-RU" sz="3200" spc="-1" strike="noStrike">
              <a:latin typeface="Times New Roman"/>
            </a:endParaRPr>
          </a:p>
        </p:txBody>
      </p:sp>
      <p:pic>
        <p:nvPicPr>
          <p:cNvPr id="99" name="Рисунок 104" descr=""/>
          <p:cNvPicPr/>
          <p:nvPr/>
        </p:nvPicPr>
        <p:blipFill>
          <a:blip r:embed="rId1"/>
          <a:stretch/>
        </p:blipFill>
        <p:spPr>
          <a:xfrm>
            <a:off x="5544000" y="1080000"/>
            <a:ext cx="1727280" cy="223128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105" descr=""/>
          <p:cNvPicPr/>
          <p:nvPr/>
        </p:nvPicPr>
        <p:blipFill>
          <a:blip r:embed="rId2"/>
          <a:stretch/>
        </p:blipFill>
        <p:spPr>
          <a:xfrm>
            <a:off x="8064000" y="658440"/>
            <a:ext cx="1583280" cy="250884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06" descr=""/>
          <p:cNvPicPr/>
          <p:nvPr/>
        </p:nvPicPr>
        <p:blipFill>
          <a:blip r:embed="rId3"/>
          <a:stretch/>
        </p:blipFill>
        <p:spPr>
          <a:xfrm>
            <a:off x="5616000" y="3456000"/>
            <a:ext cx="3455280" cy="201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160000" y="226080"/>
            <a:ext cx="597600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ru-RU" sz="26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ru-RU" sz="2600" spc="-1" strike="noStrike">
                <a:solidFill>
                  <a:srgbClr val="ffffff"/>
                </a:solidFill>
                <a:latin typeface="Times New Roman"/>
              </a:rPr>
              <a:t>Мифологические существа: фейри</a:t>
            </a:r>
            <a:endParaRPr b="1" lang="ru-RU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04000" y="1391400"/>
            <a:ext cx="5760000" cy="3936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Образ фей (fairies) восходит к фейри, сверхъестественным существам в кельтской мифологии</a:t>
            </a:r>
            <a:endParaRPr b="1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</a:rPr>
              <a:t>Фейри обладают могущественной магией, редко вмешиваются в человеческие дела по причине своей лени</a:t>
            </a:r>
            <a:endParaRPr b="1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</a:rPr>
              <a:t>Феи в «Гарри Поттере» -  декоративные существа со слабыми магическими способностями, схожие с фейри только своей праздностью</a:t>
            </a:r>
            <a:endParaRPr b="1" lang="ru-RU" sz="24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6440760" y="1256760"/>
            <a:ext cx="3495240" cy="349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872000" y="72000"/>
            <a:ext cx="5832000" cy="110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         </a:t>
            </a:r>
            <a:r>
              <a:rPr b="1" lang="ru-RU" sz="2600" spc="-1" strike="noStrike">
                <a:solidFill>
                  <a:srgbClr val="ffffff"/>
                </a:solidFill>
                <a:latin typeface="Times New Roman"/>
              </a:rPr>
              <a:t>Мифологические существа:      лепреконы</a:t>
            </a:r>
            <a:endParaRPr b="1" lang="ru-RU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32000" y="1152000"/>
            <a:ext cx="4320000" cy="42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5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Встреча с лепреконом у ирландских кельтов приносит удачу или великое богатство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Гарри Поттере лепрекон — маскот ирландской сборной по квиддичу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Особые магические способности лепреконов позволяют им создавать псевдо-золото («золото лепреконов»)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5544000" y="1440000"/>
            <a:ext cx="4248000" cy="37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Application>LibreOffice/6.3.1.2$Windows_X86_64 LibreOffice_project/b79626edf0065ac373bd1df5c28bd630b4424273</Application>
  <Words>313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2022-03-24T21:26:26Z</dcterms:created>
  <dc:creator>lenovo</dc:creator>
  <dc:description/>
  <dc:language>ru-RU</dc:language>
  <cp:lastModifiedBy/>
  <dcterms:modified xsi:type="dcterms:W3CDTF">2022-04-06T23:37:56Z</dcterms:modified>
  <cp:revision>63</cp:revision>
  <dc:subject/>
  <dc:title>Metropolis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