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08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61596-F6B3-4175-80B5-A6D2252F01B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A1786-1FBC-40A8-B154-BB4642F3C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A1786-1FBC-40A8-B154-BB4642F3C5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53800" y="7658100"/>
            <a:ext cx="6494065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ru-RU" sz="27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к.ф.н</a:t>
            </a:r>
            <a:r>
              <a:rPr lang="ru-RU" sz="27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., доц. кафедры романской филологии </a:t>
            </a:r>
            <a:r>
              <a:rPr lang="ru-RU" sz="2799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ИФЖиМКК</a:t>
            </a:r>
            <a:r>
              <a:rPr lang="ru-RU" sz="27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ЮФУ</a:t>
            </a:r>
          </a:p>
          <a:p>
            <a:pPr algn="r">
              <a:lnSpc>
                <a:spcPts val="3359"/>
              </a:lnSpc>
            </a:pPr>
            <a:r>
              <a:rPr lang="ru-RU" sz="27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Л.В. </a:t>
            </a:r>
            <a:r>
              <a:rPr lang="ru-RU" sz="2799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Дудникова</a:t>
            </a:r>
            <a:endParaRPr lang="ru-RU" sz="2799" dirty="0" smtClean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r">
              <a:lnSpc>
                <a:spcPts val="3359"/>
              </a:lnSpc>
            </a:pPr>
            <a:r>
              <a:rPr lang="ru-RU" sz="27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магистрант </a:t>
            </a:r>
            <a:r>
              <a:rPr lang="ru-RU" sz="2799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ИФЖиМКК</a:t>
            </a:r>
            <a:r>
              <a:rPr lang="ru-RU" sz="27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ЮФУ</a:t>
            </a:r>
            <a:r>
              <a:rPr lang="en-US" sz="27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ru-RU" sz="2799" dirty="0" smtClean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r">
              <a:lnSpc>
                <a:spcPts val="3359"/>
              </a:lnSpc>
            </a:pPr>
            <a:r>
              <a:rPr lang="ru-RU" sz="27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В.В. </a:t>
            </a:r>
            <a:r>
              <a:rPr lang="en-US" sz="2799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Москат</a:t>
            </a:r>
            <a:r>
              <a:rPr lang="en-US" sz="27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ru-RU" sz="2799" dirty="0" smtClean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574533"/>
            <a:ext cx="7706900" cy="5137933"/>
            <a:chOff x="0" y="0"/>
            <a:chExt cx="10275866" cy="685057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3425289" y="0"/>
              <a:ext cx="6850578" cy="685057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0578" cy="6850578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086600" y="3848100"/>
            <a:ext cx="10200513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3"/>
              </a:lnSpc>
            </a:pPr>
            <a:r>
              <a:rPr lang="en-US" sz="4799" dirty="0" err="1">
                <a:solidFill>
                  <a:srgbClr val="FFFFFF"/>
                </a:solidFill>
                <a:latin typeface="HK Grotesk Bold"/>
              </a:rPr>
              <a:t>Семантические</a:t>
            </a:r>
            <a:r>
              <a:rPr lang="en-US" sz="4799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4799" dirty="0" err="1">
                <a:solidFill>
                  <a:srgbClr val="FFFFFF"/>
                </a:solidFill>
                <a:latin typeface="HK Grotesk Bold"/>
              </a:rPr>
              <a:t>особенности</a:t>
            </a:r>
            <a:r>
              <a:rPr lang="en-US" sz="4799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4799" dirty="0" err="1" smtClean="0">
                <a:solidFill>
                  <a:srgbClr val="FFFFFF"/>
                </a:solidFill>
                <a:latin typeface="HK Grotesk Bold"/>
              </a:rPr>
              <a:t>каузативных</a:t>
            </a:r>
            <a:r>
              <a:rPr lang="ru-RU" sz="4799" dirty="0" smtClean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4799" dirty="0" err="1" smtClean="0">
                <a:solidFill>
                  <a:srgbClr val="FFFFFF"/>
                </a:solidFill>
                <a:latin typeface="Arimo"/>
              </a:rPr>
              <a:t>конструкций</a:t>
            </a:r>
            <a:r>
              <a:rPr lang="en-US" sz="4799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799" dirty="0" err="1">
                <a:solidFill>
                  <a:srgbClr val="FFFFFF"/>
                </a:solidFill>
                <a:latin typeface="Arimo"/>
              </a:rPr>
              <a:t>во</a:t>
            </a:r>
            <a:r>
              <a:rPr lang="en-US" sz="47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799" dirty="0" err="1">
                <a:solidFill>
                  <a:srgbClr val="FFFFFF"/>
                </a:solidFill>
                <a:latin typeface="Arimo"/>
              </a:rPr>
              <a:t>французском</a:t>
            </a:r>
            <a:r>
              <a:rPr lang="en-US" sz="47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799" dirty="0" err="1">
                <a:solidFill>
                  <a:srgbClr val="FFFFFF"/>
                </a:solidFill>
                <a:latin typeface="Arimo"/>
              </a:rPr>
              <a:t>языке</a:t>
            </a:r>
            <a:r>
              <a:rPr lang="en-US" sz="4799" dirty="0">
                <a:solidFill>
                  <a:srgbClr val="FFFFFF"/>
                </a:solidFill>
                <a:latin typeface="Arimo"/>
              </a:rPr>
              <a:t> (</a:t>
            </a:r>
            <a:r>
              <a:rPr lang="en-US" sz="4799" dirty="0" err="1">
                <a:solidFill>
                  <a:srgbClr val="FFFFFF"/>
                </a:solidFill>
                <a:latin typeface="Arimo"/>
              </a:rPr>
              <a:t>на</a:t>
            </a:r>
            <a:r>
              <a:rPr lang="en-US" sz="47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799" dirty="0" err="1">
                <a:solidFill>
                  <a:srgbClr val="FFFFFF"/>
                </a:solidFill>
                <a:latin typeface="Arimo"/>
              </a:rPr>
              <a:t>материале</a:t>
            </a:r>
            <a:r>
              <a:rPr lang="en-US" sz="47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799" dirty="0" err="1">
                <a:solidFill>
                  <a:srgbClr val="FFFFFF"/>
                </a:solidFill>
                <a:latin typeface="Arimo"/>
              </a:rPr>
              <a:t>романа</a:t>
            </a:r>
            <a:r>
              <a:rPr lang="en-US" sz="4799" dirty="0">
                <a:solidFill>
                  <a:srgbClr val="FFFFFF"/>
                </a:solidFill>
                <a:latin typeface="Arimo"/>
              </a:rPr>
              <a:t> Ж. </a:t>
            </a:r>
            <a:r>
              <a:rPr lang="en-US" sz="4799" dirty="0" err="1">
                <a:solidFill>
                  <a:srgbClr val="FFFFFF"/>
                </a:solidFill>
                <a:latin typeface="Arimo"/>
              </a:rPr>
              <a:t>Валлеса</a:t>
            </a:r>
            <a:r>
              <a:rPr lang="en-US" sz="4799" dirty="0">
                <a:solidFill>
                  <a:srgbClr val="FFFFFF"/>
                </a:solidFill>
                <a:latin typeface="Arimo"/>
              </a:rPr>
              <a:t> “</a:t>
            </a:r>
            <a:r>
              <a:rPr lang="en-US" sz="4799" dirty="0" err="1">
                <a:solidFill>
                  <a:srgbClr val="FFFFFF"/>
                </a:solidFill>
                <a:latin typeface="Arimo"/>
              </a:rPr>
              <a:t>Детство</a:t>
            </a:r>
            <a:r>
              <a:rPr lang="en-US" sz="4799" dirty="0">
                <a:solidFill>
                  <a:srgbClr val="FFFFFF"/>
                </a:solidFill>
                <a:latin typeface="Arimo"/>
              </a:rPr>
              <a:t>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852821" cy="10287000"/>
          </a:xfrm>
          <a:prstGeom prst="rect">
            <a:avLst/>
          </a:prstGeom>
          <a:solidFill>
            <a:srgbClr val="191824"/>
          </a:solidFill>
        </p:spPr>
      </p:sp>
      <p:sp>
        <p:nvSpPr>
          <p:cNvPr id="3" name="TextBox 3"/>
          <p:cNvSpPr txBox="1"/>
          <p:nvPr/>
        </p:nvSpPr>
        <p:spPr>
          <a:xfrm>
            <a:off x="1002053" y="3991659"/>
            <a:ext cx="7139893" cy="2294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1"/>
              </a:lnSpc>
            </a:pPr>
            <a:r>
              <a:rPr lang="en-US" sz="5001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АССИСТИВНАЯ КАУЗАТИВНАЯ КОНСТРУКЦИЯ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025619" y="3390900"/>
            <a:ext cx="11041226" cy="4858094"/>
            <a:chOff x="0" y="1231279"/>
            <a:chExt cx="14721634" cy="6477458"/>
          </a:xfrm>
        </p:grpSpPr>
        <p:sp>
          <p:nvSpPr>
            <p:cNvPr id="5" name="TextBox 5"/>
            <p:cNvSpPr txBox="1"/>
            <p:nvPr/>
          </p:nvSpPr>
          <p:spPr>
            <a:xfrm>
              <a:off x="182908" y="1231279"/>
              <a:ext cx="14538726" cy="5266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Madame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Brignolin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met un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tablier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blanc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, ma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mère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retrousse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sa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robe, et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mon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père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aide à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éplucher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les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légumes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smtClean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(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Ж.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Валлес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«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Детство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»).</a:t>
              </a:r>
            </a:p>
            <a:p>
              <a:pPr>
                <a:lnSpc>
                  <a:spcPts val="4420"/>
                </a:lnSpc>
              </a:pP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</a:p>
            <a:p>
              <a:pPr>
                <a:lnSpc>
                  <a:spcPts val="4420"/>
                </a:lnSpc>
              </a:pP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Мадам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Бриньолин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надела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белый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фартук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,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моя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мать</a:t>
              </a:r>
              <a:endParaRPr lang="en-US" sz="3400" dirty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endParaRPr>
            </a:p>
            <a:p>
              <a:pPr>
                <a:lnSpc>
                  <a:spcPts val="4420"/>
                </a:lnSpc>
              </a:pP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подвернула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рукава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своего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платья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, а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мой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отец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помог</a:t>
              </a:r>
              <a:endParaRPr lang="en-US" sz="3400" dirty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endParaRPr>
            </a:p>
            <a:p>
              <a:pPr>
                <a:lnSpc>
                  <a:spcPts val="4420"/>
                </a:lnSpc>
              </a:pP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почистить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овощи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280596"/>
              <a:ext cx="14538726" cy="428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7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764463"/>
            <a:ext cx="18288000" cy="5522537"/>
          </a:xfrm>
          <a:prstGeom prst="rect">
            <a:avLst/>
          </a:prstGeom>
          <a:solidFill>
            <a:srgbClr val="19182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65721" y="5278288"/>
            <a:ext cx="10956558" cy="50087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9600" y="1820256"/>
            <a:ext cx="16916400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31"/>
              </a:lnSpc>
            </a:pPr>
            <a:r>
              <a:rPr lang="ru-RU" sz="8000" dirty="0" smtClean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СПАСИБО </a:t>
            </a:r>
            <a:r>
              <a:rPr lang="en-US" sz="8000" dirty="0" smtClean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 ВНИМАНИЕ</a:t>
            </a:r>
            <a:r>
              <a:rPr lang="ru-RU" sz="8000" dirty="0" smtClean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!</a:t>
            </a:r>
            <a:endParaRPr lang="en-US" sz="8000" dirty="0">
              <a:solidFill>
                <a:srgbClr val="191824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51620" y="2824067"/>
            <a:ext cx="7207680" cy="6434233"/>
            <a:chOff x="0" y="0"/>
            <a:chExt cx="9610240" cy="85789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632024" y="0"/>
              <a:ext cx="4978216" cy="522522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306285"/>
              <a:ext cx="6521702" cy="627269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0"/>
            <a:ext cx="8882573" cy="10287000"/>
          </a:xfrm>
          <a:prstGeom prst="rect">
            <a:avLst/>
          </a:prstGeom>
          <a:solidFill>
            <a:srgbClr val="191824"/>
          </a:solidFill>
        </p:spPr>
      </p:sp>
      <p:sp>
        <p:nvSpPr>
          <p:cNvPr id="6" name="TextBox 6"/>
          <p:cNvSpPr txBox="1"/>
          <p:nvPr/>
        </p:nvSpPr>
        <p:spPr>
          <a:xfrm>
            <a:off x="990600" y="4762500"/>
            <a:ext cx="6799824" cy="74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1"/>
              </a:lnSpc>
            </a:pPr>
            <a:r>
              <a:rPr lang="ru-RU" sz="5126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КАУЗАЦИЯ</a:t>
            </a:r>
            <a:endParaRPr lang="en-US" sz="5126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92387"/>
            <a:ext cx="12015274" cy="559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1"/>
              </a:lnSpc>
            </a:pPr>
            <a:r>
              <a:rPr lang="en-US" sz="6251" b="1" dirty="0" err="1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Каузация</a:t>
            </a:r>
            <a:r>
              <a:rPr lang="en-US" sz="6251" b="1" dirty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:</a:t>
            </a:r>
            <a:r>
              <a:rPr lang="en-US" sz="6251" dirty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  <a:p>
            <a:pPr>
              <a:lnSpc>
                <a:spcPts val="7501"/>
              </a:lnSpc>
            </a:pPr>
            <a:r>
              <a:rPr lang="en-US" sz="6251" dirty="0" err="1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функционально-семантическая</a:t>
            </a:r>
            <a:r>
              <a:rPr lang="en-US" sz="6251" dirty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en-US" sz="6251" dirty="0" err="1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категория</a:t>
            </a:r>
            <a:r>
              <a:rPr lang="en-US" sz="6251" dirty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, </a:t>
            </a:r>
            <a:r>
              <a:rPr lang="en-US" sz="6251" dirty="0" err="1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выражающая</a:t>
            </a:r>
            <a:r>
              <a:rPr lang="en-US" sz="6251" dirty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en-US" sz="6251" dirty="0" err="1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причинно-следственную</a:t>
            </a:r>
            <a:r>
              <a:rPr lang="en-US" sz="6251" dirty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en-US" sz="6251" dirty="0" err="1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связь</a:t>
            </a:r>
            <a:endParaRPr lang="en-US" sz="6251" dirty="0">
              <a:solidFill>
                <a:srgbClr val="191824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lnSpc>
                <a:spcPts val="6781"/>
              </a:lnSpc>
            </a:pPr>
            <a:endParaRPr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lnSpc>
                <a:spcPts val="6781"/>
              </a:lnSpc>
            </a:pPr>
            <a:r>
              <a:rPr lang="en-US" sz="5651" dirty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С.В. </a:t>
            </a:r>
            <a:r>
              <a:rPr lang="en-US" sz="5651" dirty="0" err="1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Шустова</a:t>
            </a:r>
            <a:endParaRPr lang="en-US" sz="5651" dirty="0">
              <a:solidFill>
                <a:srgbClr val="191824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647200" y="3297986"/>
            <a:ext cx="7612100" cy="5960314"/>
            <a:chOff x="0" y="0"/>
            <a:chExt cx="10149467" cy="794708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27165" y="0"/>
              <a:ext cx="5122301" cy="617821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252882"/>
              <a:ext cx="6104896" cy="56942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86400" y="3314700"/>
            <a:ext cx="12151347" cy="557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40"/>
              </a:lnSpc>
            </a:pPr>
            <a:r>
              <a:rPr lang="en-US" sz="6000" b="1" dirty="0" err="1" smtClean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Каузация</a:t>
            </a:r>
            <a:r>
              <a:rPr lang="en-US" sz="6000" b="1" dirty="0" smtClean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:</a:t>
            </a:r>
            <a:endParaRPr lang="ru-RU" sz="6200" dirty="0" smtClean="0">
              <a:solidFill>
                <a:schemeClr val="bg1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r">
              <a:lnSpc>
                <a:spcPts val="7440"/>
              </a:lnSpc>
            </a:pPr>
            <a:r>
              <a:rPr lang="ru-RU" sz="6200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</a:t>
            </a:r>
            <a:r>
              <a:rPr lang="en-US" sz="6200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алог</a:t>
            </a:r>
            <a:r>
              <a:rPr lang="en-US" sz="6200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, </a:t>
            </a:r>
            <a:r>
              <a:rPr lang="en-US" sz="6200" dirty="0" err="1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показывающий</a:t>
            </a:r>
            <a:r>
              <a:rPr lang="en-US" sz="6200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, </a:t>
            </a:r>
            <a:r>
              <a:rPr lang="en-US" sz="6200" dirty="0" err="1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что</a:t>
            </a:r>
            <a:r>
              <a:rPr lang="en-US" sz="6200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субъект</a:t>
            </a:r>
            <a:r>
              <a:rPr lang="en-US" sz="6200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побуждает</a:t>
            </a:r>
            <a:r>
              <a:rPr lang="en-US" sz="6200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объект</a:t>
            </a:r>
            <a:endParaRPr lang="en-US" sz="6200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r">
              <a:lnSpc>
                <a:spcPts val="7440"/>
              </a:lnSpc>
            </a:pPr>
            <a:r>
              <a:rPr lang="en-US" sz="6200" dirty="0" err="1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совершить</a:t>
            </a:r>
            <a:r>
              <a:rPr lang="en-US" sz="6200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некоторое</a:t>
            </a:r>
            <a:r>
              <a:rPr lang="en-US" sz="6200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действие</a:t>
            </a:r>
            <a:endParaRPr lang="en-US" sz="6200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r">
              <a:lnSpc>
                <a:spcPts val="7440"/>
              </a:lnSpc>
            </a:pPr>
            <a:endParaRPr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r">
              <a:lnSpc>
                <a:spcPts val="6480"/>
              </a:lnSpc>
            </a:pPr>
            <a:r>
              <a:rPr lang="en-US" sz="5400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В.Г. </a:t>
            </a:r>
            <a:r>
              <a:rPr lang="en-US" sz="5400" dirty="0" err="1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Гак</a:t>
            </a:r>
            <a:endParaRPr lang="en-US" sz="5400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3349205"/>
            <a:ext cx="5437040" cy="5909095"/>
            <a:chOff x="0" y="0"/>
            <a:chExt cx="7249387" cy="787879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525626" y="0"/>
              <a:ext cx="3707761" cy="73970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4137646"/>
              <a:ext cx="3217387" cy="374114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7387" y="1683353"/>
              <a:ext cx="4032000" cy="38853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51620" y="2824067"/>
            <a:ext cx="7207680" cy="6434233"/>
            <a:chOff x="0" y="0"/>
            <a:chExt cx="9610240" cy="85789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632024" y="0"/>
              <a:ext cx="4978216" cy="522522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306285"/>
              <a:ext cx="6521702" cy="627269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0"/>
            <a:ext cx="8882573" cy="10287000"/>
          </a:xfrm>
          <a:prstGeom prst="rect">
            <a:avLst/>
          </a:prstGeom>
          <a:solidFill>
            <a:srgbClr val="191824"/>
          </a:solidFill>
        </p:spPr>
      </p:sp>
      <p:sp>
        <p:nvSpPr>
          <p:cNvPr id="6" name="TextBox 6"/>
          <p:cNvSpPr txBox="1"/>
          <p:nvPr/>
        </p:nvSpPr>
        <p:spPr>
          <a:xfrm>
            <a:off x="990600" y="4229100"/>
            <a:ext cx="6799824" cy="154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1"/>
              </a:lnSpc>
            </a:pPr>
            <a:r>
              <a:rPr lang="en-US" sz="5126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КАУЗАТИВНЫЕ ГЛАГОЛЫ</a:t>
            </a:r>
            <a:endParaRPr lang="en-US" sz="5126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34200" y="3543300"/>
            <a:ext cx="9095289" cy="77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1"/>
              </a:lnSpc>
            </a:pPr>
            <a:r>
              <a:rPr lang="en-US" sz="5001" b="1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К</a:t>
            </a:r>
            <a:r>
              <a:rPr lang="ru-RU" sz="5001" b="1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аузативные</a:t>
            </a:r>
            <a:r>
              <a:rPr lang="ru-RU" sz="5001" b="1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глаголы</a:t>
            </a:r>
            <a:r>
              <a:rPr lang="ru-RU" sz="5001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:</a:t>
            </a:r>
            <a:endParaRPr lang="en-US" sz="5001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934200" y="4305300"/>
            <a:ext cx="11314329" cy="3733291"/>
            <a:chOff x="-18392" y="525433"/>
            <a:chExt cx="15085772" cy="4977723"/>
          </a:xfrm>
        </p:grpSpPr>
        <p:sp>
          <p:nvSpPr>
            <p:cNvPr id="4" name="TextBox 4"/>
            <p:cNvSpPr txBox="1"/>
            <p:nvPr/>
          </p:nvSpPr>
          <p:spPr>
            <a:xfrm>
              <a:off x="-18392" y="525433"/>
              <a:ext cx="14307207" cy="45140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23"/>
                </a:lnSpc>
              </a:pP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глаголы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,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обозначающие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действие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на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лицо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или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предмет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, </a:t>
              </a:r>
              <a:r>
                <a:rPr lang="en-US" sz="3172" dirty="0" smtClean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в</a:t>
              </a:r>
              <a:r>
                <a:rPr lang="ru-RU" sz="3172" dirty="0" smtClean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 smtClean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результате</a:t>
              </a:r>
              <a:r>
                <a:rPr lang="en-US" sz="3172" dirty="0" smtClean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которого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лицо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совершает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действия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, </a:t>
              </a:r>
              <a:r>
                <a:rPr lang="en-US" sz="3172" dirty="0" err="1" smtClean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испытывает</a:t>
              </a:r>
              <a:r>
                <a:rPr lang="ru-RU" sz="3172" dirty="0" smtClean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 smtClean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состояния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, а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предмет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изменяет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своё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состояние</a:t>
              </a: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, </a:t>
              </a:r>
              <a:r>
                <a:rPr lang="en-US" sz="3172" dirty="0" err="1" smtClean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качество</a:t>
              </a:r>
              <a:r>
                <a:rPr lang="en-US" sz="3172" dirty="0" smtClean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,</a:t>
              </a:r>
              <a:r>
                <a:rPr lang="ru-RU" sz="3172" dirty="0" smtClean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172" dirty="0" err="1" smtClean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местоположение</a:t>
              </a:r>
              <a:endParaRPr lang="en-US" sz="3172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endParaRPr>
            </a:p>
            <a:p>
              <a:pPr>
                <a:lnSpc>
                  <a:spcPts val="4123"/>
                </a:lnSpc>
              </a:pPr>
              <a:endParaRPr dirty="0">
                <a:latin typeface="Arimo" pitchFamily="34" charset="0"/>
                <a:ea typeface="Arimo" pitchFamily="34" charset="0"/>
                <a:cs typeface="Arimo" pitchFamily="34" charset="0"/>
              </a:endParaRPr>
            </a:p>
            <a:p>
              <a:pPr>
                <a:lnSpc>
                  <a:spcPts val="4123"/>
                </a:lnSpc>
              </a:pPr>
              <a:r>
                <a:rPr lang="en-US" sz="3172" dirty="0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Г.А. </a:t>
              </a:r>
              <a:r>
                <a:rPr lang="en-US" sz="3172" dirty="0" err="1">
                  <a:solidFill>
                    <a:srgbClr val="FFFF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Золотова</a:t>
              </a:r>
              <a:endParaRPr lang="en-US" sz="3172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endParaRPr>
            </a:p>
            <a:p>
              <a:pPr>
                <a:lnSpc>
                  <a:spcPts val="1772"/>
                </a:lnSpc>
              </a:pPr>
              <a:endParaRPr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220977"/>
              <a:ext cx="15067380" cy="282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1277" y="2112010"/>
            <a:ext cx="5223321" cy="6062980"/>
            <a:chOff x="0" y="0"/>
            <a:chExt cx="6964428" cy="808397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 l="22848" t="13440" r="22848"/>
            <a:stretch>
              <a:fillRect/>
            </a:stretch>
          </p:blipFill>
          <p:spPr>
            <a:xfrm rot="5400000">
              <a:off x="486207" y="1605753"/>
              <a:ext cx="7209994" cy="574644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77741" cy="72099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16230600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СЕМАНТИЧЕСКАЯ КЛАССИФИКАЦИЯ КАУЗАТИВНЫХ КОНСТРУКЦИЙ Е.Е. КОРДИ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58000" y="4152900"/>
            <a:ext cx="5288987" cy="71134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</a:pPr>
            <a:r>
              <a:rPr lang="en-US" sz="4599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Фактитивные</a:t>
            </a:r>
            <a:endParaRPr lang="en-US" sz="4599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801600" y="4152900"/>
            <a:ext cx="4614188" cy="71134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</a:pPr>
            <a:r>
              <a:rPr lang="en-US" sz="4599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Пермиссивные</a:t>
            </a:r>
            <a:endParaRPr lang="en-US" sz="4599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01600" y="6896100"/>
            <a:ext cx="4767905" cy="71134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Ассистивные</a:t>
            </a:r>
            <a:endParaRPr lang="en-US" sz="46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1600" y="7810500"/>
            <a:ext cx="4767905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ru-RU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- </a:t>
            </a:r>
            <a:r>
              <a:rPr lang="en-US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aider</a:t>
            </a:r>
            <a:endParaRPr lang="en-US" sz="3399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lnSpc>
                <a:spcPts val="4419"/>
              </a:lnSpc>
            </a:pPr>
            <a:r>
              <a:rPr lang="ru-RU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- </a:t>
            </a:r>
            <a:r>
              <a:rPr lang="en-US" sz="3399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contribuer</a:t>
            </a:r>
            <a:endParaRPr lang="en-US" sz="3399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2801600" y="5067300"/>
            <a:ext cx="4614188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5"/>
              </a:lnSpc>
            </a:pPr>
            <a:r>
              <a:rPr lang="ru-RU" sz="3396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- </a:t>
            </a:r>
            <a:r>
              <a:rPr lang="en-US" sz="3396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laisser</a:t>
            </a:r>
            <a:endParaRPr lang="en-US" sz="3396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lnSpc>
                <a:spcPts val="4415"/>
              </a:lnSpc>
            </a:pPr>
            <a:r>
              <a:rPr lang="ru-RU" sz="3396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- </a:t>
            </a:r>
            <a:r>
              <a:rPr lang="en-US" sz="3396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permettre</a:t>
            </a:r>
            <a:endParaRPr lang="en-US" sz="3396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lnSpc>
                <a:spcPts val="2985"/>
              </a:lnSpc>
            </a:pPr>
            <a:endParaRPr dirty="0"/>
          </a:p>
        </p:txBody>
      </p:sp>
      <p:sp>
        <p:nvSpPr>
          <p:cNvPr id="11" name="TextBox 3"/>
          <p:cNvSpPr txBox="1"/>
          <p:nvPr/>
        </p:nvSpPr>
        <p:spPr>
          <a:xfrm>
            <a:off x="6858000" y="5067300"/>
            <a:ext cx="5288987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ru-RU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- </a:t>
            </a:r>
            <a:r>
              <a:rPr lang="en-US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faire</a:t>
            </a:r>
            <a:endParaRPr lang="en-US" sz="3399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lnSpc>
                <a:spcPts val="4419"/>
              </a:lnSpc>
            </a:pPr>
            <a:r>
              <a:rPr lang="ru-RU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- </a:t>
            </a:r>
            <a:r>
              <a:rPr lang="en-US" sz="3399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ordonner</a:t>
            </a:r>
            <a:r>
              <a:rPr lang="en-US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en-US" sz="3399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lnSpc>
                <a:spcPts val="4419"/>
              </a:lnSpc>
            </a:pPr>
            <a:r>
              <a:rPr lang="ru-RU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- </a:t>
            </a:r>
            <a:r>
              <a:rPr lang="en-US" sz="3399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obliger</a:t>
            </a:r>
            <a:r>
              <a:rPr lang="en-US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      </a:t>
            </a:r>
            <a:endParaRPr lang="en-US" sz="3399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lnSpc>
                <a:spcPts val="4419"/>
              </a:lnSpc>
            </a:pPr>
            <a:r>
              <a:rPr lang="ru-RU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- </a:t>
            </a:r>
            <a:r>
              <a:rPr lang="en-US" sz="3399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autoriser</a:t>
            </a:r>
            <a:endParaRPr lang="en-US" sz="3399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lnSpc>
                <a:spcPts val="4419"/>
              </a:lnSpc>
            </a:pPr>
            <a:r>
              <a:rPr lang="ru-RU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- </a:t>
            </a:r>
            <a:r>
              <a:rPr lang="en-US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forcer </a:t>
            </a:r>
            <a:endParaRPr lang="en-US" sz="3399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lnSpc>
                <a:spcPts val="4419"/>
              </a:lnSpc>
            </a:pPr>
            <a:r>
              <a:rPr lang="ru-RU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- </a:t>
            </a:r>
            <a:r>
              <a:rPr lang="en-US" sz="3399" dirty="0" err="1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interdire</a:t>
            </a:r>
            <a:r>
              <a:rPr lang="en-US" sz="3399" dirty="0" smtClean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 </a:t>
            </a:r>
            <a:endParaRPr lang="en-US" sz="3399" dirty="0">
              <a:solidFill>
                <a:srgbClr val="FFFFFF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pSp>
        <p:nvGrpSpPr>
          <p:cNvPr id="9" name="Group 3"/>
          <p:cNvGrpSpPr/>
          <p:nvPr/>
        </p:nvGrpSpPr>
        <p:grpSpPr>
          <a:xfrm>
            <a:off x="1028700" y="3349205"/>
            <a:ext cx="5437040" cy="5909095"/>
            <a:chOff x="0" y="0"/>
            <a:chExt cx="7249387" cy="7878794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25626" y="0"/>
              <a:ext cx="3707761" cy="7397029"/>
            </a:xfrm>
            <a:prstGeom prst="rect">
              <a:avLst/>
            </a:prstGeom>
          </p:spPr>
        </p:pic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137646"/>
              <a:ext cx="3217387" cy="3741148"/>
            </a:xfrm>
            <a:prstGeom prst="rect">
              <a:avLst/>
            </a:prstGeom>
          </p:spPr>
        </p:pic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17387" y="1683353"/>
              <a:ext cx="4032000" cy="38853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785401" cy="10287000"/>
          </a:xfrm>
          <a:prstGeom prst="rect">
            <a:avLst/>
          </a:prstGeom>
          <a:solidFill>
            <a:srgbClr val="191824"/>
          </a:solidFill>
        </p:spPr>
      </p:sp>
      <p:sp>
        <p:nvSpPr>
          <p:cNvPr id="3" name="TextBox 3"/>
          <p:cNvSpPr txBox="1"/>
          <p:nvPr/>
        </p:nvSpPr>
        <p:spPr>
          <a:xfrm>
            <a:off x="1002053" y="3991659"/>
            <a:ext cx="7139893" cy="2294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1"/>
              </a:lnSpc>
            </a:pPr>
            <a:r>
              <a:rPr lang="en-US" sz="5001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ФАКТИТИВНАЯ КАУЗАТИВНАЯ КОНСТРУКЦИЯ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005593" y="3390900"/>
            <a:ext cx="11035796" cy="4397981"/>
            <a:chOff x="0" y="1228019"/>
            <a:chExt cx="14714394" cy="5863975"/>
          </a:xfrm>
        </p:grpSpPr>
        <p:sp>
          <p:nvSpPr>
            <p:cNvPr id="5" name="TextBox 5"/>
            <p:cNvSpPr txBox="1"/>
            <p:nvPr/>
          </p:nvSpPr>
          <p:spPr>
            <a:xfrm>
              <a:off x="6409" y="1228019"/>
              <a:ext cx="14707985" cy="5386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8"/>
                </a:lnSpc>
              </a:pP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On me fait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apprendre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à lire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dans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un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livre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où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il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y a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écrit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endParaRPr lang="ru-RU" sz="3437" dirty="0" smtClean="0">
                <a:solidFill>
                  <a:srgbClr val="191824"/>
                </a:solidFill>
                <a:latin typeface="Arimo" pitchFamily="34" charset="0"/>
                <a:ea typeface="Arimo" pitchFamily="34" charset="0"/>
                <a:cs typeface="Arimo" pitchFamily="34" charset="0"/>
              </a:endParaRPr>
            </a:p>
            <a:p>
              <a:pPr>
                <a:lnSpc>
                  <a:spcPts val="4468"/>
                </a:lnSpc>
              </a:pPr>
              <a:r>
                <a:rPr lang="en-US" sz="3437" dirty="0" smtClean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en 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grosses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lettres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,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qu’il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faut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obéir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à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ses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père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et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mère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</a:p>
            <a:p>
              <a:pPr>
                <a:lnSpc>
                  <a:spcPts val="4468"/>
                </a:lnSpc>
              </a:pP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(Ж.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Валлес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«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Детство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»).</a:t>
              </a:r>
            </a:p>
            <a:p>
              <a:pPr>
                <a:lnSpc>
                  <a:spcPts val="4468"/>
                </a:lnSpc>
              </a:pPr>
              <a:endParaRPr dirty="0">
                <a:latin typeface="Arimo" pitchFamily="34" charset="0"/>
                <a:ea typeface="Arimo" pitchFamily="34" charset="0"/>
                <a:cs typeface="Arimo" pitchFamily="34" charset="0"/>
              </a:endParaRPr>
            </a:p>
            <a:p>
              <a:pPr>
                <a:lnSpc>
                  <a:spcPts val="4468"/>
                </a:lnSpc>
              </a:pP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Меня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заставляли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учиться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читать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и в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одной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книге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 smtClean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было</a:t>
              </a:r>
              <a:r>
                <a:rPr lang="ru-RU" sz="3437" dirty="0" smtClean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 smtClean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написано</a:t>
              </a:r>
              <a:r>
                <a:rPr lang="en-US" sz="3437" dirty="0" smtClean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большими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буквами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,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что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нужно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слушаться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маму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и </a:t>
              </a:r>
              <a:r>
                <a:rPr lang="en-US" sz="3437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папу</a:t>
              </a:r>
              <a:r>
                <a:rPr lang="en-US" sz="3437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47431"/>
              <a:ext cx="14707985" cy="444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3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762697" cy="10287000"/>
          </a:xfrm>
          <a:prstGeom prst="rect">
            <a:avLst/>
          </a:prstGeom>
          <a:solidFill>
            <a:srgbClr val="191824"/>
          </a:solidFill>
        </p:spPr>
      </p:sp>
      <p:sp>
        <p:nvSpPr>
          <p:cNvPr id="3" name="TextBox 3"/>
          <p:cNvSpPr txBox="1"/>
          <p:nvPr/>
        </p:nvSpPr>
        <p:spPr>
          <a:xfrm>
            <a:off x="1002053" y="3991659"/>
            <a:ext cx="7139893" cy="2294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1"/>
              </a:lnSpc>
            </a:pPr>
            <a:r>
              <a:rPr lang="en-US" sz="5001" dirty="0">
                <a:solidFill>
                  <a:srgbClr val="FFFFFF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ПЕРМИССИВНАЯ КАУЗАТИВНАЯ КОНСТРУКЦИЯ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086600" y="3543300"/>
            <a:ext cx="10861228" cy="3772244"/>
            <a:chOff x="-54067" y="1205879"/>
            <a:chExt cx="14481638" cy="5029658"/>
          </a:xfrm>
        </p:grpSpPr>
        <p:sp>
          <p:nvSpPr>
            <p:cNvPr id="5" name="TextBox 5"/>
            <p:cNvSpPr txBox="1"/>
            <p:nvPr/>
          </p:nvSpPr>
          <p:spPr>
            <a:xfrm>
              <a:off x="-54067" y="1205879"/>
              <a:ext cx="14427571" cy="4514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La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cousine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Marguerite se coupe le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doigt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et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laisse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tomber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de grosses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gouttes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de sang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sur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le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blanc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des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feuilles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smtClean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(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Ж.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Валлес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«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Детство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»).</a:t>
              </a:r>
            </a:p>
            <a:p>
              <a:pPr>
                <a:lnSpc>
                  <a:spcPts val="4420"/>
                </a:lnSpc>
              </a:pPr>
              <a:endParaRPr dirty="0">
                <a:latin typeface="Arimo" pitchFamily="34" charset="0"/>
                <a:ea typeface="Arimo" pitchFamily="34" charset="0"/>
                <a:cs typeface="Arimo" pitchFamily="34" charset="0"/>
              </a:endParaRPr>
            </a:p>
            <a:p>
              <a:pPr>
                <a:lnSpc>
                  <a:spcPts val="4420"/>
                </a:lnSpc>
              </a:pP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Кузина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Маргарита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порезала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палец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и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большие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капли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крови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упали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на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белоснежный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en-US" sz="3400" dirty="0" err="1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лист</a:t>
              </a:r>
              <a:r>
                <a:rPr lang="en-US" sz="3400" dirty="0">
                  <a:solidFill>
                    <a:srgbClr val="191824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807396"/>
              <a:ext cx="14427571" cy="428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7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287</Words>
  <Application>Microsoft Office PowerPoint</Application>
  <PresentationFormat>Произвольный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Arimo</vt:lpstr>
      <vt:lpstr>HK Grotesk Bold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Семантические особенности каузативных конструкций во французском языке (на материале романа Ж. Валлеса “Детство”)</dc:title>
  <cp:lastModifiedBy>Пользователь Windows</cp:lastModifiedBy>
  <cp:revision>10</cp:revision>
  <dcterms:created xsi:type="dcterms:W3CDTF">2006-08-16T00:00:00Z</dcterms:created>
  <dcterms:modified xsi:type="dcterms:W3CDTF">2022-03-25T14:56:25Z</dcterms:modified>
  <dc:identifier>DAE7-VZwTbs</dc:identifier>
</cp:coreProperties>
</file>