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1" r:id="rId14"/>
    <p:sldId id="270" r:id="rId15"/>
    <p:sldId id="274" r:id="rId16"/>
    <p:sldId id="273" r:id="rId17"/>
    <p:sldId id="275" r:id="rId18"/>
    <p:sldId id="26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28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8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6892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81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3932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846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387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05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90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96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72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60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16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33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86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5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ED932-FAD4-41FA-980E-BEE712B3B09E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133DB2C-4DE5-45A8-BBB5-13BEC1EE17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8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348155"/>
            <a:ext cx="8915399" cy="271975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ГЕНДЕРНАЯ ВАРИАТИВНОСТЬ СТИЛИСТИЧЕСКИХ СРЕДСТВ ВЫРАЖЕНИЯ ЭМОТИВНОСТИ В РЕКЛАМНЫХ ТЕКСТАХ НЕМЕЦКОЯЗЫЧНЫХ ОНЛАЙН ЖУРНАЛОВ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2" y="4787319"/>
            <a:ext cx="8915399" cy="1126283"/>
          </a:xfrm>
        </p:spPr>
        <p:txBody>
          <a:bodyPr>
            <a:normAutofit/>
          </a:bodyPr>
          <a:lstStyle/>
          <a:p>
            <a:pPr algn="r"/>
            <a:r>
              <a:rPr lang="ru-RU" sz="2800" b="1" i="1" dirty="0"/>
              <a:t>Т.В. </a:t>
            </a:r>
            <a:r>
              <a:rPr lang="ru-RU" sz="2800" b="1" i="1" dirty="0" err="1"/>
              <a:t>Бридко</a:t>
            </a:r>
            <a:endParaRPr lang="ru-RU" sz="2800" b="1" i="1" dirty="0"/>
          </a:p>
          <a:p>
            <a:pPr algn="r"/>
            <a:r>
              <a:rPr lang="ru-RU" sz="2800" b="1" i="1" dirty="0"/>
              <a:t>А. В. </a:t>
            </a:r>
            <a:r>
              <a:rPr lang="ru-RU" sz="2800" b="1" i="1" dirty="0" err="1"/>
              <a:t>Пономарёва</a:t>
            </a:r>
            <a:endParaRPr lang="en-US" sz="2800" b="1" i="1" dirty="0"/>
          </a:p>
          <a:p>
            <a:pPr algn="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175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832" y="624110"/>
            <a:ext cx="9253780" cy="540155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Все выявленные </a:t>
            </a:r>
            <a:r>
              <a:rPr lang="ru-RU" dirty="0" err="1"/>
              <a:t>графоны</a:t>
            </a:r>
            <a:r>
              <a:rPr lang="ru-RU" dirty="0"/>
              <a:t> условно можно разбить на </a:t>
            </a:r>
            <a:r>
              <a:rPr lang="ru-RU" u="sng" dirty="0"/>
              <a:t>шесть групп</a:t>
            </a:r>
            <a:r>
              <a:rPr lang="ru-RU" dirty="0"/>
              <a:t>: </a:t>
            </a:r>
            <a:br>
              <a:rPr lang="ru-RU" dirty="0"/>
            </a:br>
            <a:r>
              <a:rPr lang="ru-RU" dirty="0"/>
              <a:t>1. использование курсива или жирного шрифта</a:t>
            </a:r>
            <a:br>
              <a:rPr lang="ru-RU" dirty="0"/>
            </a:br>
            <a:r>
              <a:rPr lang="ru-RU" dirty="0"/>
              <a:t>2. капитализация всех букв в слове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дефисация</a:t>
            </a:r>
            <a:br>
              <a:rPr lang="ru-RU" dirty="0"/>
            </a:br>
            <a:r>
              <a:rPr lang="ru-RU" dirty="0"/>
              <a:t>4. дублирование букв в одном и том же слове</a:t>
            </a:r>
            <a:br>
              <a:rPr lang="ru-RU" dirty="0"/>
            </a:br>
            <a:r>
              <a:rPr lang="ru-RU" dirty="0"/>
              <a:t>5. аббревиация</a:t>
            </a:r>
            <a:br>
              <a:rPr lang="ru-RU" dirty="0"/>
            </a:br>
            <a:r>
              <a:rPr lang="ru-RU" dirty="0"/>
              <a:t>6. выделение слов другим цветом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336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832" y="624110"/>
            <a:ext cx="9253780" cy="5401552"/>
          </a:xfrm>
        </p:spPr>
        <p:txBody>
          <a:bodyPr>
            <a:normAutofit/>
          </a:bodyPr>
          <a:lstStyle/>
          <a:p>
            <a:br>
              <a:rPr lang="ru-RU" dirty="0"/>
            </a:br>
            <a:r>
              <a:rPr lang="ru-RU" u="sng" dirty="0"/>
              <a:t>1. Использование курсива или жирного шрифта </a:t>
            </a:r>
            <a:br>
              <a:rPr lang="ru-RU" u="sng" dirty="0"/>
            </a:br>
            <a:r>
              <a:rPr lang="ru-RU" sz="3100" dirty="0"/>
              <a:t>чаще всего наблюдалось на страницах издания “</a:t>
            </a:r>
            <a:r>
              <a:rPr lang="en-US" sz="3100" dirty="0"/>
              <a:t>Men</a:t>
            </a:r>
            <a:r>
              <a:rPr lang="ru-RU" sz="3100" dirty="0"/>
              <a:t>’</a:t>
            </a:r>
            <a:r>
              <a:rPr lang="en-US" sz="3100" dirty="0"/>
              <a:t>s Health</a:t>
            </a:r>
            <a:r>
              <a:rPr lang="ru-RU" sz="3100" dirty="0"/>
              <a:t>” (179 раз), меньше всего в журнале </a:t>
            </a:r>
            <a:r>
              <a:rPr lang="en-US" sz="3100" dirty="0"/>
              <a:t>Brigitte</a:t>
            </a:r>
            <a:r>
              <a:rPr lang="ru-RU" sz="3100" dirty="0"/>
              <a:t> (31 раз). </a:t>
            </a:r>
            <a:br>
              <a:rPr lang="ru-RU" sz="3100" dirty="0"/>
            </a:br>
            <a:br>
              <a:rPr lang="ru-RU" sz="3100" dirty="0"/>
            </a:br>
            <a:r>
              <a:rPr lang="ru-RU" sz="3100" dirty="0"/>
              <a:t>ПРИМЕРЫ: </a:t>
            </a:r>
            <a:r>
              <a:rPr lang="de-DE" sz="3100" b="1" dirty="0"/>
              <a:t>Eine Sportsalbe ist kein Therapie</a:t>
            </a:r>
            <a:r>
              <a:rPr lang="ru-RU" sz="3100" b="1" dirty="0"/>
              <a:t>-</a:t>
            </a:r>
            <a:r>
              <a:rPr lang="de-DE" sz="3100" b="1" dirty="0"/>
              <a:t>Ersatz</a:t>
            </a:r>
            <a:r>
              <a:rPr lang="ru-RU" sz="3100" dirty="0"/>
              <a:t>. </a:t>
            </a:r>
            <a:r>
              <a:rPr lang="de-DE" sz="3100" dirty="0"/>
              <a:t>Mediziner unterscheiden zwischen </a:t>
            </a:r>
            <a:r>
              <a:rPr lang="de-DE" sz="3100" b="1" dirty="0"/>
              <a:t>Primären </a:t>
            </a:r>
            <a:r>
              <a:rPr lang="de-DE" sz="3100" b="1" dirty="0" err="1"/>
              <a:t>Milien</a:t>
            </a:r>
            <a:r>
              <a:rPr lang="de-DE" sz="3100" dirty="0"/>
              <a:t> und </a:t>
            </a:r>
            <a:r>
              <a:rPr lang="de-DE" sz="3100" b="1" dirty="0"/>
              <a:t>Sekundären </a:t>
            </a:r>
            <a:r>
              <a:rPr lang="de-DE" sz="3100" b="1" dirty="0" err="1"/>
              <a:t>Milien</a:t>
            </a:r>
            <a:r>
              <a:rPr lang="ru-RU" sz="3100" b="1" dirty="0"/>
              <a:t>.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852327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832" y="624110"/>
            <a:ext cx="9253780" cy="540155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u="sng" dirty="0"/>
              <a:t>2. Капитализация </a:t>
            </a:r>
            <a:br>
              <a:rPr lang="ru-RU" dirty="0"/>
            </a:br>
            <a:r>
              <a:rPr lang="ru-RU" dirty="0"/>
              <a:t>Зафиксирована в </a:t>
            </a:r>
            <a:r>
              <a:rPr lang="ru-RU" dirty="0" err="1"/>
              <a:t>Cosmo</a:t>
            </a:r>
            <a:r>
              <a:rPr lang="ru-RU" dirty="0"/>
              <a:t> 15 раз, в </a:t>
            </a:r>
            <a:r>
              <a:rPr lang="ru-RU" dirty="0" err="1"/>
              <a:t>Brigitte</a:t>
            </a:r>
            <a:r>
              <a:rPr lang="ru-RU" dirty="0"/>
              <a:t> – 5, а в </a:t>
            </a:r>
            <a:r>
              <a:rPr lang="ru-RU" dirty="0" err="1"/>
              <a:t>Men’s</a:t>
            </a:r>
            <a:r>
              <a:rPr lang="ru-RU" dirty="0"/>
              <a:t> </a:t>
            </a:r>
            <a:r>
              <a:rPr lang="ru-RU" dirty="0" err="1"/>
              <a:t>Health</a:t>
            </a:r>
            <a:r>
              <a:rPr lang="ru-RU" dirty="0"/>
              <a:t> – 1 раз, например: …</a:t>
            </a:r>
            <a:r>
              <a:rPr lang="ru-RU" dirty="0" err="1"/>
              <a:t>ist</a:t>
            </a:r>
            <a:r>
              <a:rPr lang="ru-RU" dirty="0"/>
              <a:t> </a:t>
            </a:r>
            <a:r>
              <a:rPr lang="ru-RU" dirty="0" err="1"/>
              <a:t>einer</a:t>
            </a:r>
            <a:r>
              <a:rPr lang="ru-RU" dirty="0"/>
              <a:t> DER </a:t>
            </a:r>
            <a:r>
              <a:rPr lang="ru-RU" dirty="0" err="1"/>
              <a:t>großen</a:t>
            </a:r>
            <a:r>
              <a:rPr lang="ru-RU" dirty="0"/>
              <a:t> </a:t>
            </a:r>
            <a:r>
              <a:rPr lang="ru-RU" dirty="0" err="1"/>
              <a:t>Meils</a:t>
            </a:r>
            <a:r>
              <a:rPr lang="de-DE" dirty="0" err="1"/>
              <a:t>teine</a:t>
            </a:r>
            <a:r>
              <a:rPr lang="de-DE" dirty="0"/>
              <a:t> der Sneaker</a:t>
            </a:r>
            <a:r>
              <a:rPr lang="ru-RU" dirty="0"/>
              <a:t>-</a:t>
            </a:r>
            <a:r>
              <a:rPr lang="de-DE" dirty="0"/>
              <a:t>Kultur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Во всех случаях, кроме одного, авторы статей выделяли артикли.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44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832" y="624110"/>
            <a:ext cx="9253780" cy="5401552"/>
          </a:xfrm>
        </p:spPr>
        <p:txBody>
          <a:bodyPr>
            <a:normAutofit/>
          </a:bodyPr>
          <a:lstStyle/>
          <a:p>
            <a:br>
              <a:rPr lang="ru-RU" dirty="0"/>
            </a:br>
            <a:r>
              <a:rPr lang="ru-RU" u="sng" dirty="0"/>
              <a:t>3. </a:t>
            </a:r>
            <a:r>
              <a:rPr lang="ru-RU" u="sng" dirty="0" err="1"/>
              <a:t>Дефисация</a:t>
            </a:r>
            <a:r>
              <a:rPr lang="ru-RU" u="sng" dirty="0"/>
              <a:t> </a:t>
            </a:r>
            <a:br>
              <a:rPr lang="ru-RU" dirty="0"/>
            </a:br>
            <a:r>
              <a:rPr lang="ru-RU" dirty="0"/>
              <a:t>Наблюдалась довольно часто в обоих категориях журналов. В женских изданиях она была обнаружена 116 раз, в мужских – 75 раз.</a:t>
            </a:r>
            <a:br>
              <a:rPr lang="ru-RU" dirty="0"/>
            </a:br>
            <a:r>
              <a:rPr lang="ru-RU" dirty="0"/>
              <a:t>Например: </a:t>
            </a:r>
            <a:r>
              <a:rPr lang="de-DE" dirty="0"/>
              <a:t>Ass</a:t>
            </a:r>
            <a:r>
              <a:rPr lang="ru-RU" dirty="0"/>
              <a:t>-</a:t>
            </a:r>
            <a:r>
              <a:rPr lang="de-DE" dirty="0" err="1"/>
              <a:t>to</a:t>
            </a:r>
            <a:r>
              <a:rPr lang="ru-RU" dirty="0"/>
              <a:t>-</a:t>
            </a:r>
            <a:r>
              <a:rPr lang="de-DE" dirty="0"/>
              <a:t>Grass</a:t>
            </a:r>
            <a:r>
              <a:rPr lang="ru-RU" dirty="0"/>
              <a:t>-</a:t>
            </a:r>
            <a:r>
              <a:rPr lang="de-DE" dirty="0" err="1"/>
              <a:t>Squats</a:t>
            </a:r>
            <a:r>
              <a:rPr lang="ru-RU" dirty="0"/>
              <a:t>, </a:t>
            </a:r>
            <a:r>
              <a:rPr lang="de-DE" dirty="0" err="1"/>
              <a:t>dad</a:t>
            </a:r>
            <a:r>
              <a:rPr lang="ru-RU" dirty="0"/>
              <a:t>-</a:t>
            </a:r>
            <a:r>
              <a:rPr lang="de-DE" dirty="0"/>
              <a:t>Sneaker</a:t>
            </a:r>
            <a:r>
              <a:rPr lang="ru-RU" dirty="0"/>
              <a:t>-</a:t>
            </a:r>
            <a:r>
              <a:rPr lang="de-DE" dirty="0"/>
              <a:t>Silhouette</a:t>
            </a:r>
            <a:r>
              <a:rPr lang="ru-RU" dirty="0"/>
              <a:t>, </a:t>
            </a:r>
            <a:r>
              <a:rPr lang="de-DE" dirty="0"/>
              <a:t>das Start</a:t>
            </a:r>
            <a:r>
              <a:rPr lang="ru-RU" dirty="0"/>
              <a:t>-</a:t>
            </a:r>
            <a:r>
              <a:rPr lang="de-DE" dirty="0"/>
              <a:t>Up</a:t>
            </a:r>
            <a:r>
              <a:rPr lang="ru-RU" dirty="0"/>
              <a:t>. 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609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832" y="624110"/>
            <a:ext cx="9253780" cy="5401552"/>
          </a:xfrm>
        </p:spPr>
        <p:txBody>
          <a:bodyPr>
            <a:normAutofit/>
          </a:bodyPr>
          <a:lstStyle/>
          <a:p>
            <a:br>
              <a:rPr lang="ru-RU" dirty="0"/>
            </a:br>
            <a:r>
              <a:rPr lang="ru-RU" u="sng" dirty="0"/>
              <a:t>4. Дублирование или повторение букв в одном и том же слове </a:t>
            </a:r>
            <a:br>
              <a:rPr lang="ru-RU" dirty="0"/>
            </a:br>
            <a:r>
              <a:rPr lang="ru-RU" dirty="0"/>
              <a:t>  Выявлено только 3 раза и только в женских журналах.</a:t>
            </a:r>
            <a:br>
              <a:rPr lang="ru-RU" dirty="0"/>
            </a:br>
            <a:r>
              <a:rPr lang="ru-RU" dirty="0"/>
              <a:t>Например:  </a:t>
            </a:r>
            <a:r>
              <a:rPr lang="de-DE" dirty="0"/>
              <a:t>mit </a:t>
            </a:r>
            <a:r>
              <a:rPr lang="de-DE" dirty="0" err="1"/>
              <a:t>Oooh</a:t>
            </a:r>
            <a:r>
              <a:rPr lang="ru-RU" dirty="0"/>
              <a:t>-</a:t>
            </a:r>
            <a:r>
              <a:rPr lang="de-DE" dirty="0" err="1"/>
              <a:t>jaaa</a:t>
            </a:r>
            <a:r>
              <a:rPr lang="ru-RU" dirty="0"/>
              <a:t>-</a:t>
            </a:r>
            <a:r>
              <a:rPr lang="de-DE" dirty="0"/>
              <a:t>Effekt</a:t>
            </a:r>
            <a:r>
              <a:rPr lang="ru-RU" dirty="0"/>
              <a:t>; </a:t>
            </a:r>
            <a:r>
              <a:rPr lang="de-DE" dirty="0"/>
              <a:t>Leder ist gerade </a:t>
            </a:r>
            <a:r>
              <a:rPr lang="de-DE" dirty="0" err="1"/>
              <a:t>suuuper</a:t>
            </a:r>
            <a:r>
              <a:rPr lang="de-DE" dirty="0"/>
              <a:t> angesagt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649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832" y="624110"/>
            <a:ext cx="9253780" cy="540155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u="sng" dirty="0"/>
              <a:t>5. Аббревиация </a:t>
            </a:r>
            <a:br>
              <a:rPr lang="ru-RU" dirty="0"/>
            </a:br>
            <a:r>
              <a:rPr lang="ru-RU" dirty="0"/>
              <a:t>Довольно редко встречается в исследуемых рекламных текстах: в </a:t>
            </a:r>
            <a:r>
              <a:rPr lang="en-US" dirty="0"/>
              <a:t>Cosmopolitan</a:t>
            </a:r>
            <a:r>
              <a:rPr lang="ru-RU" dirty="0"/>
              <a:t> – 7 раз, в </a:t>
            </a:r>
            <a:r>
              <a:rPr lang="de-DE" dirty="0"/>
              <a:t>Brigitte</a:t>
            </a:r>
            <a:r>
              <a:rPr lang="ru-RU" dirty="0"/>
              <a:t> – 8, в </a:t>
            </a:r>
            <a:r>
              <a:rPr lang="en-US" dirty="0"/>
              <a:t>Men</a:t>
            </a:r>
            <a:r>
              <a:rPr lang="ru-RU" dirty="0"/>
              <a:t>’</a:t>
            </a:r>
            <a:r>
              <a:rPr lang="en-US" dirty="0"/>
              <a:t>s Health</a:t>
            </a:r>
            <a:r>
              <a:rPr lang="ru-RU" dirty="0"/>
              <a:t> – 5.</a:t>
            </a:r>
            <a:br>
              <a:rPr lang="ru-RU" dirty="0"/>
            </a:br>
            <a:r>
              <a:rPr lang="ru-RU" dirty="0"/>
              <a:t>Например: </a:t>
            </a:r>
            <a:r>
              <a:rPr lang="de-DE" dirty="0"/>
              <a:t>CEO</a:t>
            </a:r>
            <a:r>
              <a:rPr lang="ru-RU" dirty="0"/>
              <a:t>, </a:t>
            </a:r>
            <a:r>
              <a:rPr lang="de-DE" dirty="0"/>
              <a:t>EM oder WM kommentiert</a:t>
            </a:r>
            <a:r>
              <a:rPr lang="ru-RU" dirty="0"/>
              <a:t>, </a:t>
            </a:r>
            <a:r>
              <a:rPr lang="de-DE" dirty="0"/>
              <a:t>BYM</a:t>
            </a:r>
            <a:r>
              <a:rPr lang="ru-RU" dirty="0"/>
              <a:t>, </a:t>
            </a:r>
            <a:r>
              <a:rPr lang="de-DE" dirty="0"/>
              <a:t>die ARD</a:t>
            </a:r>
            <a:r>
              <a:rPr lang="ru-RU" dirty="0"/>
              <a:t>; </a:t>
            </a:r>
            <a:r>
              <a:rPr lang="de-DE" dirty="0"/>
              <a:t>ABS</a:t>
            </a:r>
            <a:r>
              <a:rPr lang="ru-RU" dirty="0"/>
              <a:t>-</a:t>
            </a:r>
            <a:r>
              <a:rPr lang="de-DE" dirty="0"/>
              <a:t>Hartschale</a:t>
            </a:r>
            <a:r>
              <a:rPr lang="ru-RU" dirty="0"/>
              <a:t>, </a:t>
            </a:r>
            <a:r>
              <a:rPr lang="en-US" dirty="0"/>
              <a:t>HIIT</a:t>
            </a:r>
            <a:r>
              <a:rPr lang="ru-RU" dirty="0"/>
              <a:t>-</a:t>
            </a:r>
            <a:r>
              <a:rPr lang="en-US" dirty="0" err="1"/>
              <a:t>Einheiten</a:t>
            </a:r>
            <a:r>
              <a:rPr lang="ru-RU" dirty="0"/>
              <a:t> (</a:t>
            </a:r>
            <a:r>
              <a:rPr lang="en-US" dirty="0"/>
              <a:t>High intensity internal training</a:t>
            </a:r>
            <a:r>
              <a:rPr lang="ru-RU" dirty="0"/>
              <a:t>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0692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832" y="624110"/>
            <a:ext cx="9253780" cy="5401552"/>
          </a:xfrm>
        </p:spPr>
        <p:txBody>
          <a:bodyPr>
            <a:normAutofit/>
          </a:bodyPr>
          <a:lstStyle/>
          <a:p>
            <a:br>
              <a:rPr lang="ru-RU" dirty="0"/>
            </a:br>
            <a:r>
              <a:rPr lang="ru-RU" u="sng" dirty="0"/>
              <a:t>6. Выделение слов другим цветом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В </a:t>
            </a:r>
            <a:r>
              <a:rPr lang="en-US" dirty="0"/>
              <a:t>Cosmo</a:t>
            </a:r>
            <a:r>
              <a:rPr lang="ru-RU" dirty="0"/>
              <a:t> использовали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розовый </a:t>
            </a:r>
            <a:r>
              <a:rPr lang="ru-RU" dirty="0"/>
              <a:t>цвет, в </a:t>
            </a:r>
            <a:r>
              <a:rPr lang="en-US" dirty="0"/>
              <a:t>Brigitte </a:t>
            </a:r>
            <a:r>
              <a:rPr lang="ru-RU" dirty="0"/>
              <a:t>– </a:t>
            </a:r>
            <a:r>
              <a:rPr lang="ru-RU" dirty="0">
                <a:solidFill>
                  <a:srgbClr val="00B050"/>
                </a:solidFill>
              </a:rPr>
              <a:t>зеленый</a:t>
            </a:r>
            <a:r>
              <a:rPr lang="ru-RU" dirty="0"/>
              <a:t> (замененный с 2022 года на подчеркивание </a:t>
            </a:r>
            <a:r>
              <a:rPr lang="ru-RU" dirty="0">
                <a:solidFill>
                  <a:srgbClr val="FF0000"/>
                </a:solidFill>
              </a:rPr>
              <a:t>красным</a:t>
            </a:r>
            <a:r>
              <a:rPr lang="ru-RU" dirty="0"/>
              <a:t> цветом), а в </a:t>
            </a:r>
            <a:r>
              <a:rPr lang="ru-RU" dirty="0" err="1"/>
              <a:t>Men’s</a:t>
            </a:r>
            <a:r>
              <a:rPr lang="ru-RU" dirty="0"/>
              <a:t> </a:t>
            </a:r>
            <a:r>
              <a:rPr lang="ru-RU" dirty="0" err="1"/>
              <a:t>Health</a:t>
            </a:r>
            <a:r>
              <a:rPr lang="ru-RU" dirty="0"/>
              <a:t> – </a:t>
            </a:r>
            <a:r>
              <a:rPr lang="ru-RU" dirty="0">
                <a:solidFill>
                  <a:srgbClr val="FF0000"/>
                </a:solidFill>
              </a:rPr>
              <a:t>красный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36130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0832" y="624110"/>
            <a:ext cx="9253780" cy="5401552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dirty="0"/>
              <a:t>Оценивая использование тропов и стилистических фигур, невозможно определить лидерство какого-либо из журналов по стилистической насыщенности, поскольку использование художественных средств является основной характеристикой публицистического стиля.  </a:t>
            </a:r>
          </a:p>
        </p:txBody>
      </p:sp>
    </p:spTree>
    <p:extLst>
      <p:ext uri="{BB962C8B-B14F-4D97-AF65-F5344CB8AC3E}">
        <p14:creationId xmlns:p14="http://schemas.microsoft.com/office/powerpoint/2010/main" val="3252494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061582"/>
          </a:xfrm>
        </p:spPr>
        <p:txBody>
          <a:bodyPr/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       </a:t>
            </a:r>
            <a:r>
              <a:rPr lang="ru-RU" sz="4800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64537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2246" y="624110"/>
            <a:ext cx="9652366" cy="5518782"/>
          </a:xfrm>
        </p:spPr>
        <p:txBody>
          <a:bodyPr>
            <a:normAutofit/>
          </a:bodyPr>
          <a:lstStyle/>
          <a:p>
            <a:r>
              <a:rPr lang="ru-RU" dirty="0"/>
              <a:t>Проблемы языка рекламы активно обсуждаются в современных научных трудах (Кудинова Т.А., Красноярова Д. К., </a:t>
            </a:r>
            <a:r>
              <a:rPr lang="ru-RU" dirty="0" err="1"/>
              <a:t>Базанова</a:t>
            </a:r>
            <a:r>
              <a:rPr lang="ru-RU" dirty="0"/>
              <a:t> А.Е., Кириленко Н.П. и др.). Однако, процесс конструирования гендерной идентичности на материале рекламных текстов в немецкоязычных глянцевых онлайн журналах недостаточно изучен. </a:t>
            </a:r>
          </a:p>
        </p:txBody>
      </p:sp>
    </p:spTree>
    <p:extLst>
      <p:ext uri="{BB962C8B-B14F-4D97-AF65-F5344CB8AC3E}">
        <p14:creationId xmlns:p14="http://schemas.microsoft.com/office/powerpoint/2010/main" val="373791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2616" y="600664"/>
            <a:ext cx="9441350" cy="5448444"/>
          </a:xfrm>
        </p:spPr>
        <p:txBody>
          <a:bodyPr>
            <a:normAutofit/>
          </a:bodyPr>
          <a:lstStyle/>
          <a:p>
            <a:r>
              <a:rPr lang="ru-RU" b="1" dirty="0"/>
              <a:t>Цель </a:t>
            </a:r>
            <a:r>
              <a:rPr lang="ru-RU" dirty="0"/>
              <a:t>–</a:t>
            </a:r>
            <a:r>
              <a:rPr lang="ru-RU" b="1" dirty="0"/>
              <a:t> </a:t>
            </a:r>
            <a:r>
              <a:rPr lang="ru-RU" dirty="0"/>
              <a:t>выявление, классификация, а также установление частотности употребления стилистических средств в зависимости от гендера целевой аудитории в рекламных текстах популярных немецкоязычных глянцевых журналах для женщин (</a:t>
            </a:r>
            <a:r>
              <a:rPr lang="en-US" dirty="0"/>
              <a:t>Cosmopolitan</a:t>
            </a:r>
            <a:r>
              <a:rPr lang="ru-RU" dirty="0"/>
              <a:t>, </a:t>
            </a:r>
            <a:r>
              <a:rPr lang="en-US" dirty="0"/>
              <a:t>Brigitte</a:t>
            </a:r>
            <a:r>
              <a:rPr lang="ru-RU" dirty="0"/>
              <a:t>) и для мужчин (</a:t>
            </a:r>
            <a:r>
              <a:rPr lang="en-US" dirty="0"/>
              <a:t>Men</a:t>
            </a:r>
            <a:r>
              <a:rPr lang="ru-RU" dirty="0"/>
              <a:t>’</a:t>
            </a:r>
            <a:r>
              <a:rPr lang="en-US" dirty="0"/>
              <a:t>s Health</a:t>
            </a:r>
            <a:r>
              <a:rPr lang="ru-RU" dirty="0"/>
              <a:t>).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94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171" y="647556"/>
            <a:ext cx="8911687" cy="5600844"/>
          </a:xfrm>
        </p:spPr>
        <p:txBody>
          <a:bodyPr>
            <a:normAutofit/>
          </a:bodyPr>
          <a:lstStyle/>
          <a:p>
            <a:r>
              <a:rPr lang="ru-RU" sz="3200" b="1" dirty="0"/>
              <a:t>Целевая аудитория журналов</a:t>
            </a:r>
            <a:r>
              <a:rPr lang="ru-RU" sz="3200" dirty="0"/>
              <a:t>:</a:t>
            </a:r>
            <a:br>
              <a:rPr lang="ru-RU" sz="3200" dirty="0"/>
            </a:br>
            <a:br>
              <a:rPr lang="ru-RU" sz="3200" dirty="0"/>
            </a:br>
            <a:r>
              <a:rPr lang="en-US" sz="3200" dirty="0">
                <a:solidFill>
                  <a:srgbClr val="C00000"/>
                </a:solidFill>
              </a:rPr>
              <a:t>Cosmo</a:t>
            </a:r>
            <a:r>
              <a:rPr lang="ru-RU" sz="3200" dirty="0"/>
              <a:t> – женщины с ярко выраженным </a:t>
            </a:r>
            <a:r>
              <a:rPr lang="ru-RU" sz="3200" dirty="0" err="1"/>
              <a:t>феминным</a:t>
            </a:r>
            <a:r>
              <a:rPr lang="ru-RU" sz="3200" dirty="0"/>
              <a:t> типом мышления, молодые и целеустремленные. </a:t>
            </a:r>
            <a:br>
              <a:rPr lang="ru-RU" sz="3200" dirty="0"/>
            </a:br>
            <a:r>
              <a:rPr lang="ru-RU" sz="3200" dirty="0" err="1">
                <a:solidFill>
                  <a:srgbClr val="C00000"/>
                </a:solidFill>
              </a:rPr>
              <a:t>Brigitte</a:t>
            </a:r>
            <a:r>
              <a:rPr lang="ru-RU" sz="3200" dirty="0"/>
              <a:t> – среднестатистические образованные женщины18+, сфера интересов которых очень широка.</a:t>
            </a:r>
            <a:br>
              <a:rPr lang="ru-RU" sz="3200" dirty="0"/>
            </a:br>
            <a:r>
              <a:rPr lang="ru-RU" sz="3200" dirty="0" err="1">
                <a:solidFill>
                  <a:srgbClr val="C00000"/>
                </a:solidFill>
              </a:rPr>
              <a:t>Men’s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  <a:r>
              <a:rPr lang="ru-RU" sz="3200" dirty="0" err="1">
                <a:solidFill>
                  <a:srgbClr val="C00000"/>
                </a:solidFill>
              </a:rPr>
              <a:t>Health</a:t>
            </a:r>
            <a:r>
              <a:rPr lang="ru-RU" sz="3200" dirty="0"/>
              <a:t> – мужчины 25–34 лет с высшим образованием и высоким уровнем дохода.</a:t>
            </a:r>
          </a:p>
        </p:txBody>
      </p:sp>
    </p:spTree>
    <p:extLst>
      <p:ext uri="{BB962C8B-B14F-4D97-AF65-F5344CB8AC3E}">
        <p14:creationId xmlns:p14="http://schemas.microsoft.com/office/powerpoint/2010/main" val="286118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507" y="783136"/>
            <a:ext cx="9429626" cy="5120198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Материал исследования</a:t>
            </a:r>
            <a:br>
              <a:rPr lang="ru-RU" b="1" dirty="0"/>
            </a:br>
            <a:br>
              <a:rPr lang="ru-RU" dirty="0"/>
            </a:br>
            <a:r>
              <a:rPr lang="ru-RU" sz="3100" dirty="0"/>
              <a:t>рекламные онлайн статьи журналов за 2019–2021 гг. – небольшие тексты, более полно и точно информирующие читателя о товарах или услугах.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63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9108" y="624110"/>
            <a:ext cx="9265503" cy="52491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             Методы исследования</a:t>
            </a:r>
            <a:br>
              <a:rPr lang="ru-RU" b="1" dirty="0"/>
            </a:br>
            <a:br>
              <a:rPr lang="ru-RU" dirty="0"/>
            </a:br>
            <a:r>
              <a:rPr lang="ru-RU" dirty="0"/>
              <a:t>- метод сплошной выборки (формирование языкового корпуса);</a:t>
            </a:r>
            <a:br>
              <a:rPr lang="ru-RU" dirty="0"/>
            </a:br>
            <a:r>
              <a:rPr lang="ru-RU" dirty="0"/>
              <a:t>- описательный и сопоставительный методы (классификация и интерпретация исследуемых единиц);</a:t>
            </a:r>
            <a:br>
              <a:rPr lang="ru-RU" dirty="0"/>
            </a:br>
            <a:r>
              <a:rPr lang="ru-RU" dirty="0"/>
              <a:t>- количественный анализ (для получения статистических данных).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15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6032" y="624110"/>
            <a:ext cx="9558580" cy="551878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  РЕЗУЛЬТАТЫ ИССЛЕДОВАНИЯ   </a:t>
            </a:r>
            <a:br>
              <a:rPr lang="ru-RU" b="1" dirty="0"/>
            </a:br>
            <a:br>
              <a:rPr lang="ru-RU" b="1" dirty="0"/>
            </a:br>
            <a:r>
              <a:rPr lang="ru-RU" dirty="0"/>
              <a:t>2184 случая использования разнообразных стилистических приемов: эпитетов, </a:t>
            </a:r>
            <a:r>
              <a:rPr lang="ru-RU" dirty="0" err="1"/>
              <a:t>графонов</a:t>
            </a:r>
            <a:r>
              <a:rPr lang="ru-RU" dirty="0"/>
              <a:t>, риторических восклицаний и вопросов, эллипсисов, императивов, персонификаций, сравнений и т.д. </a:t>
            </a:r>
          </a:p>
        </p:txBody>
      </p:sp>
    </p:spTree>
    <p:extLst>
      <p:ext uri="{BB962C8B-B14F-4D97-AF65-F5344CB8AC3E}">
        <p14:creationId xmlns:p14="http://schemas.microsoft.com/office/powerpoint/2010/main" val="150267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6370" y="624109"/>
            <a:ext cx="9488242" cy="5718075"/>
          </a:xfrm>
        </p:spPr>
        <p:txBody>
          <a:bodyPr>
            <a:normAutofit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r>
              <a:rPr lang="ru-RU" u="sng" dirty="0"/>
              <a:t>Сопоставительный анал</a:t>
            </a:r>
            <a:r>
              <a:rPr lang="ru-RU" dirty="0"/>
              <a:t>из показал, что предпочтения в выборе стилистических средств варьируются в зависимости от гендера целевой читательской аудитории.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158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8130" y="624109"/>
            <a:ext cx="9566482" cy="5589121"/>
          </a:xfrm>
        </p:spPr>
        <p:txBody>
          <a:bodyPr>
            <a:normAutofit/>
          </a:bodyPr>
          <a:lstStyle/>
          <a:p>
            <a:pPr algn="ctr"/>
            <a:br>
              <a:rPr lang="ru-RU" dirty="0"/>
            </a:br>
            <a:r>
              <a:rPr lang="ru-RU" dirty="0"/>
              <a:t>Наиболее используемыми стилистическими приемами в трех журналах являются </a:t>
            </a:r>
            <a:r>
              <a:rPr lang="ru-RU" b="1" dirty="0" err="1"/>
              <a:t>графоны</a:t>
            </a:r>
            <a:r>
              <a:rPr lang="ru-RU" dirty="0"/>
              <a:t> и </a:t>
            </a:r>
            <a:r>
              <a:rPr lang="ru-RU" b="1" dirty="0"/>
              <a:t>эпитеты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В женских журналах преобладают </a:t>
            </a:r>
            <a:r>
              <a:rPr lang="ru-RU" dirty="0" err="1"/>
              <a:t>графоны</a:t>
            </a:r>
            <a:r>
              <a:rPr lang="ru-RU" dirty="0"/>
              <a:t> (446), а в мужских изданиях – эпитеты (420). </a:t>
            </a:r>
          </a:p>
        </p:txBody>
      </p:sp>
    </p:spTree>
    <p:extLst>
      <p:ext uri="{BB962C8B-B14F-4D97-AF65-F5344CB8AC3E}">
        <p14:creationId xmlns:p14="http://schemas.microsoft.com/office/powerpoint/2010/main" val="108043155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127</Words>
  <Application>Microsoft Office PowerPoint</Application>
  <PresentationFormat>Широкоэкранный</PresentationFormat>
  <Paragraphs>20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Легкий дым</vt:lpstr>
      <vt:lpstr>ГЕНДЕРНАЯ ВАРИАТИВНОСТЬ СТИЛИСТИЧЕСКИХ СРЕДСТВ ВЫРАЖЕНИЯ ЭМОТИВНОСТИ В РЕКЛАМНЫХ ТЕКСТАХ НЕМЕЦКОЯЗЫЧНЫХ ОНЛАЙН ЖУРНАЛОВ</vt:lpstr>
      <vt:lpstr>Проблемы языка рекламы активно обсуждаются в современных научных трудах (Кудинова Т.А., Красноярова Д. К., Базанова А.Е., Кириленко Н.П. и др.). Однако, процесс конструирования гендерной идентичности на материале рекламных текстов в немецкоязычных глянцевых онлайн журналах недостаточно изучен. </vt:lpstr>
      <vt:lpstr>Цель – выявление, классификация, а также установление частотности употребления стилистических средств в зависимости от гендера целевой аудитории в рекламных текстах популярных немецкоязычных глянцевых журналах для женщин (Cosmopolitan, Brigitte) и для мужчин (Men’s Health).  </vt:lpstr>
      <vt:lpstr>Целевая аудитория журналов:  Cosmo – женщины с ярко выраженным феминным типом мышления, молодые и целеустремленные.  Brigitte – среднестатистические образованные женщины18+, сфера интересов которых очень широка. Men’s Health – мужчины 25–34 лет с высшим образованием и высоким уровнем дохода.</vt:lpstr>
      <vt:lpstr>Материал исследования  рекламные онлайн статьи журналов за 2019–2021 гг. – небольшие тексты, более полно и точно информирующие читателя о товарах или услугах.  </vt:lpstr>
      <vt:lpstr>              Методы исследования  - метод сплошной выборки (формирование языкового корпуса); - описательный и сопоставительный методы (классификация и интерпретация исследуемых единиц); - количественный анализ (для получения статистических данных). </vt:lpstr>
      <vt:lpstr>  РЕЗУЛЬТАТЫ ИССЛЕДОВАНИЯ     2184 случая использования разнообразных стилистических приемов: эпитетов, графонов, риторических восклицаний и вопросов, эллипсисов, императивов, персонификаций, сравнений и т.д. </vt:lpstr>
      <vt:lpstr>  Сопоставительный анализ показал, что предпочтения в выборе стилистических средств варьируются в зависимости от гендера целевой читательской аудитории. </vt:lpstr>
      <vt:lpstr> Наиболее используемыми стилистическими приемами в трех журналах являются графоны и эпитеты.  В женских журналах преобладают графоны (446), а в мужских изданиях – эпитеты (420). </vt:lpstr>
      <vt:lpstr> Все выявленные графоны условно можно разбить на шесть групп:  1. использование курсива или жирного шрифта 2. капитализация всех букв в слове 3. дефисация 4. дублирование букв в одном и том же слове 5. аббревиация 6. выделение слов другим цветом </vt:lpstr>
      <vt:lpstr> 1. Использование курсива или жирного шрифта  чаще всего наблюдалось на страницах издания “Men’s Health” (179 раз), меньше всего в журнале Brigitte (31 раз).   ПРИМЕРЫ: Eine Sportsalbe ist kein Therapie-Ersatz. Mediziner unterscheiden zwischen Primären Milien und Sekundären Milien.</vt:lpstr>
      <vt:lpstr> 2. Капитализация  Зафиксирована в Cosmo 15 раз, в Brigitte – 5, а в Men’s Health – 1 раз, например: …ist einer DER großen Meilsteine der Sneaker-Kultur.  Во всех случаях, кроме одного, авторы статей выделяли артикли.   </vt:lpstr>
      <vt:lpstr> 3. Дефисация  Наблюдалась довольно часто в обоих категориях журналов. В женских изданиях она была обнаружена 116 раз, в мужских – 75 раз. Например: Ass-to-Grass-Squats, dad-Sneaker-Silhouette, das Start-Up.   </vt:lpstr>
      <vt:lpstr> 4. Дублирование или повторение букв в одном и том же слове    Выявлено только 3 раза и только в женских журналах. Например:  mit Oooh-jaaa-Effekt; Leder ist gerade suuuper angesagt. </vt:lpstr>
      <vt:lpstr> 5. Аббревиация  Довольно редко встречается в исследуемых рекламных текстах: в Cosmopolitan – 7 раз, в Brigitte – 8, в Men’s Health – 5. Например: CEO, EM oder WM kommentiert, BYM, die ARD; ABS-Hartschale, HIIT-Einheiten (High intensity internal training). </vt:lpstr>
      <vt:lpstr> 6. Выделение слов другим цветом.  В Cosmo использовали розовый цвет, в Brigitte – зеленый (замененный с 2022 года на подчеркивание красным цветом), а в Men’s Health – красный. </vt:lpstr>
      <vt:lpstr> Оценивая использование тропов и стилистических фигур, невозможно определить лидерство какого-либо из журналов по стилистической насыщенности, поскольку использование художественных средств является основной характеристикой публицистического стиля.  </vt:lpstr>
      <vt:lpstr>          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МЕДИЙНАЯ РОЛЬ ЭТНОСОЦИОЛЕКТА «КАНАКИШ»</dc:title>
  <dc:creator>home</dc:creator>
  <cp:lastModifiedBy>Пользователь</cp:lastModifiedBy>
  <cp:revision>8</cp:revision>
  <dcterms:created xsi:type="dcterms:W3CDTF">2020-04-05T16:58:04Z</dcterms:created>
  <dcterms:modified xsi:type="dcterms:W3CDTF">2022-04-05T14:15:49Z</dcterms:modified>
</cp:coreProperties>
</file>