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4397" autoAdjust="0"/>
  </p:normalViewPr>
  <p:slideViewPr>
    <p:cSldViewPr snapToGrid="0">
      <p:cViewPr varScale="1">
        <p:scale>
          <a:sx n="53" d="100"/>
          <a:sy n="53" d="100"/>
        </p:scale>
        <p:origin x="139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9CD375-1556-42DC-A7F3-BFEA9E630545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92E4DE-6782-4647-B949-A97433339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630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92E4DE-6782-4647-B949-A9743333964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047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Проведенный анализ показывает, что феномен «депрессия» в англоязычном медиадискурсе характеризуется аксиологической амбивалентностью. При этом можно утверждать, что между частями коммуникативного блока «новостная статья + комментарии к новостной статьи» устанавливаются отношения антонимической когезии, под которой понимается межтекстовый тип связи, основанный на противоположности элементов и обеспечивающий логико-семантическую целостность между различными сообщениями [1]. В этих случаях четко заметно контрастная репрезентация одного и того же феномена в дихотомии «реальное/мнимое заболевание».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92E4DE-6782-4647-B949-A9743333964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91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92E4DE-6782-4647-B949-A974333396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361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92E4DE-6782-4647-B949-A974333396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513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92E4DE-6782-4647-B949-A974333396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110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92E4DE-6782-4647-B949-A974333396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266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92E4DE-6782-4647-B949-A9743333964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649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92E4DE-6782-4647-B949-A9743333964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87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92E4DE-6782-4647-B949-A9743333964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9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92E4DE-6782-4647-B949-A9743333964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229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958B4AB2-4A41-4E72-AA30-0372DD11970A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40E6D85-7A13-4C31-880A-1AC1158B6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7336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B4AB2-4A41-4E72-AA30-0372DD11970A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E6D85-7A13-4C31-880A-1AC1158B6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457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B4AB2-4A41-4E72-AA30-0372DD11970A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E6D85-7A13-4C31-880A-1AC1158B6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186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B4AB2-4A41-4E72-AA30-0372DD11970A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E6D85-7A13-4C31-880A-1AC1158B6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059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58B4AB2-4A41-4E72-AA30-0372DD11970A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E40E6D85-7A13-4C31-880A-1AC1158B6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2040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B4AB2-4A41-4E72-AA30-0372DD11970A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E6D85-7A13-4C31-880A-1AC1158B6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942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B4AB2-4A41-4E72-AA30-0372DD11970A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E6D85-7A13-4C31-880A-1AC1158B6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698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B4AB2-4A41-4E72-AA30-0372DD11970A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E6D85-7A13-4C31-880A-1AC1158B6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21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B4AB2-4A41-4E72-AA30-0372DD11970A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E6D85-7A13-4C31-880A-1AC1158B6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396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B4AB2-4A41-4E72-AA30-0372DD11970A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40E6D85-7A13-4C31-880A-1AC1158B6BF0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82240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958B4AB2-4A41-4E72-AA30-0372DD11970A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40E6D85-7A13-4C31-880A-1AC1158B6BF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79265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58B4AB2-4A41-4E72-AA30-0372DD11970A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40E6D85-7A13-4C31-880A-1AC1158B6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344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66F8A2C-B8CF-4B20-9A73-2ADCF63027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0C23B1-7427-4DF4-BFF1-60CD7E93BC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DD78E9-DE0D-47AF-A0DB-F475221E3D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108" y="610955"/>
            <a:ext cx="10927784" cy="563609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18D329-2010-4A15-B57C-429FFAE35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052" y="777240"/>
            <a:ext cx="10597896" cy="5303520"/>
          </a:xfrm>
          <a:prstGeom prst="rect">
            <a:avLst/>
          </a:prstGeom>
          <a:solidFill>
            <a:schemeClr val="bg1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979EE0-7183-478B-84E3-1ADF8EDC03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3520" y="1272800"/>
            <a:ext cx="6544620" cy="4312402"/>
          </a:xfrm>
        </p:spPr>
        <p:txBody>
          <a:bodyPr anchor="ctr">
            <a:normAutofit/>
          </a:bodyPr>
          <a:lstStyle/>
          <a:p>
            <a:pPr algn="r"/>
            <a:r>
              <a:rPr lang="ru-RU" sz="3700" b="1" spc="-5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КОНТРАСТНАЯ РЕПРЕЗЕНТАЦИЯ ФЕНОМЕНА «ДЕПРЕССИЯ» В АНГЛОЯЗЫЧНЫХ СМИ (НА МАТЕРИАЛЕ НОВОСТНЫХ СТАТЕЙ И КОММЕНТАРИЕВ К НИМ)</a:t>
            </a:r>
            <a:endParaRPr lang="en-US" sz="3700">
              <a:solidFill>
                <a:schemeClr val="tx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9E0493-D58A-4BE9-A74B-951F89172C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73440" y="1272800"/>
            <a:ext cx="2481307" cy="4312402"/>
          </a:xfrm>
        </p:spPr>
        <p:txBody>
          <a:bodyPr anchor="ctr">
            <a:normAutofit/>
          </a:bodyPr>
          <a:lstStyle/>
          <a:p>
            <a:pPr indent="450215" algn="l">
              <a:lnSpc>
                <a:spcPct val="90000"/>
              </a:lnSpc>
              <a:spcAft>
                <a:spcPts val="1000"/>
              </a:spcAft>
              <a:tabLst>
                <a:tab pos="4050665" algn="l"/>
              </a:tabLst>
            </a:pPr>
            <a:r>
              <a:rPr lang="ru-RU" sz="13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Н.</a:t>
            </a:r>
            <a:r>
              <a:rPr lang="en-GB" sz="13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3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Б.</a:t>
            </a:r>
            <a:r>
              <a:rPr lang="en-GB" sz="13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3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Боева-</a:t>
            </a:r>
            <a:r>
              <a:rPr lang="ru-RU" sz="1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Омелечко</a:t>
            </a:r>
            <a:r>
              <a:rPr lang="ru-RU" sz="1300" b="1" i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3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А.</a:t>
            </a:r>
            <a:r>
              <a:rPr lang="en-GB" sz="13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3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Н.</a:t>
            </a:r>
            <a:r>
              <a:rPr lang="en-GB" sz="13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3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Якубович</a:t>
            </a:r>
            <a:r>
              <a:rPr lang="ru-RU" sz="1300" b="1" i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3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13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90000"/>
              </a:lnSpc>
            </a:pPr>
            <a:r>
              <a:rPr lang="ru-RU" sz="1300" i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r>
              <a:rPr lang="ru-RU" sz="13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доктор филологических наук, профессор кафедры теории и практики английского языка, Институт филологии, журналистики и межкультурной коммуникации, ФГАОУ ВО «Южный Федеральный Университет» </a:t>
            </a:r>
          </a:p>
          <a:p>
            <a:pPr algn="l">
              <a:lnSpc>
                <a:spcPct val="90000"/>
              </a:lnSpc>
            </a:pPr>
            <a:endParaRPr lang="en-US" sz="13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l">
              <a:lnSpc>
                <a:spcPct val="90000"/>
              </a:lnSpc>
            </a:pPr>
            <a:r>
              <a:rPr lang="ru-RU" sz="1300" i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ru-RU" sz="13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магистрант</a:t>
            </a:r>
            <a:r>
              <a:rPr lang="ru-RU" sz="1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3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кафедры теории и практики английского языка, Институт филологии, журналистики и межкультурной коммуникации, ФГАОУ ВО «Южный Федеральный Университет» </a:t>
            </a:r>
            <a:endParaRPr lang="en-US" sz="13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l">
              <a:lnSpc>
                <a:spcPct val="90000"/>
              </a:lnSpc>
            </a:pPr>
            <a:endParaRPr lang="en-US" sz="13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94262BC-EE98-4BD6-82DB-4955E8DCC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2" y="2057401"/>
            <a:ext cx="0" cy="274320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6BAA4088-EE39-4752-B54C-F183E65E48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33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27"/>
    </mc:Choice>
    <mc:Fallback xmlns="">
      <p:transition spd="slow" advTm="13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 descr="Изображение выглядит как текст, векторная графика, силуэ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0DCCBD6A-7EE0-459E-9314-7E26D38441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4" r="20448" b="-1"/>
          <a:stretch/>
        </p:blipFill>
        <p:spPr>
          <a:xfrm>
            <a:off x="190846" y="237744"/>
            <a:ext cx="4040033" cy="638251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E7270DF-375F-4ECC-989A-D033E481AE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9465" y="237744"/>
            <a:ext cx="7652977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10EBFE48-B2AE-40D8-80B2-0476D1190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192" y="642593"/>
            <a:ext cx="6280826" cy="1746504"/>
          </a:xfrm>
        </p:spPr>
        <p:txBody>
          <a:bodyPr>
            <a:normAutofit/>
          </a:bodyPr>
          <a:lstStyle/>
          <a:p>
            <a:r>
              <a:rPr lang="ru-RU" dirty="0"/>
              <a:t>Заключение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3070BB9-E5E0-648D-A414-399F9581A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2386584"/>
            <a:ext cx="6280826" cy="3648456"/>
          </a:xfrm>
        </p:spPr>
        <p:txBody>
          <a:bodyPr>
            <a:norm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Феномен «депрессия» в англоязычном медиадискурсе характеризуется </a:t>
            </a:r>
            <a:r>
              <a:rPr lang="ru-RU" sz="1800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аксиологической амбивалентностью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Отношения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антонимической когезии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устанавливаются между отдельными элементами блока «новостная статья +комментарии к новостной статье»;</a:t>
            </a:r>
          </a:p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Присутствие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дихотомии </a:t>
            </a:r>
            <a:r>
              <a:rPr lang="ru-RU" sz="1800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«реальное/мнимое заболевание».</a:t>
            </a:r>
            <a:endParaRPr lang="en-US" sz="1800" i="1" dirty="0">
              <a:solidFill>
                <a:schemeClr val="accent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49DE1F26-D42E-40C7-8AFE-983E480D80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560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744"/>
    </mc:Choice>
    <mc:Fallback>
      <p:transition spd="slow" advTm="31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8">
            <a:extLst>
              <a:ext uri="{FF2B5EF4-FFF2-40B4-BE49-F238E27FC236}">
                <a16:creationId xmlns:a16="http://schemas.microsoft.com/office/drawing/2014/main" id="{6F9E9273-EC39-4D91-81D2-9E2DC0258B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57945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63F7784-C2DE-45B4-987A-53C7F48FE5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8" r="27444"/>
          <a:stretch/>
        </p:blipFill>
        <p:spPr>
          <a:xfrm>
            <a:off x="727654" y="727628"/>
            <a:ext cx="5367165" cy="5415552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0FBF7C0B-582B-4BD3-811F-3E06E3383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1032387"/>
            <a:ext cx="4472922" cy="5002653"/>
          </a:xfrm>
        </p:spPr>
        <p:txBody>
          <a:bodyPr anchor="ctr">
            <a:normAutofit/>
          </a:bodyPr>
          <a:lstStyle/>
          <a:p>
            <a:r>
              <a:rPr lang="ru-RU" b="1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Депрессия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психопатологическое состояние сильной эмоциональной подавленности , сопровождающееся спадом психологической и поведенческой активности и общим негативным эмоциональным фоном.</a:t>
            </a:r>
            <a:endParaRPr lang="en-US" dirty="0"/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D9D5F19F-A448-45C5-B566-07A80EC458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169352"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2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03"/>
    </mc:Choice>
    <mc:Fallback xmlns="">
      <p:transition spd="slow" advTm="34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C8089CB0-2F03-4E3C-ADBB-570A3BE78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20308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52DA11B6-B538-4624-9628-98B823D76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33"/>
            <a:ext cx="675365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DBA80B1-3B69-49C0-8AC9-716ABA57F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1973" y="643464"/>
            <a:ext cx="4143830" cy="5566305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47E1103-B264-49BE-BC2A-F4E40BD3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7364" y="806860"/>
            <a:ext cx="3813048" cy="5239512"/>
          </a:xfrm>
          <a:prstGeom prst="rect">
            <a:avLst/>
          </a:prstGeom>
          <a:solidFill>
            <a:schemeClr val="bg1"/>
          </a:solidFill>
          <a:ln w="9525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4FAD14-5350-468E-B01C-15C5202DE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6281" y="1185059"/>
            <a:ext cx="3491832" cy="4487882"/>
          </a:xfrm>
        </p:spPr>
        <p:txBody>
          <a:bodyPr>
            <a:normAutofit/>
          </a:bodyPr>
          <a:lstStyle/>
          <a:p>
            <a:pPr algn="ctr"/>
            <a:r>
              <a:rPr lang="ru-RU" sz="3700"/>
              <a:t>Актуальность работы</a:t>
            </a:r>
            <a:endParaRPr lang="en-US" sz="370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E5ACC7-6473-4750-A5AA-BD4733865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624" y="936416"/>
            <a:ext cx="4808630" cy="4985169"/>
          </a:xfrm>
        </p:spPr>
        <p:txBody>
          <a:bodyPr anchor="ctr">
            <a:normAutofit/>
          </a:bodyPr>
          <a:lstStyle/>
          <a:p>
            <a:r>
              <a:rPr lang="ru-RU" dirty="0"/>
              <a:t>Актуальность данной работы обусловлена интересом англоязычных СМИ к феномену депрессии и неоднозначной оценкой данного заболевания в англоязычном социуме. </a:t>
            </a:r>
            <a:endParaRPr lang="en-US" dirty="0"/>
          </a:p>
        </p:txBody>
      </p:sp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E13E3F86-7513-4419-9E71-AA8EEA6E7C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1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12"/>
    </mc:Choice>
    <mc:Fallback xmlns="">
      <p:transition spd="slow" advTm="25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8089CB0-2F03-4E3C-ADBB-570A3BE78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20308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2DA11B6-B538-4624-9628-98B823D76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33"/>
            <a:ext cx="675365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DBA80B1-3B69-49C0-8AC9-716ABA57F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1973" y="643464"/>
            <a:ext cx="4143830" cy="5566305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47E1103-B264-49BE-BC2A-F4E40BD3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7364" y="806860"/>
            <a:ext cx="3813048" cy="5239512"/>
          </a:xfrm>
          <a:prstGeom prst="rect">
            <a:avLst/>
          </a:prstGeom>
          <a:solidFill>
            <a:schemeClr val="bg1"/>
          </a:solidFill>
          <a:ln w="9525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54C373-929C-429B-A754-C3D7D4B2D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6281" y="1185059"/>
            <a:ext cx="3491832" cy="4487882"/>
          </a:xfrm>
        </p:spPr>
        <p:txBody>
          <a:bodyPr>
            <a:normAutofit/>
          </a:bodyPr>
          <a:lstStyle/>
          <a:p>
            <a:pPr algn="ctr"/>
            <a:r>
              <a:rPr lang="ru-RU" sz="4000"/>
              <a:t>Цель и методы</a:t>
            </a:r>
            <a:endParaRPr lang="en-US" sz="400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02EAAD-6838-4EFF-8EFA-CD29018AF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624" y="936416"/>
            <a:ext cx="4808630" cy="4985169"/>
          </a:xfrm>
        </p:spPr>
        <p:txBody>
          <a:bodyPr anchor="ctr">
            <a:normAutofit/>
          </a:bodyPr>
          <a:lstStyle/>
          <a:p>
            <a:pPr marL="468630" indent="-285750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i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</a:t>
            </a:r>
            <a:r>
              <a:rPr lang="ru-RU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данной работы состоит в выявление лингвистических средств, участвующих в контрастной репрезентации феномена «депрессия» в элементах блока «новостная статья + комментарии к новостной статье».</a:t>
            </a:r>
            <a:endParaRPr lang="en-US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68630" indent="-285750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работе используются </a:t>
            </a:r>
            <a:r>
              <a:rPr lang="ru-RU" i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методы</a:t>
            </a:r>
            <a:r>
              <a:rPr lang="ru-RU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лингвистического наблюдения, семного, контекстологического и лингвостилистического анализа.</a:t>
            </a:r>
            <a:endParaRPr lang="en-US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9A505CEE-0941-4A8D-8CFD-CFE94AA713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4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98"/>
    </mc:Choice>
    <mc:Fallback xmlns="">
      <p:transition spd="slow" advTm="15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64A576-3964-46E0-9779-CC9205348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>
            <a:normAutofit/>
          </a:bodyPr>
          <a:lstStyle/>
          <a:p>
            <a:r>
              <a:rPr lang="ru-RU" sz="4400"/>
              <a:t>Депрессия в СМИ</a:t>
            </a:r>
            <a:endParaRPr lang="en-US" sz="44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F9E9273-EC39-4D91-81D2-9E2DC0258B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57945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0D9B25A-0E16-4BA0-A9A7-7D02830C9E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6" r="16675" b="-1"/>
          <a:stretch/>
        </p:blipFill>
        <p:spPr>
          <a:xfrm>
            <a:off x="727654" y="727628"/>
            <a:ext cx="5367165" cy="5415552"/>
          </a:xfrm>
          <a:prstGeom prst="rect">
            <a:avLst/>
          </a:prstGeom>
        </p:spPr>
      </p:pic>
      <p:sp>
        <p:nvSpPr>
          <p:cNvPr id="26" name="Content Placeholder 19">
            <a:extLst>
              <a:ext uri="{FF2B5EF4-FFF2-40B4-BE49-F238E27FC236}">
                <a16:creationId xmlns:a16="http://schemas.microsoft.com/office/drawing/2014/main" id="{5860FD95-7333-5C38-D027-5A681700A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2103120"/>
            <a:ext cx="4472922" cy="3931920"/>
          </a:xfrm>
        </p:spPr>
        <p:txBody>
          <a:bodyPr>
            <a:normAutofit/>
          </a:bodyPr>
          <a:lstStyle/>
          <a:p>
            <a:r>
              <a:rPr lang="ru-RU" dirty="0"/>
              <a:t>Сегодня англоязычные средства массовой информации часто представлены в онлайн формате и дают возможность читателям оставлять комментарии к новостям.</a:t>
            </a:r>
          </a:p>
          <a:p>
            <a:endParaRPr lang="ru-RU" dirty="0"/>
          </a:p>
          <a:p>
            <a:r>
              <a:rPr lang="ru-RU" dirty="0"/>
              <a:t>Поэтому, в статье рассматривается единый коммуникативный блок «</a:t>
            </a:r>
            <a:r>
              <a:rPr lang="ru-RU" i="1"/>
              <a:t>новостная статья + комментарии к новостной статье</a:t>
            </a:r>
            <a:r>
              <a:rPr lang="ru-RU" dirty="0"/>
              <a:t>»</a:t>
            </a:r>
            <a:r>
              <a:rPr lang="ru-RU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dirty="0"/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2EB1BA92-341C-4E87-9644-DD191D8A21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6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45"/>
    </mc:Choice>
    <mc:Fallback xmlns="">
      <p:transition spd="slow" advTm="25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5DA5B4C3-65D8-434C-AB3E-CB620FAC5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Контраст «борьба – обман»</a:t>
            </a:r>
            <a:endParaRPr lang="en-US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80DB450-9000-4176-A0E2-CC733490B9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Элемент «новостная статья»</a:t>
            </a:r>
            <a:endParaRPr lang="en-US" dirty="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F3054F51-6613-4EC7-A275-1268B3892E5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Lisa Snowdon has spoken out on her 30-year </a:t>
            </a:r>
            <a:r>
              <a:rPr lang="en-US" sz="1800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battle with depression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admitting she's had to work hard on herself for a long time to find peace.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Sources said he was </a:t>
            </a:r>
            <a:r>
              <a:rPr lang="en-GB" sz="1800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struggling with depression</a:t>
            </a:r>
            <a:r>
              <a:rPr lang="en-GB" sz="1800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before his 20-floor plummet.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EF5B4992-DA04-440A-B9DB-FD7497AF80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Элемент «комментарии к новостной статье»</a:t>
            </a:r>
            <a:endParaRPr lang="en-US" dirty="0"/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27708AA6-88C9-4159-8ED7-B1EADBA9E81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Depression another </a:t>
            </a:r>
            <a:r>
              <a:rPr lang="en-US" sz="1800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fake</a:t>
            </a:r>
            <a:r>
              <a:rPr lang="en-US" sz="1800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illness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</a:p>
          <a:p>
            <a:pPr marL="0" indent="0">
              <a:buNone/>
            </a:pP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GB" sz="1800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First world problems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… 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 isn’t rocket science.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12" name="Звук 11">
            <a:hlinkClick r:id="" action="ppaction://media"/>
            <a:extLst>
              <a:ext uri="{FF2B5EF4-FFF2-40B4-BE49-F238E27FC236}">
                <a16:creationId xmlns:a16="http://schemas.microsoft.com/office/drawing/2014/main" id="{EF9A3F53-F999-4CAA-A960-387C64410C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70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424"/>
    </mc:Choice>
    <mc:Fallback xmlns="">
      <p:transition spd="slow" advTm="99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34BCDCB-5E00-4D2A-9A55-8E7FC705C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Контраст «страдание – прихоть»</a:t>
            </a:r>
            <a:endParaRPr lang="en-US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FB191B46-D6BB-4690-AEB2-F5F32AECBE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Элемент «новостная статья»</a:t>
            </a:r>
            <a:endParaRPr lang="en-US" dirty="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BD2FB8ED-BD4A-4377-A006-36E776587D2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Reality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singer opened up to 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US Weekly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in May 2016 about </a:t>
            </a:r>
            <a:r>
              <a:rPr lang="en-GB" sz="1800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suffering a bout of depression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while she was six weeks pregnant. 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dirty="0">
              <a:latin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CDF0F11A-D1DD-4251-8072-CFD46E0A37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Элемент «комментарии к новостной статье»</a:t>
            </a:r>
            <a:endParaRPr lang="en-US" dirty="0"/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05A42FCC-6A2E-445A-AB0D-9DA7496FD27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468630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800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Entitlement era</a:t>
            </a:r>
            <a:r>
              <a:rPr lang="en-US" sz="1800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the young… Being told no means depression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68630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Stop raising them like they’re </a:t>
            </a:r>
            <a:r>
              <a:rPr lang="en-US" sz="1800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special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1800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entitles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before the shock of reality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seeets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13" name="Звук 12">
            <a:hlinkClick r:id="" action="ppaction://media"/>
            <a:extLst>
              <a:ext uri="{FF2B5EF4-FFF2-40B4-BE49-F238E27FC236}">
                <a16:creationId xmlns:a16="http://schemas.microsoft.com/office/drawing/2014/main" id="{A1224047-05AF-48D9-BF45-EB901B1088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298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117"/>
    </mc:Choice>
    <mc:Fallback>
      <p:transition spd="slow" advTm="66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5D8870B-AADF-4AA8-B2B2-403D526C8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Контраст «пассивность - самость»</a:t>
            </a:r>
            <a:endParaRPr lang="en-US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78EF0CB-34B2-4666-AC5A-495CB65ED9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Элемент «новостная статья»</a:t>
            </a:r>
            <a:endParaRPr lang="en-US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E9594AD-1679-4824-8373-CAE77DFBFCB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That we, Australian cattle breeders, can lose someone like David, at the top of his game, yet 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victim of depression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is a fact that is hard to digest.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3C2AB750-F74C-4D35-8636-69E80DDC0D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Элемент «комментарии к новостной статье»</a:t>
            </a:r>
            <a:endParaRPr lang="en-US" dirty="0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14879982-1AAF-4C6D-9ADD-FE949856DD9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468630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have to wonder if some of these people have </a:t>
            </a:r>
            <a:r>
              <a:rPr lang="en-US" sz="1800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self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inflicted mental health issues.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68630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Classis </a:t>
            </a:r>
            <a:r>
              <a:rPr lang="en-US" sz="1800" i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SELFphone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addiction – with classic side effects.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2" name="Звук 21">
            <a:hlinkClick r:id="" action="ppaction://media"/>
            <a:extLst>
              <a:ext uri="{FF2B5EF4-FFF2-40B4-BE49-F238E27FC236}">
                <a16:creationId xmlns:a16="http://schemas.microsoft.com/office/drawing/2014/main" id="{619ACCBB-BA87-4B06-9B6C-34C8A003D8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978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058"/>
    </mc:Choice>
    <mc:Fallback>
      <p:transition spd="slow" advTm="74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D6778BC7-C01B-4EFF-97E5-14418C8AA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Негативные коннотации в комментариях</a:t>
            </a:r>
            <a:endParaRPr lang="en-US" dirty="0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09C67C7A-3632-4573-B5C5-E6C7CFCF05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Элемент «комментарии к новостной статье»</a:t>
            </a:r>
            <a:endParaRPr lang="en-US" dirty="0"/>
          </a:p>
        </p:txBody>
      </p:sp>
      <p:sp>
        <p:nvSpPr>
          <p:cNvPr id="20" name="Объект 19">
            <a:extLst>
              <a:ext uri="{FF2B5EF4-FFF2-40B4-BE49-F238E27FC236}">
                <a16:creationId xmlns:a16="http://schemas.microsoft.com/office/drawing/2014/main" id="{81496E0B-2539-4DD4-A57B-06A938648D3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468630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No. You’re depressed because you-re unemployed – </a:t>
            </a:r>
            <a:r>
              <a:rPr lang="en-US" sz="1800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 get a job instead of numbing yourself with drugs</a:t>
            </a:r>
            <a:r>
              <a:rPr lang="en-US" sz="1800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solidFill>
                <a:schemeClr val="accent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68630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800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Take yourself away</a:t>
            </a:r>
            <a:r>
              <a:rPr lang="en-US" sz="1800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from social media, celebrity and all associated things.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1046690E-1130-4197-82BD-4165C889C1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Элемент «комментарии к новостной статье»</a:t>
            </a:r>
            <a:endParaRPr lang="en-US" dirty="0"/>
          </a:p>
        </p:txBody>
      </p:sp>
      <p:sp>
        <p:nvSpPr>
          <p:cNvPr id="22" name="Объект 21">
            <a:extLst>
              <a:ext uri="{FF2B5EF4-FFF2-40B4-BE49-F238E27FC236}">
                <a16:creationId xmlns:a16="http://schemas.microsoft.com/office/drawing/2014/main" id="{FE7D1B33-4EA6-4FEE-8D89-67DE9F00DF3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pPr marL="468630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Poor s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nowflakes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 fragile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GB" sz="1800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 up! Grow a pair!</a:t>
            </a:r>
            <a:endParaRPr lang="en-US" sz="1800" dirty="0">
              <a:solidFill>
                <a:schemeClr val="accent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68630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Wow, that was a heaping word salad of excuses ripe with stale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wokeism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US" sz="1800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virtue signaling</a:t>
            </a:r>
            <a:r>
              <a:rPr lang="en-US" sz="1800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"everyone else is to blame for my short comings, missed opportunities and failures." </a:t>
            </a:r>
            <a:r>
              <a:rPr lang="en-US" sz="1800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Grow up already</a:t>
            </a:r>
            <a:r>
              <a:rPr lang="ru-RU" sz="1800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solidFill>
                <a:schemeClr val="accent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E144DE4D-87FC-408A-B2A9-07D3687DA8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302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208"/>
    </mc:Choice>
    <mc:Fallback>
      <p:transition spd="slow" advTm="55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Савон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Савон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аво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Савон</Template>
  <TotalTime>278</TotalTime>
  <Words>659</Words>
  <Application>Microsoft Office PowerPoint</Application>
  <PresentationFormat>Широкоэкранный</PresentationFormat>
  <Paragraphs>58</Paragraphs>
  <Slides>10</Slides>
  <Notes>10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Calibri</vt:lpstr>
      <vt:lpstr>Century Gothic</vt:lpstr>
      <vt:lpstr>Garamond</vt:lpstr>
      <vt:lpstr>Times New Roman</vt:lpstr>
      <vt:lpstr>Wingdings</vt:lpstr>
      <vt:lpstr>Савон</vt:lpstr>
      <vt:lpstr>КОНТРАСТНАЯ РЕПРЕЗЕНТАЦИЯ ФЕНОМЕНА «ДЕПРЕССИЯ» В АНГЛОЯЗЫЧНЫХ СМИ (НА МАТЕРИАЛЕ НОВОСТНЫХ СТАТЕЙ И КОММЕНТАРИЕВ К НИМ)</vt:lpstr>
      <vt:lpstr>Презентация PowerPoint</vt:lpstr>
      <vt:lpstr>Актуальность работы</vt:lpstr>
      <vt:lpstr>Цель и методы</vt:lpstr>
      <vt:lpstr>Депрессия в СМИ</vt:lpstr>
      <vt:lpstr>Контраст «борьба – обман»</vt:lpstr>
      <vt:lpstr>Контраст «страдание – прихоть»</vt:lpstr>
      <vt:lpstr>Контраст «пассивность - самость»</vt:lpstr>
      <vt:lpstr>Негативные коннотации в комментариях</vt:lpstr>
      <vt:lpstr>Заключение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КОНТРАСТНАЯ РЕПРЕЗЕНТАЦИЯ ФЕНОМЕНА «ДЕПРЕССИЯ» В АНГЛОЯЗЫЧНЫХ СМИ (НА МАТЕРИАЛЕ НОВОСТНЫХ СТАТЕЙ И КОММЕНТАРИЕВ К НИМ)</dc:title>
  <dc:creator>Admin</dc:creator>
  <cp:lastModifiedBy>Admin</cp:lastModifiedBy>
  <cp:revision>7</cp:revision>
  <dcterms:created xsi:type="dcterms:W3CDTF">2022-04-06T16:53:24Z</dcterms:created>
  <dcterms:modified xsi:type="dcterms:W3CDTF">2022-04-07T13:26:12Z</dcterms:modified>
</cp:coreProperties>
</file>