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7" r:id="rId5"/>
    <p:sldId id="25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66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74"/>
  </p:normalViewPr>
  <p:slideViewPr>
    <p:cSldViewPr snapToGrid="0">
      <p:cViewPr>
        <p:scale>
          <a:sx n="53" d="100"/>
          <a:sy n="53" d="100"/>
        </p:scale>
        <p:origin x="176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4D98C1-1D35-4AC1-86CE-3983443D2DC2}" type="datetime1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FAA0D8-202C-4D3D-887A-429ECB6FF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8F80-7E6B-44D5-A446-1C0594CA0811}" type="datetime1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14E932-560F-4669-93FB-097F2F5C11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864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1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96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87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0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83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4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5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48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79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1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02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91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28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A44D028-484A-4016-A0FD-DCEBE353592D}" type="datetime1">
              <a:rPr lang="ru-RU" noProof="0" smtClean="0"/>
              <a:t>06.04.2022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Г-образная фигура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B0B504-960D-4FF3-82DC-E4C3635A674B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Г-образная фигура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-образная фигура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DF7B7-CD0A-4A43-BE35-20EDFB8432A1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F59C7-98D5-4FFA-80E3-9889813E74BE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, второй вариант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-образная фигура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 title="Боковая панель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7FB405CF-C7E9-4233-9137-7641E9EC63E9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Г-образная фигура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 rtlCol="0">
            <a:no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538B1-C940-4406-BCB8-DC91D6A15B03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 и рисунком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55F6BDF-291F-4C2E-B9D8-9EC1D2DC17B1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Г-образная фигура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Г-образная фигура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-образная фигура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533E58D-9F3B-48E0-8486-BA34FFA7DE3F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Г-образная фигура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Г-образная фигура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-образная фигура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 rtl="0">
              <a:buNone/>
            </a:pPr>
            <a:r>
              <a:rPr lang="ru-RU" noProof="0" smtClean="0"/>
              <a:t>Образец текста</a:t>
            </a:r>
          </a:p>
          <a:p>
            <a:pPr marL="0" lvl="1" indent="0" algn="ctr" rtl="0">
              <a:buNone/>
            </a:pPr>
            <a:r>
              <a:rPr lang="ru-RU" noProof="0" smtClean="0"/>
              <a:t>Второй уровень</a:t>
            </a:r>
          </a:p>
          <a:p>
            <a:pPr marL="0" lvl="2" indent="0" algn="ctr" rtl="0">
              <a:buNone/>
            </a:pPr>
            <a:r>
              <a:rPr lang="ru-RU" noProof="0" smtClean="0"/>
              <a:t>Третий уровень</a:t>
            </a:r>
          </a:p>
          <a:p>
            <a:pPr marL="0" lvl="3" indent="0" algn="ctr" rtl="0">
              <a:buNone/>
            </a:pPr>
            <a:r>
              <a:rPr lang="ru-RU" noProof="0" smtClean="0"/>
              <a:t>Четвертый уровень</a:t>
            </a:r>
          </a:p>
          <a:p>
            <a:pPr marL="0" lvl="4" indent="0" algn="ctr" rtl="0">
              <a:buNone/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, 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: Усеченные противолежащие углы 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30776" y="444414"/>
            <a:ext cx="4644000" cy="134160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4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E8A9B8D-2AF0-47C1-AFB2-AFA473452CA4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rtlCol="0"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0" name="Г-образная фигура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 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: Усеченные противолежащие углы 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30776" y="436176"/>
            <a:ext cx="4644000" cy="134160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34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0DE436B-AA2E-4BBC-9B20-7E2E324BF6AF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Прямоугольник 8" title="Разделительная линия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Г-образная фигура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3" name="Г-образная фигура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Г-образная фигура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sp>
        <p:nvSpPr>
          <p:cNvPr id="21" name="Г-образная фигура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 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39766FF-2E5B-4390-A077-3C50F4CE4E45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Г-образная фигура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-образная фигура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6DC7A-2B30-4DA5-83AF-530085FAEFDA}" type="datetime1">
              <a:rPr lang="ru-RU" noProof="0" smtClean="0"/>
              <a:t>06.04.2022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ru-RU" noProof="0" dirty="0"/>
              <a:t>Добавить нижний колонтитул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Боковая панель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983497E4-9A7A-409D-84E3-BA65B26BE651}" type="datetime1">
              <a:rPr lang="ru-RU" noProof="0" smtClean="0"/>
              <a:t>06.04.2022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algn="ctr" rtl="0"/>
            <a:r>
              <a:rPr lang="ru-RU" noProof="0"/>
              <a:t>Добавить нижний колонтитул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 title="Боковая панель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hyperlink" Target="http://l-eriksson.livejournal.com/530734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l-eriksson.livejournal.com/53073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hyperlink" Target="http://l-eriksson.livejournal.com/530734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l-eriksson.livejournal.com/530734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l-eriksson.livejournal.com/53073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hyperlink" Target="http://l-eriksson.livejournal.com/530734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%d1%83%d1%87%d0%b5%d0%b1%d0%bd%d0%be%d0%b3%d0%be-%d0%b7%d0%b0%d0%b2%d0%b5%d0%b4%d0%b5%d0%bd%d0%b8%d1%8f-44445997-6769-4d44-8b30-f9e3050adbfb?omkt=ru-RU&amp;ui=ru-RU&amp;rs=ru-RU&amp;ad=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537" y="1453548"/>
            <a:ext cx="9504485" cy="3007447"/>
          </a:xfrm>
        </p:spPr>
        <p:txBody>
          <a:bodyPr rtlCol="0"/>
          <a:lstStyle/>
          <a:p>
            <a:pPr rtl="0"/>
            <a:r>
              <a:rPr lang="ru-RU" sz="5400" dirty="0" smtClean="0">
                <a:latin typeface="Bahnschrift Condensed" panose="020B0502040204020203" pitchFamily="34" charset="0"/>
              </a:rPr>
              <a:t>ХРОНОТОП РОМАНА А.П.ЧУДАКОВА «ЛОЖИТСЯ МГЛА НА СТАРЫЕ СТУПЕНИ» В АСПЕКТЕ ЭКЗИСТЕНЦИАЛЬНОЙ ПРОБЛЕМАТИКИ ХУДОЖЕСТВЕННОГО ПРОИЗВЕДЕНИЯ</a:t>
            </a:r>
            <a:endParaRPr lang="ru-RU" sz="5400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977" y="5180517"/>
            <a:ext cx="9504485" cy="1086237"/>
          </a:xfrm>
        </p:spPr>
        <p:txBody>
          <a:bodyPr rtlCol="0">
            <a:normAutofit fontScale="62500" lnSpcReduction="20000"/>
          </a:bodyPr>
          <a:lstStyle/>
          <a:p>
            <a:pPr rtl="0"/>
            <a:endParaRPr lang="ru-RU" dirty="0" smtClean="0"/>
          </a:p>
          <a:p>
            <a:pPr rtl="0"/>
            <a:r>
              <a:rPr lang="ru-RU" dirty="0" smtClean="0"/>
              <a:t>Институт Филологии,</a:t>
            </a:r>
          </a:p>
          <a:p>
            <a:pPr rtl="0"/>
            <a:r>
              <a:rPr lang="ru-RU" dirty="0" smtClean="0"/>
              <a:t>ФГАОУ ВО «Крымский федеральный университет имени В. И. Вернадского», </a:t>
            </a:r>
          </a:p>
          <a:p>
            <a:pPr rtl="0"/>
            <a:r>
              <a:rPr lang="ru-RU" dirty="0" smtClean="0"/>
              <a:t>Симферополь,</a:t>
            </a:r>
          </a:p>
          <a:p>
            <a:pPr rtl="0"/>
            <a:r>
              <a:rPr lang="ru-RU" dirty="0" smtClean="0"/>
              <a:t>2022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2219" y="45914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Бобик Александра Анатольевна</a:t>
            </a:r>
            <a:endParaRPr lang="ru-RU" sz="2800" dirty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96697" y="848699"/>
            <a:ext cx="5559551" cy="645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книги складывается из определенных исторических реалий, оказавших воздействие на судьбу большой семьи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-Стремоуховых и русского, советского народа в целом. Перед нами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калейдоскопом проходят наиболее яркие страницы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всего,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которых автор скажет: «Здесь будет все важное, что волнует мой ум и сердце» [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516]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проявляется экзистенциальное начало повествования.</a:t>
            </a:r>
          </a:p>
          <a:p>
            <a:pPr indent="5397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жизни «ссыльной» России и «официальной» дополняют друг друга. Авторское сообщение о том, что насельники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 во всех городах страны, создает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широкого исторического полотна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6000" u="sng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ic.pics.livejournal.com/miss_hohotyn007/73968878/1631566/1631566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67" y="1806976"/>
            <a:ext cx="4118756" cy="32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27318" y="320040"/>
            <a:ext cx="5444453" cy="6537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изображаемого часто выходит за границы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придавая тексту большую эпичность: ученики из разных деревень района едут на олимпиаду по математике в городе Петрозаводск; образ жизни детей поселенцев сравнивается с образом жизни московских школьников. В главах всплывают воспоминания о поездке Антона в разные города России и столицы мира. Антон, оказавшись в Москве, подробно описывает любимые отцовские места, ходит в гости к его бывшим друзьям. В доме графа Шереметьева он знакомится со многими эмигрантами и их глазами описывает все, что изменилось в столице. Лишь на мгновение время остановится – при посещении Антоном Новодевичьего кладбища, где похоронены его деды и бабушки. Но конкретного места захоронения уже не найти – там начались застройки.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эпический охват пространства и времени в романе сопровождается экзистенциальными размышлениями автора и его героя о высших ценностях бытия и тревогой о завтрашнем дне мира, родной страны и каждого человека в отдельности.</a:t>
            </a:r>
          </a:p>
          <a:p>
            <a:pPr algn="ctr"/>
            <a:endParaRPr lang="ru-RU" sz="6000" u="sng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www.pulslive.com/upload/medialibrary/b4e/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48" y="2115506"/>
            <a:ext cx="4357895" cy="29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888130" y="217714"/>
            <a:ext cx="7086599" cy="6741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задумал написать роман в виде отдельных рассказов, которые событийно между собой напрямую не связаны. Эти события подаются в контексте сопоставления прошлого и настоящего.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романе позволяет судить о России в ее трех исторических фазах в течение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 Время повествования разворачивается циклами, повторяясь в детях, внуках. Воспоминания главного героя разворачиваются не в хронологическом порядке, а в соответствии с определенной внутренней логикой рассказчика: предметом изображения становятся события, происходившие в семье главного героя и в стране, повлиявшие на формирование личности Антона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-Стремоухова – представителя эпохи 50-х годов. Пространство изображаемого выходит за пределы города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придавая повествованию эпический характер. Описывая быт и бытие ссыльнопоселенцев, автор формирует представление о вечных духовных ценностях и убеждает в необходимости единения людей не только ради физического выживания, но и во имя созидания страны, семьи, воспитания детей в благочестии. Картины жизни «ссыльной» России и «официальной» дополняют друг друга. Это создает ощущение широкого исторического полотна, в центре которого судьба конкретной судьбы и конкретного человека с его убеждениями, поиском истины, ощущением утраты того, что для него является сокровенным.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черты свидетельствуют об экзистенциальном характере романа.</a:t>
            </a:r>
          </a:p>
          <a:p>
            <a:pPr algn="ctr"/>
            <a:endParaRPr lang="ru-RU" sz="6000" u="sng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s://www.bookvoed.ru/files/1836/36/55/12/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58" y="705675"/>
            <a:ext cx="3593156" cy="55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3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187F3-6B4A-40F1-BCC1-2E7D4A05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49" y="2051168"/>
            <a:ext cx="9612971" cy="2852737"/>
          </a:xfrm>
        </p:spPr>
        <p:txBody>
          <a:bodyPr rtlCol="0">
            <a:noAutofit/>
          </a:bodyPr>
          <a:lstStyle/>
          <a:p>
            <a:pPr algn="ctr" rtl="0"/>
            <a:r>
              <a:rPr lang="ru-RU" sz="11500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sz="11500" dirty="0"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0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919163" rtl="0"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 smtClean="0"/>
              <a:t>статье анализируется реализация </a:t>
            </a:r>
            <a:r>
              <a:rPr lang="ru-RU" dirty="0" err="1" smtClean="0"/>
              <a:t>хронотопа</a:t>
            </a:r>
            <a:r>
              <a:rPr lang="ru-RU" dirty="0" smtClean="0"/>
              <a:t> в аспекте экзистенциальной проблематики </a:t>
            </a:r>
            <a:r>
              <a:rPr lang="ru-RU" dirty="0" err="1" smtClean="0"/>
              <a:t>произеведения</a:t>
            </a:r>
            <a:r>
              <a:rPr lang="ru-RU" dirty="0" smtClean="0"/>
              <a:t> (на материала романа-идиллии «Ложится мгла на старые ступени».</a:t>
            </a:r>
            <a:endParaRPr lang="ru-RU" dirty="0" smtClean="0"/>
          </a:p>
          <a:p>
            <a:pPr marL="0" indent="919163" rtl="0">
              <a:lnSpc>
                <a:spcPct val="150000"/>
              </a:lnSpc>
            </a:pPr>
            <a:r>
              <a:rPr lang="ru-RU" u="sng" dirty="0" smtClean="0"/>
              <a:t>Ключевые слова: </a:t>
            </a:r>
            <a:r>
              <a:rPr lang="ru-RU" dirty="0" smtClean="0"/>
              <a:t>экзистенциализм, пространство, время, духовные ценности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41832" y="466344"/>
            <a:ext cx="6181344" cy="60350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Экзистенциальная проблематика нашла свое выражение в поэтике романа.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время становятся средой обитания экзистенциальной личности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романе является Россия в трех ее исторических фазах.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царская эпоха, «золотой век», в ее рамках упоминаются события с середины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– до 1917г., расстрела царской семьи.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советский период – с 1917 по 1991 г.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постсоветское время. Автору интересно показать в герое не ребенка, а того, кто запомнил взрослую жизнь пятьдесят лет назад, ставшую историей.</a:t>
            </a: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poha-nikolaya-2.ru/wp-content/uploads/2018/11/7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6" y="160338"/>
            <a:ext cx="2977243" cy="2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s://osssr.ru/wp-content/uploads/2019/04/11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s://cdn.fishki.net/upload/post/2020/06/03/3334878/0-4a521-98ce5bcc-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4" y="4717466"/>
            <a:ext cx="2810934" cy="19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get-zen_doc/1945957/pub_5d2e268143bee300ae19e53b_5d2e33ddbc228f00aec36f13/scale_1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76" y="2785950"/>
            <a:ext cx="28956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024128" y="237744"/>
            <a:ext cx="6720840" cy="6327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 романе показано не в хронологической последовательности: 1937, 1944, 1947, 1930-е, 1936, 1970-е, потом следует подробное описание жизни главного героя до 16 лет. В течение всего романа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прошлое сопоставляется с настоящим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отдельные главы книги словно растворяют конкретные временные рамки, ссылаясь на общие указания: «теперь» и «тогда». В шестой главе автор, объединяя прошлое и настоящее время, предвидит будущий ценностный раскол внутри семьи. Он описывает известный 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Кемпелей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-колбасников, из окон которого по вечерам слышался Шуберт, пел его старший сын механик Ганс, аккомпанировала ему сестра повариха Ирма. В семье любили и русские народные песни. Без указания на время А. Чудаков в этой главе пишет: «Теперь в доме жили внуки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Кемпеля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окон доносились “Битлз”» [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65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3975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повествования разворачивается циклами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повторяясь в детях, внуках. Прошлое в сознании Антона неотделимо от его настоящего. Пока жив дед и отец, их пространство жизни входит в пространство жизни самого героя, навсегда становится ценностью для него.</a:t>
            </a:r>
          </a:p>
          <a:p>
            <a:endParaRPr lang="ru-RU" dirty="0"/>
          </a:p>
        </p:txBody>
      </p:sp>
      <p:pic>
        <p:nvPicPr>
          <p:cNvPr id="2050" name="Picture 2" descr="https://avatars.mds.yandex.net/i?id=90f2b8b3fa26cc292f596ebc71b697f3-5490022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501246"/>
            <a:ext cx="3897842" cy="25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cd793c576ce7b091346507898dceaa81-5177977-images-thumbs&amp;n=13&amp;exp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464" flipV="1">
            <a:off x="7932878" y="4717164"/>
            <a:ext cx="1046045" cy="10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7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014983" y="393192"/>
            <a:ext cx="5623561" cy="6281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главного героя через весь роман проходит «волосяной нитью, пунктиром» [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555]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Сюжетом становится описание взаимоотношений между дедом и внуком. По определению самого автора, литературоведа, композиция его романа представляет собой риторическое кольцо: «с деда начинается повествование и дедом заканчивается» [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577]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главного героя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хронологическом порядке, 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определенной внутренней логикой рассказчика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свидетельствует об экзистенциальном характере романа.</a:t>
            </a:r>
          </a:p>
          <a:p>
            <a:pPr algn="ctr"/>
            <a:endParaRPr lang="ru-RU" sz="6000" u="sng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skidka-msk.ru/images/prodacts/sourse/61674/61674663_lojitsya-mgla-na-staryie-stupeni-roman-idilliya-vrem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61" y="393192"/>
            <a:ext cx="4024539" cy="60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7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69264" y="237744"/>
            <a:ext cx="6611112" cy="65013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идиллии автор описывает русскую провинцию – область русского поселения для ссыльных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 центром в городе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был «узкий язык, которым горы, лес, Сибирь последний раз протягивались в Степь… райский уголок, курорт, казахская Швейцария» [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41]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провел первые шестнадцать лет своей жизни. Сюда присылали раскулаченных с Украины, Рязанщины,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Орловщины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отбывали ссылку выдающиеся люди первой половины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из всех городов страны: ученые, мастера, изобретатели, писатели. Среди них был профессор В. И. Вернадский, сестра М. И. Цветаевой Анастасия. Перед Великой Отечественной войной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территориально вошел в состав республики Казахстан. Среди ссыльнопоселенцев были также немцы Поволжья, поляки, латышская интеллигенция. Некоторое время рядом с ними проживали в Копай-городе чеченцы. Во время войны сюда эвакуировали людей из Ленинграда, Харькова, Киева. Таким образом,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собрались люди разных национальностей, профессий, многие из которых были высокообразованными людьми. Все это формировало особую атмосферу поселения. Несмотря на многие ограничения и идеологические запреты,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городке сформировался уникальный дух, соединивший в себе высокую культуру и культуру народную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syl.ru/misc/i/ai/376436/23634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57" y="3623204"/>
            <a:ext cx="4043342" cy="26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ulture.ru/storage/images/23d89380-d4df-569e-985d-c5171d67e9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57" y="365979"/>
            <a:ext cx="4043342" cy="27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1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14400" y="319103"/>
            <a:ext cx="6062472" cy="64748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подробно описывает быт русской провинции: избу, русскую печь, баню, катание на санках с Банной Горки, покосы, базар, колхозную жизнь. Целые главы рассказчик посвящает повествованию о старой лошади, по имени Мальчик, корове Зорьке, об огромном черном быке Черноморе.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-Стремоуховых имелись все необходимые кадры: агрономом, плотником и шорником был дед, химиком-органиком была мама, дипломированным зоотехником – тетя Лариса, поваром-кухаркой – бабка, слесарем, лесорубом и косарем был отец.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умел грамотно сажать картофель, выращивать тыквы до шести пудов, заготавливали коричневую сахарную патоку. Чудаков подчеркивает,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самое голодное время можно было прокормиться, но для этого должны были трудиться все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Антон делал свечи, варил мыло, помогал печь хлеб, изготавливать вместе с мамой медицинские градусники, вместе с дедом делал лампу для чтения из начищенного до блеска стекла.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обобщает: «такими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запасливцами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выжила огромная страна, ее гигантский тыл, где все было для фронта, все для победы, где практически исчезли магазины и годами не поступали населению кастрюли, бритвы, ножницы, зубные щетки, очки» [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135]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748aaa3e92916922f6863c061a439da4-5232252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3604717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s2.livemaster.ru/storage/32/87/ca4e2620cf46a8b64e45343d9as8--kosmetika-ruchnoj-raboty-mylo-kastilskoe-naturalnoe-organich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80" y="526026"/>
            <a:ext cx="2775974" cy="27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9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87553" y="256032"/>
            <a:ext cx="5925311" cy="6364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 П. Чудаков подробно описывает не только быт семьи, но и быт всей деревни, который дети постигали «с бесштанного младенчества» [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83, с. 156]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и с глубоким чувством рассказывает о людях, вынесших на своих плечах и войну, и репрессии.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иллюстрируя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патриархальную жизнь,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выписывает характеры редких, исключительных людей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Гурки, который умел делать все; ссыльного атташе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Атиста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Крышевича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преподававшего английский и немецкий языки; именно с ним Антон поделился первым самостоятельным переводом стихотворения «Горные вершины». Антон вспоминает,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по-черному работали его родители: мать давала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уроков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день, отец трудился по восемнадцать часов в сутки. Тем не менее, Иван, муж Антоновой одноклассницы, говорил обо всех, кто живет в городах, соболезнующим тоном, как о тяжелобольных, потому что тоже считал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Чебачинск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лучшим местом в мире.</a:t>
            </a:r>
          </a:p>
          <a:p>
            <a:pPr algn="ctr"/>
            <a:endParaRPr lang="ru-RU" sz="6000" u="sng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id.vgoroden.ru/d3ww7ozmjwsmv_61le8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73" y="1521936"/>
            <a:ext cx="4441994" cy="47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3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969265" y="847344"/>
            <a:ext cx="5239511" cy="6547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5397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описывая быт поселенцев, их занятия на земле, культурные интересы, писатель убеждает в необходимости единения людей не только ради физического выживания, но и во имя созидания страны, семьи, воспитания детей в благочестии и причастности всему тому, чем занимается старшее поколение. Такой образ жизни в понимании Антона Стремоухова становится нормой.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деда, его родителей и других людей, которые способствовали формированию представлений о духовных ценностях главного героя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описывается в большей степени с позиции любования прошлым, несмотря на то, что основная часть повествования связана со временем репрессий в стране. </a:t>
            </a:r>
          </a:p>
          <a:p>
            <a:pPr algn="ctr"/>
            <a:endParaRPr lang="ru-RU" sz="6000" u="sng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s://www.culture.ru/storage/images/7f92af04-638c-5792-8920-b3d92a11cc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42" y="1600019"/>
            <a:ext cx="5274701" cy="35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0059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307872_TF22874644" id="{93FE1A9D-736E-40CB-B67C-057CF5914018}" vid="{87467582-AE40-484C-8492-F76A7EBDCB0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1E7B-2E87-4FF3-8F3F-2C35BCD32914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6dc4bcd6-49db-4c07-9060-8acfc67cef9f"/>
    <ds:schemaRef ds:uri="fb0879af-3eba-417a-a55a-ffe6dcd6ca77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Коллекционные карточки</Template>
  <TotalTime>0</TotalTime>
  <Words>1314</Words>
  <Application>Microsoft Office PowerPoint</Application>
  <PresentationFormat>Широкоэкранный</PresentationFormat>
  <Paragraphs>37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Bahnschrift Condensed</vt:lpstr>
      <vt:lpstr>Calibri</vt:lpstr>
      <vt:lpstr>Franklin Gothic Book</vt:lpstr>
      <vt:lpstr>Impact</vt:lpstr>
      <vt:lpstr>Times New Roman</vt:lpstr>
      <vt:lpstr>Уголки</vt:lpstr>
      <vt:lpstr>ХРОНОТОП РОМАНА А.П.ЧУДАКОВА «ЛОЖИТСЯ МГЛА НА СТАРЫЕ СТУПЕНИ» В АСПЕКТЕ ЭКЗИСТЕНЦИАЛЬНОЙ ПРОБЛЕМАТИКИ ХУДОЖЕСТВЕННОГО ПРОИЗВЕДЕНИЯ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2022-04-05T19:13:25Z</dcterms:created>
  <dcterms:modified xsi:type="dcterms:W3CDTF">2022-04-06T19:54:09Z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