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BA54-620C-2C40-AAE0-0C9FB6D0C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B8725-F0EA-C94C-91D6-861B3D12D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96AE3-9CCC-CA41-BABD-3CACD080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68B6D-E792-0B4F-AD5E-251C94EC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DF84E-DD5D-114D-AEBF-C3EBC9FC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9410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8028-10A5-CF45-AB18-3203D6A3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615F-76DC-754C-8910-8779AA62D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CFBF4-49DB-6643-901F-AE6222A2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BD47A-74C7-9945-BC67-3EB95BBD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6581-2C74-914A-BD1F-227D16AE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0986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9C6D6-1641-C44A-A2FC-5F5B5DBA2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F3828-284B-004E-9480-6D4479D31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E61F-C187-F646-9E1B-BEB6D4CC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6306-E7B2-9F40-BB74-F42E72D6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B9991-D01B-4343-B91F-5F17D877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437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10EB-D829-A741-B2E0-716B857D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4412-601C-AF4E-A093-CC7043E5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B65DE-9DBD-9D44-941A-CD9A4DD3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AEFF1-4B30-844B-935E-084305A5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906A5-8982-1D48-B490-DEE09247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89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59CA-B082-8C48-AACC-328471AF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62819-B637-204D-AF03-252F9F7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86781-8C13-184B-AD66-9F85F257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20DCA-1A65-CE49-8F83-D5B43D0D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19B7-AAC1-EF41-A943-EBBC01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633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D49E-B10C-7747-A322-8CE6CD43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BB1E-1071-5E45-9A1B-EA95DA176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134B6-A93D-D14E-B7D6-DAD03B59D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0D9DE-CFB0-434E-9D9C-58A3CD62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7C7D-82ED-DA4B-BA4C-D3632A6E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84C91-8B47-A84C-ADFD-F9086CDE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6517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C9C1-10C4-5249-BAF3-529D4174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E8F7C-BAB9-DD49-B0C7-3BB37AB5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2CEE6-0258-2745-BB27-EFA47CACC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192EA-5F91-8F49-A8BD-55D62084B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0F315-99ED-3A45-AAC0-4D177DC53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AFBD7-FC46-C947-A92C-124823BA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69759-98E7-064F-8124-A311DD3D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C0755-BC62-254A-8CD2-7FFDEFBB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2834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F1BF-98C8-C94B-8570-9EA2E3FE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09E36-F9B6-CB47-9E34-504D6BAF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73AA8-CCB8-7547-8054-F74863F6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8458F-FF36-9649-8495-2694849C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7794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295C1-4A36-4146-9832-6D973289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DDCFA-39A7-AC47-A6A8-ECBF7D82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1F7E-90B2-1147-96F6-FA4A213B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1519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249E-A0C5-814F-A6D4-EBABEDB4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3563-37C2-304B-9B35-B7FF13A0F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2C9DE-D8EA-AB43-BE48-F3700D56A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1DC48-F4DD-1540-A6D0-61C78CA4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6034F-9D03-574A-A0F1-BEB88180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36126-7C96-DF4C-B112-1323C544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6550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C275-0441-754C-8465-CC0689C0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F6D00-44B0-4149-96E8-84B43232B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043E0-3203-A941-BA0A-6CF7E426B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952EE-834D-1942-9142-D48568EC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4EAA0-CF37-D443-8A4A-8096242E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1D463-7DF5-4347-B278-675C2A38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7674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64B7D-4AA3-C24C-8065-56282155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D7EA-F2EB-1B45-8B88-96770F1A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F401-704B-2649-AE1E-5A776AA59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D507-C643-E74B-82D8-5494AFB32E18}" type="datetimeFigureOut">
              <a:rPr lang="en-RU" smtClean="0"/>
              <a:t>05.04.2022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F478F-10DB-9942-A92F-6F9CBEF91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3A52B-9BF7-2340-890F-21C85F2F7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A933-957E-BC44-A583-83C74A7BF19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1294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649" y="493159"/>
            <a:ext cx="11568701" cy="6236414"/>
          </a:xfrm>
        </p:spPr>
        <p:txBody>
          <a:bodyPr>
            <a:noAutofit/>
          </a:bodyPr>
          <a:lstStyle/>
          <a:p>
            <a:r>
              <a:rPr lang="ru-RU" sz="1700" dirty="0"/>
              <a:t>ИНСТИТУТ ФИЛОЛОГИИ</a:t>
            </a:r>
            <a:endParaRPr lang="en-RU" sz="1700" dirty="0"/>
          </a:p>
          <a:p>
            <a:r>
              <a:rPr lang="ru-RU" sz="1700" dirty="0"/>
              <a:t>(структурное подразделение)</a:t>
            </a:r>
            <a:endParaRPr lang="en-RU" sz="1700" dirty="0"/>
          </a:p>
          <a:p>
            <a:r>
              <a:rPr lang="ru-RU" sz="1700" dirty="0"/>
              <a:t>ФГАОУ ВО «Крымский федеральный университет имени В. И. Вернадского»</a:t>
            </a:r>
            <a:endParaRPr lang="en-RU" sz="1700" dirty="0"/>
          </a:p>
          <a:p>
            <a:r>
              <a:rPr lang="ru-RU" sz="1700" b="1" dirty="0"/>
              <a:t> </a:t>
            </a:r>
            <a:endParaRPr lang="en-RU" sz="1700" dirty="0"/>
          </a:p>
          <a:p>
            <a:r>
              <a:rPr lang="en-US" sz="1700" b="1" dirty="0"/>
              <a:t>VII </a:t>
            </a:r>
            <a:r>
              <a:rPr lang="ru-RU" sz="1700" b="1" dirty="0"/>
              <a:t>МЕЖДУНАРОДНЫЙ НАУЧНЫЙ КОНГРЕСС</a:t>
            </a:r>
            <a:endParaRPr lang="en-RU" sz="1700" dirty="0"/>
          </a:p>
          <a:p>
            <a:r>
              <a:rPr lang="ru-RU" sz="1700" b="1" dirty="0"/>
              <a:t>«Иностранная филология. Социальная и национальная вариативность языка и литературы»</a:t>
            </a:r>
            <a:endParaRPr lang="en-RU" sz="1700" dirty="0"/>
          </a:p>
          <a:p>
            <a:r>
              <a:rPr lang="ru-RU" sz="1700" b="1" dirty="0"/>
              <a:t> </a:t>
            </a:r>
            <a:endParaRPr lang="en-RU" sz="1700" dirty="0"/>
          </a:p>
          <a:p>
            <a:r>
              <a:rPr lang="ru-RU" sz="1700" b="1" dirty="0"/>
              <a:t>Доклад</a:t>
            </a:r>
            <a:endParaRPr lang="en-RU" sz="1700" dirty="0"/>
          </a:p>
          <a:p>
            <a:r>
              <a:rPr lang="ru-RU" sz="1700" b="1" dirty="0"/>
              <a:t> </a:t>
            </a:r>
            <a:endParaRPr lang="en-RU" sz="1700" dirty="0"/>
          </a:p>
          <a:p>
            <a:r>
              <a:rPr lang="ru-RU" sz="1700" b="1" dirty="0"/>
              <a:t>АВТОРСКИЕ ЖАНРОВЫЕ НОМИНАЦИИ В ДРАМАТУРГИИ </a:t>
            </a:r>
            <a:endParaRPr lang="en-RU" sz="1700" dirty="0"/>
          </a:p>
          <a:p>
            <a:r>
              <a:rPr lang="ru-RU" sz="1700" b="1" dirty="0"/>
              <a:t>М. ФРИША: К ПОСТАНОВКЕ ПРОБЛЕМЫ</a:t>
            </a:r>
            <a:endParaRPr lang="en-RU" sz="1700" dirty="0"/>
          </a:p>
          <a:p>
            <a:r>
              <a:rPr lang="ru-RU" sz="1700" b="1" dirty="0"/>
              <a:t> </a:t>
            </a:r>
            <a:endParaRPr lang="en-RU" sz="1700" dirty="0"/>
          </a:p>
          <a:p>
            <a:r>
              <a:rPr lang="ru-RU" sz="1700" b="1" i="1" dirty="0"/>
              <a:t>Е. А. Аникеева </a:t>
            </a:r>
            <a:endParaRPr lang="en-RU" sz="1700" dirty="0"/>
          </a:p>
          <a:p>
            <a:r>
              <a:rPr lang="ru-RU" sz="1700" i="1" dirty="0"/>
              <a:t>старший преподаватель кафедры немецкой филологии </a:t>
            </a:r>
            <a:endParaRPr lang="en-RU" sz="1700" dirty="0"/>
          </a:p>
          <a:p>
            <a:r>
              <a:rPr lang="ru-RU" sz="1700" i="1" dirty="0"/>
              <a:t>Института филологии (</a:t>
            </a:r>
            <a:r>
              <a:rPr lang="ru-RU" sz="1700" i="1" dirty="0" err="1"/>
              <a:t>сп</a:t>
            </a:r>
            <a:r>
              <a:rPr lang="ru-RU" sz="1700" i="1" dirty="0"/>
              <a:t>), ФГАОУ ВО «Крымский федеральный университет имени В. И. Вернадского», Симферополь</a:t>
            </a:r>
            <a:endParaRPr lang="en-RU" sz="1700" dirty="0"/>
          </a:p>
          <a:p>
            <a:r>
              <a:rPr lang="ru-RU" sz="1700" dirty="0"/>
              <a:t>  </a:t>
            </a:r>
            <a:endParaRPr lang="en-RU" sz="1700" dirty="0"/>
          </a:p>
          <a:p>
            <a:r>
              <a:rPr lang="ru-RU" sz="1700" dirty="0"/>
              <a:t>07 - 22 апреля 2022 г. 		</a:t>
            </a:r>
            <a:r>
              <a:rPr lang="en-US" sz="1700" dirty="0"/>
              <a:t>            </a:t>
            </a:r>
            <a:r>
              <a:rPr lang="ru-RU" sz="1700" dirty="0"/>
              <a:t>						г. Симферополь</a:t>
            </a:r>
            <a:endParaRPr lang="en-RU" sz="1700" dirty="0"/>
          </a:p>
        </p:txBody>
      </p:sp>
    </p:spTree>
    <p:extLst>
      <p:ext uri="{BB962C8B-B14F-4D97-AF65-F5344CB8AC3E}">
        <p14:creationId xmlns:p14="http://schemas.microsoft.com/office/powerpoint/2010/main" val="381374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257" y="1163548"/>
            <a:ext cx="6729573" cy="5928189"/>
          </a:xfrm>
        </p:spPr>
        <p:txBody>
          <a:bodyPr>
            <a:noAutofit/>
          </a:bodyPr>
          <a:lstStyle/>
          <a:p>
            <a:pPr algn="l"/>
            <a:r>
              <a:rPr lang="ru-RU" sz="2600" dirty="0"/>
              <a:t>Исследователями творчества М. </a:t>
            </a:r>
            <a:r>
              <a:rPr lang="ru-RU" sz="2600" dirty="0" err="1"/>
              <a:t>Фриша</a:t>
            </a:r>
            <a:r>
              <a:rPr lang="ru-RU" sz="2600" dirty="0"/>
              <a:t> отмечается, что «подобное парадоксальное соединение несоединимого в самих авторских жанровых подзаголовках является приметой всей драматургии ХХ века. Подзаголовок становится одним из уровней художественного текста, на которых действует закон парадокса, совмещающий взаимоисключающее» (Е.М. Васильев)</a:t>
            </a:r>
            <a:endParaRPr lang="en-RU" sz="2600" dirty="0"/>
          </a:p>
          <a:p>
            <a:pPr algn="l"/>
            <a:r>
              <a:rPr lang="ru-RU" sz="2600" dirty="0"/>
              <a:t>В театральных же кругах это произведение определяют как «интеллектуальную сатирическую комедию».</a:t>
            </a:r>
            <a:endParaRPr lang="en-RU" sz="2600" dirty="0"/>
          </a:p>
          <a:p>
            <a:pPr algn="l"/>
            <a:r>
              <a:rPr lang="ru-RU" sz="2600" dirty="0"/>
              <a:t> </a:t>
            </a:r>
            <a:endParaRPr lang="en-RU" sz="2600" dirty="0"/>
          </a:p>
          <a:p>
            <a:pPr algn="l"/>
            <a:r>
              <a:rPr lang="ru-RU" sz="2600" dirty="0"/>
              <a:t> </a:t>
            </a:r>
            <a:endParaRPr lang="en-RU" sz="2600" dirty="0"/>
          </a:p>
          <a:p>
            <a:pPr algn="l"/>
            <a:r>
              <a:rPr lang="ru-RU" sz="2600" dirty="0"/>
              <a:t> </a:t>
            </a:r>
            <a:endParaRPr lang="en-RU" sz="26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6A39AE2-ECDB-F849-9C1A-85B7CD9F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0"/>
            <a:ext cx="468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6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6942" y="549667"/>
            <a:ext cx="6462445" cy="592818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1" dirty="0"/>
              <a:t>Авторские номинации М. </a:t>
            </a:r>
            <a:r>
              <a:rPr lang="ru-RU" b="1" i="1" dirty="0" err="1"/>
              <a:t>Фриша</a:t>
            </a:r>
            <a:r>
              <a:rPr lang="ru-RU" b="1" i="1" dirty="0"/>
              <a:t>:</a:t>
            </a:r>
            <a:endParaRPr lang="en-RU" dirty="0"/>
          </a:p>
          <a:p>
            <a:pPr lvl="0" algn="l"/>
            <a:r>
              <a:rPr lang="ru-RU" dirty="0"/>
              <a:t>назидательный компонент,</a:t>
            </a:r>
            <a:endParaRPr lang="en-RU" dirty="0"/>
          </a:p>
          <a:p>
            <a:pPr lvl="0" algn="l"/>
            <a:r>
              <a:rPr lang="ru-RU" dirty="0"/>
              <a:t>мораль,</a:t>
            </a:r>
            <a:endParaRPr lang="en-RU" dirty="0"/>
          </a:p>
          <a:p>
            <a:pPr lvl="0" algn="l"/>
            <a:r>
              <a:rPr lang="ru-RU" dirty="0"/>
              <a:t>абсолютно очевидны элементы театра абсурда (характерные для драматургии 2-й половины ХХ века).</a:t>
            </a:r>
            <a:endParaRPr lang="en-RU" dirty="0"/>
          </a:p>
          <a:p>
            <a:pPr algn="l"/>
            <a:r>
              <a:rPr lang="ru-RU" dirty="0"/>
              <a:t> </a:t>
            </a:r>
            <a:endParaRPr lang="en-RU" dirty="0"/>
          </a:p>
          <a:p>
            <a:pPr algn="l"/>
            <a:r>
              <a:rPr lang="ru-RU" b="1" i="1" dirty="0"/>
              <a:t>Автор  проявляет свои номинации на всех уровнях произведений:</a:t>
            </a:r>
            <a:endParaRPr lang="en-RU" dirty="0"/>
          </a:p>
          <a:p>
            <a:pPr lvl="0" algn="l"/>
            <a:r>
              <a:rPr lang="ru-RU" dirty="0"/>
              <a:t>в диалогах,</a:t>
            </a:r>
            <a:endParaRPr lang="en-RU" dirty="0"/>
          </a:p>
          <a:p>
            <a:pPr lvl="0" algn="l"/>
            <a:r>
              <a:rPr lang="ru-RU" dirty="0"/>
              <a:t>в сюжетных поворотах, </a:t>
            </a:r>
            <a:endParaRPr lang="en-RU" dirty="0"/>
          </a:p>
          <a:p>
            <a:pPr lvl="0" algn="l"/>
            <a:r>
              <a:rPr lang="ru-RU" dirty="0"/>
              <a:t>в образах, </a:t>
            </a:r>
            <a:endParaRPr lang="en-RU" dirty="0"/>
          </a:p>
          <a:p>
            <a:pPr lvl="0" algn="l"/>
            <a:r>
              <a:rPr lang="ru-RU" dirty="0"/>
              <a:t>в особенностях сценографии (заявленные еще на первой странице при помощи приема уточняющей авторской жанровой номинации).</a:t>
            </a:r>
            <a:endParaRPr lang="en-RU" dirty="0"/>
          </a:p>
          <a:p>
            <a:pPr algn="l"/>
            <a:r>
              <a:rPr lang="ru-RU" dirty="0"/>
              <a:t> </a:t>
            </a:r>
            <a:endParaRPr lang="en-RU" dirty="0"/>
          </a:p>
          <a:p>
            <a:pPr algn="l"/>
            <a:r>
              <a:rPr lang="ru-RU" b="1" i="1" dirty="0"/>
              <a:t>Предназначение  авторских номинаций М. </a:t>
            </a:r>
            <a:r>
              <a:rPr lang="ru-RU" b="1" i="1" dirty="0" err="1"/>
              <a:t>Фриша</a:t>
            </a:r>
            <a:r>
              <a:rPr lang="ru-RU" b="1" i="1" dirty="0"/>
              <a:t>:</a:t>
            </a:r>
            <a:endParaRPr lang="en-RU" dirty="0"/>
          </a:p>
          <a:p>
            <a:pPr lvl="0" algn="l"/>
            <a:r>
              <a:rPr lang="ru-RU" dirty="0"/>
              <a:t>постановка драматургических произведений,</a:t>
            </a:r>
            <a:endParaRPr lang="en-RU" dirty="0"/>
          </a:p>
          <a:p>
            <a:pPr lvl="0" algn="l"/>
            <a:r>
              <a:rPr lang="ru-RU" dirty="0"/>
              <a:t>чтение произведений.</a:t>
            </a:r>
            <a:endParaRPr lang="en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510B736-7401-AF4C-AA37-9F7613ED0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1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3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68" y="929811"/>
            <a:ext cx="6729573" cy="5928189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Таким образом, мы наблюдаем, что </a:t>
            </a:r>
            <a:r>
              <a:rPr lang="ru-RU" b="1" dirty="0"/>
              <a:t>прозаическое и драматургическое начало в творчестве писателя едины и нераздельны для него как для автора. </a:t>
            </a:r>
            <a:endParaRPr lang="en-RU" dirty="0"/>
          </a:p>
          <a:p>
            <a:pPr algn="l"/>
            <a:r>
              <a:rPr lang="ru-RU" b="1" dirty="0"/>
              <a:t> </a:t>
            </a:r>
            <a:endParaRPr lang="en-RU" dirty="0"/>
          </a:p>
          <a:p>
            <a:pPr algn="l"/>
            <a:r>
              <a:rPr lang="ru-RU" dirty="0"/>
              <a:t>В послевоенную эпоху, когда перестраивался весь мир, М. </a:t>
            </a:r>
            <a:r>
              <a:rPr lang="ru-RU" dirty="0" err="1"/>
              <a:t>Фриш</a:t>
            </a:r>
            <a:r>
              <a:rPr lang="ru-RU" dirty="0"/>
              <a:t> счел себя в праве раздвинуть устоявшиеся границы литературного мира немецкоязычной драматургии, что у него весьма успешно и получилось. И несмотря на то, что придуманные им жанровые номинации не приобрели канонического формата, все же можно предположить, что он достиг той творческой цели, которую ставило перед ним время.</a:t>
            </a:r>
            <a:endParaRPr lang="en-RU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627D891-52DF-7345-8407-9D82D5EE1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0"/>
            <a:ext cx="4424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6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632" y="2363057"/>
            <a:ext cx="6462445" cy="3333962"/>
          </a:xfrm>
        </p:spPr>
        <p:txBody>
          <a:bodyPr>
            <a:normAutofit/>
          </a:bodyPr>
          <a:lstStyle/>
          <a:p>
            <a:pPr algn="l"/>
            <a:r>
              <a:rPr lang="ru-RU" sz="7200" dirty="0"/>
              <a:t>Спасибо за внимание!</a:t>
            </a:r>
            <a:endParaRPr lang="en-RU" sz="72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607E459-CA24-A442-8B66-58FBD12A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7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8045" y="711485"/>
            <a:ext cx="6154220" cy="5928189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Макс </a:t>
            </a:r>
            <a:r>
              <a:rPr lang="ru-RU" sz="2800" b="1" dirty="0" err="1"/>
              <a:t>Фриш</a:t>
            </a:r>
            <a:r>
              <a:rPr lang="ru-RU" sz="2800" b="1" dirty="0"/>
              <a:t> (1911–1991) </a:t>
            </a:r>
            <a:endParaRPr lang="en-RU" sz="2800" dirty="0"/>
          </a:p>
          <a:p>
            <a:pPr lvl="0" algn="l"/>
            <a:r>
              <a:rPr lang="ru-RU" sz="2800" dirty="0"/>
              <a:t>Признанный классик немецкоязычной литературы, </a:t>
            </a:r>
            <a:endParaRPr lang="en-RU" sz="2800" dirty="0"/>
          </a:p>
          <a:p>
            <a:pPr lvl="0" algn="l"/>
            <a:r>
              <a:rPr lang="ru-RU" sz="2800" dirty="0"/>
              <a:t>Романист и драматург, </a:t>
            </a:r>
            <a:endParaRPr lang="en-RU" sz="2800" dirty="0"/>
          </a:p>
          <a:p>
            <a:pPr lvl="0" algn="l"/>
            <a:r>
              <a:rPr lang="ru-RU" sz="2800" dirty="0"/>
              <a:t>Автор многочисленных дневников и художественной публицистики. </a:t>
            </a:r>
            <a:endParaRPr lang="en-RU" sz="2800" dirty="0"/>
          </a:p>
          <a:p>
            <a:pPr algn="l"/>
            <a:r>
              <a:rPr lang="ru-RU" sz="2800" dirty="0"/>
              <a:t> </a:t>
            </a:r>
            <a:endParaRPr lang="en-RU" sz="2800" dirty="0"/>
          </a:p>
          <a:p>
            <a:pPr algn="l"/>
            <a:r>
              <a:rPr lang="ru-RU" sz="2800" dirty="0"/>
              <a:t>Произведения этого автора уже давно издаются в России, вследствие чего его творчество еще в 70-е годы ХХ века оказалось в фокусе отечественной литературоведческой науки.</a:t>
            </a:r>
            <a:endParaRPr lang="en-RU" sz="2800" dirty="0"/>
          </a:p>
          <a:p>
            <a:pPr algn="l"/>
            <a:endParaRPr lang="en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A020B-C752-2D48-93AB-989B38E3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0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30" y="629291"/>
            <a:ext cx="6267235" cy="5928189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Уникальность Макса </a:t>
            </a:r>
            <a:r>
              <a:rPr lang="ru-RU" b="1" dirty="0" err="1"/>
              <a:t>Фриша</a:t>
            </a:r>
            <a:endParaRPr lang="en-RU" dirty="0"/>
          </a:p>
          <a:p>
            <a:pPr algn="l"/>
            <a:r>
              <a:rPr lang="ru-RU" b="1" dirty="0"/>
              <a:t> </a:t>
            </a:r>
            <a:endParaRPr lang="en-RU" dirty="0"/>
          </a:p>
          <a:p>
            <a:pPr lvl="0" algn="l"/>
            <a:r>
              <a:rPr lang="ru-RU" dirty="0"/>
              <a:t>Писатель-новатор, который не чувствовал себя комфортно в границах устоявшихся канонических жанров. </a:t>
            </a:r>
            <a:endParaRPr lang="en-RU" dirty="0"/>
          </a:p>
          <a:p>
            <a:pPr lvl="0" algn="l"/>
            <a:r>
              <a:rPr lang="ru-RU" dirty="0"/>
              <a:t>Многие его произведения являются либо первыми в своем жанре, либо вообще единственными. </a:t>
            </a:r>
            <a:endParaRPr lang="en-RU" dirty="0"/>
          </a:p>
          <a:p>
            <a:pPr lvl="0" algn="l"/>
            <a:r>
              <a:rPr lang="ru-RU" dirty="0"/>
              <a:t>Автор выработал свой собственный и узнаваемый стиль. </a:t>
            </a:r>
            <a:endParaRPr lang="en-RU" dirty="0"/>
          </a:p>
          <a:p>
            <a:pPr lvl="0" algn="l"/>
            <a:r>
              <a:rPr lang="ru-RU" dirty="0"/>
              <a:t>Писатель произвел своеобразную реформу жанровой системы немецкоязычной литературы (в первую очередь, это утверждение справедливо для драматургии М. </a:t>
            </a:r>
            <a:r>
              <a:rPr lang="ru-RU" dirty="0" err="1"/>
              <a:t>Фриша</a:t>
            </a:r>
            <a:r>
              <a:rPr lang="ru-RU" dirty="0"/>
              <a:t>). </a:t>
            </a:r>
            <a:endParaRPr lang="en-RU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3E28315-86C7-6E49-995A-1A781024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3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919" y="929811"/>
            <a:ext cx="7202184" cy="5928189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Научная новизна данного исследования </a:t>
            </a:r>
            <a:r>
              <a:rPr lang="ru-RU" dirty="0"/>
              <a:t>- исследование причин, побудившие драматурга к расширению его жанрового диапазона</a:t>
            </a:r>
            <a:endParaRPr lang="en-RU" dirty="0"/>
          </a:p>
          <a:p>
            <a:pPr algn="l"/>
            <a:r>
              <a:rPr lang="ru-RU" b="1" dirty="0"/>
              <a:t>Краеугольный вопрос</a:t>
            </a:r>
            <a:r>
              <a:rPr lang="ru-RU" dirty="0"/>
              <a:t> исследования - что побуждает автора к созданию собственных обозначений жанра в границах уже существующих жанровых канонов. </a:t>
            </a:r>
            <a:endParaRPr lang="en-RU" dirty="0"/>
          </a:p>
          <a:p>
            <a:pPr algn="l"/>
            <a:r>
              <a:rPr lang="ru-RU" dirty="0"/>
              <a:t>К драматургии М. </a:t>
            </a:r>
            <a:r>
              <a:rPr lang="ru-RU" dirty="0" err="1"/>
              <a:t>Фриш</a:t>
            </a:r>
            <a:r>
              <a:rPr lang="ru-RU" dirty="0"/>
              <a:t> обращается далеко не сразу. Первые пробы пера представляют собой обращение к романистике и журналистике, но уже в послевоенные годы его творческий интерес привлекает написание пьес, чему не в последнюю очередь способствовало знакомство и интенсивное общение с основателем немецкого эпического театра Б. Брехтом (1948–1949). </a:t>
            </a:r>
            <a:endParaRPr lang="en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8572C9-BE8A-EE4E-AD3A-60DF2A87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6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27" y="742307"/>
            <a:ext cx="6729573" cy="592818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Первые драматургические произведения </a:t>
            </a:r>
            <a:r>
              <a:rPr lang="ru-RU" dirty="0" err="1"/>
              <a:t>Фриша</a:t>
            </a:r>
            <a:r>
              <a:rPr lang="ru-RU" dirty="0"/>
              <a:t> сделали его имя широко известным, а также были переведены на многие языки. Сценический успех этих пьес и по сей день остается неизменным: их с успехом ставят по всему миру. После успешного и «запойного» занятия драматургией в течение более десяти лет </a:t>
            </a:r>
            <a:r>
              <a:rPr lang="ru-RU" dirty="0" err="1"/>
              <a:t>Фриш</a:t>
            </a:r>
            <a:r>
              <a:rPr lang="ru-RU" dirty="0"/>
              <a:t> в какой-то момент охладевает к этому роду литературной деятельности и целиком посвящает себя романистике – начинается эпоха его самых известных романов.</a:t>
            </a:r>
            <a:endParaRPr lang="en-US" dirty="0"/>
          </a:p>
          <a:p>
            <a:pPr algn="l"/>
            <a:endParaRPr lang="en-RU" dirty="0"/>
          </a:p>
          <a:p>
            <a:pPr algn="l"/>
            <a:r>
              <a:rPr lang="ru-RU" dirty="0"/>
              <a:t>1968 год. М. </a:t>
            </a:r>
            <a:r>
              <a:rPr lang="ru-RU" dirty="0" err="1"/>
              <a:t>Фриш</a:t>
            </a:r>
            <a:r>
              <a:rPr lang="ru-RU" dirty="0"/>
              <a:t>  неожиданно вновь обращается к драматургии. </a:t>
            </a:r>
            <a:endParaRPr lang="en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FA36CA-8CF6-2542-9214-B307B8FF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425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3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9819" y="549667"/>
            <a:ext cx="6462445" cy="592818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/>
              <a:t>Критики о творчестве М. </a:t>
            </a:r>
            <a:r>
              <a:rPr lang="ru-RU" sz="2600" b="1" dirty="0" err="1"/>
              <a:t>Фриша</a:t>
            </a:r>
            <a:r>
              <a:rPr lang="ru-RU" sz="2600" b="1" dirty="0"/>
              <a:t> - драматурга</a:t>
            </a:r>
            <a:endParaRPr lang="en-RU" sz="2600" dirty="0"/>
          </a:p>
          <a:p>
            <a:pPr algn="l"/>
            <a:r>
              <a:rPr lang="ru-RU" sz="2600" dirty="0"/>
              <a:t>Пьеса «Биография» - своеобразное дополнение к его большой прозе, и которую можно успешно «использовать как путеводитель по диковинной стране </a:t>
            </a:r>
            <a:r>
              <a:rPr lang="ru-RU" sz="2600" dirty="0" err="1"/>
              <a:t>фришевского</a:t>
            </a:r>
            <a:r>
              <a:rPr lang="ru-RU" sz="2600" dirty="0"/>
              <a:t> романа» (Д. </a:t>
            </a:r>
            <a:r>
              <a:rPr lang="ru-RU" sz="2600" dirty="0" err="1"/>
              <a:t>Затонский</a:t>
            </a:r>
            <a:r>
              <a:rPr lang="ru-RU" sz="2600" dirty="0"/>
              <a:t>).</a:t>
            </a:r>
            <a:endParaRPr lang="en-RU" sz="2600" dirty="0"/>
          </a:p>
          <a:p>
            <a:pPr algn="l"/>
            <a:r>
              <a:rPr lang="ru-RU" sz="2600" dirty="0"/>
              <a:t>«Драматичные по своей проблематике, но решенные нередко трагикомическими средствами, </a:t>
            </a:r>
            <a:r>
              <a:rPr lang="ru-RU" sz="2600" i="1" dirty="0"/>
              <a:t>философские пьесы-притчи</a:t>
            </a:r>
            <a:r>
              <a:rPr lang="ru-RU" sz="2600" dirty="0"/>
              <a:t> </a:t>
            </a:r>
            <a:r>
              <a:rPr lang="ru-RU" sz="2600" dirty="0" err="1"/>
              <a:t>Фриша</a:t>
            </a:r>
            <a:r>
              <a:rPr lang="ru-RU" sz="2600" dirty="0"/>
              <a:t> рассматривали актуальные проблемы недавнего исторического прошлого, пережитого европейскими народами, с нейтральной – швейцарской – точки зрения» (В.А. Пронин).</a:t>
            </a:r>
            <a:endParaRPr lang="en-RU" sz="2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597D3DB-7D8A-7A48-B0A2-083C2813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5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2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79" y="639566"/>
            <a:ext cx="6729573" cy="5928189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Исследователь Д. </a:t>
            </a:r>
            <a:r>
              <a:rPr lang="ru-RU" dirty="0" err="1"/>
              <a:t>Затонский</a:t>
            </a:r>
            <a:r>
              <a:rPr lang="ru-RU" dirty="0"/>
              <a:t> также характеризует произведения </a:t>
            </a:r>
            <a:r>
              <a:rPr lang="ru-RU" dirty="0" err="1"/>
              <a:t>М.Фриша</a:t>
            </a:r>
            <a:r>
              <a:rPr lang="ru-RU" dirty="0"/>
              <a:t> как «притчи, параболы, иносказания, смещения перспектив, </a:t>
            </a:r>
            <a:r>
              <a:rPr lang="ru-RU" dirty="0" err="1"/>
              <a:t>опосредования</a:t>
            </a:r>
            <a:r>
              <a:rPr lang="ru-RU" dirty="0"/>
              <a:t> жизни», которые именно в этом аспекте «недалеко ушли от его же прозы», считает, что пьесы автора по своему содержанию близки к трагедиям, а в средствах выражения, скорее, могут быть отнесены к комедиям, в том числе комедиям фарсовым, «нацеленным на предельно открытый финал» В то же время исследователь отмечает, что какими бы жанровыми формами ни пользовался Макс </a:t>
            </a:r>
            <a:r>
              <a:rPr lang="ru-RU" dirty="0" err="1"/>
              <a:t>Фриш</a:t>
            </a:r>
            <a:r>
              <a:rPr lang="ru-RU" dirty="0"/>
              <a:t>, его манера видеть мир и происходящие в нем события, а также отображать все увиденное в искусстве останется неизменной: «Превратившись в драматурга, он не предал прозаика, как не предал и драматурга, когда снова вернулся к прозе». </a:t>
            </a:r>
            <a:endParaRPr lang="en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F42AEEF-E91D-D84D-9821-39EA3F61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433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4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898FC14-3F38-3541-A620-BB8921617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3F5397-3F14-E144-80FF-037233848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72893"/>
              </p:ext>
            </p:extLst>
          </p:nvPr>
        </p:nvGraphicFramePr>
        <p:xfrm>
          <a:off x="1428092" y="1215711"/>
          <a:ext cx="9239908" cy="5178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6205">
                  <a:extLst>
                    <a:ext uri="{9D8B030D-6E8A-4147-A177-3AD203B41FA5}">
                      <a16:colId xmlns:a16="http://schemas.microsoft.com/office/drawing/2014/main" val="2287494118"/>
                    </a:ext>
                  </a:extLst>
                </a:gridCol>
                <a:gridCol w="815530">
                  <a:extLst>
                    <a:ext uri="{9D8B030D-6E8A-4147-A177-3AD203B41FA5}">
                      <a16:colId xmlns:a16="http://schemas.microsoft.com/office/drawing/2014/main" val="2114520435"/>
                    </a:ext>
                  </a:extLst>
                </a:gridCol>
                <a:gridCol w="3988173">
                  <a:extLst>
                    <a:ext uri="{9D8B030D-6E8A-4147-A177-3AD203B41FA5}">
                      <a16:colId xmlns:a16="http://schemas.microsoft.com/office/drawing/2014/main" val="1145253039"/>
                    </a:ext>
                  </a:extLst>
                </a:gridCol>
              </a:tblGrid>
              <a:tr h="417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Название пьесы, год создания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Фактический жанр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Авторская жанровая номинация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1304324267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Санта </a:t>
                      </a:r>
                      <a:r>
                        <a:rPr lang="ru-RU" sz="1000" dirty="0" err="1">
                          <a:effectLst/>
                        </a:rPr>
                        <a:t>Крус</a:t>
                      </a:r>
                      <a:r>
                        <a:rPr lang="ru-RU" sz="1000" dirty="0">
                          <a:effectLst/>
                        </a:rPr>
                        <a:t> (1944, 2-ая редакция 1947)</a:t>
                      </a:r>
                      <a:endParaRPr lang="en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комедия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Пьеса-романс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383677383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Опять они поют (1945)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комедия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Пьеса-реквием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3474433920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Китайская стена (1946, 2-ая редакция 1955)</a:t>
                      </a:r>
                      <a:endParaRPr lang="en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комедия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1196642424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Когда окончилась война (1949)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комедия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1391592875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Граф Эдерланд (1950, 2-ая редакция 1956, 3-я редакция 1961)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комедия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Страшная история в двенадцати картинах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1777696411"/>
                  </a:ext>
                </a:extLst>
              </a:tr>
              <a:tr h="598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Дон Жуан, или Любовь к геометрии (1953, 2-ая редакция 1962)</a:t>
                      </a:r>
                      <a:endParaRPr lang="en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комедия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Комедия в пяти действиях.</a:t>
                      </a:r>
                      <a:endParaRPr lang="en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Примечания автора: «Она написана ради удовольствия писать пьесу» [7, с.510]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203619975"/>
                  </a:ext>
                </a:extLst>
              </a:tr>
              <a:tr h="4174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effectLst/>
                        </a:rPr>
                        <a:t>Рип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ван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Винкль</a:t>
                      </a:r>
                      <a:r>
                        <a:rPr lang="ru-RU" sz="1000" dirty="0">
                          <a:effectLst/>
                        </a:rPr>
                        <a:t> (1953)</a:t>
                      </a:r>
                      <a:endParaRPr lang="en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радиопьеса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2424140405"/>
                  </a:ext>
                </a:extLst>
              </a:tr>
              <a:tr h="4174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effectLst/>
                        </a:rPr>
                        <a:t>Бидерман</a:t>
                      </a:r>
                      <a:r>
                        <a:rPr lang="ru-RU" sz="1000" dirty="0">
                          <a:effectLst/>
                        </a:rPr>
                        <a:t> и поджигатели (1953)</a:t>
                      </a:r>
                      <a:endParaRPr lang="en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радиопьеса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1396153908"/>
                  </a:ext>
                </a:extLst>
              </a:tr>
              <a:tr h="4174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Дилетант и архитектура (1954)</a:t>
                      </a:r>
                      <a:endParaRPr lang="en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радиопьеса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692005956"/>
                  </a:ext>
                </a:extLst>
              </a:tr>
              <a:tr h="4174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Господин Кихот (1955)</a:t>
                      </a:r>
                      <a:endParaRPr lang="en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радиопьеса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1836116959"/>
                  </a:ext>
                </a:extLst>
              </a:tr>
              <a:tr h="834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Бидерман и поджигатели (1958)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интеллектуальная сатирическая комедия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Назидательная пьеса без морали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4214377240"/>
                  </a:ext>
                </a:extLst>
              </a:tr>
              <a:tr h="598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Биография (1968)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комедия</a:t>
                      </a:r>
                      <a:endParaRPr lang="en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 </a:t>
                      </a:r>
                      <a:endParaRPr lang="en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Примечания автора: «Я задумал эту пьесу как комедию» </a:t>
                      </a:r>
                      <a:r>
                        <a:rPr lang="en-US" sz="1000" dirty="0">
                          <a:effectLst/>
                        </a:rPr>
                        <a:t>[</a:t>
                      </a:r>
                      <a:r>
                        <a:rPr lang="ru-RU" sz="1000" dirty="0">
                          <a:effectLst/>
                        </a:rPr>
                        <a:t>7, с. 543</a:t>
                      </a:r>
                      <a:r>
                        <a:rPr lang="en-US" sz="1000" dirty="0">
                          <a:effectLst/>
                        </a:rPr>
                        <a:t>]</a:t>
                      </a:r>
                      <a:endParaRPr lang="en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82" marR="47382" marT="0" marB="0"/>
                </a:tc>
                <a:extLst>
                  <a:ext uri="{0D108BD9-81ED-4DB2-BD59-A6C34878D82A}">
                    <a16:rowId xmlns:a16="http://schemas.microsoft.com/office/drawing/2014/main" val="13199044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3938E71-164A-0247-8D7B-1194D502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61" y="328855"/>
            <a:ext cx="10387173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Жанровые обозначения,</a:t>
            </a:r>
            <a:r>
              <a:rPr kumimoji="0" lang="en-US" altLang="en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en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которые применяет автор в отношении своих самых известных драматургических произведений</a:t>
            </a:r>
            <a:endParaRPr kumimoji="0" lang="ru-RU" altLang="en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3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2EF371-25FF-C44D-83E8-9388C62CB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6942" y="549667"/>
            <a:ext cx="6462445" cy="5928189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/>
              <a:t>Немаловажные и весьма характерные детали:</a:t>
            </a:r>
            <a:endParaRPr lang="en-RU" dirty="0"/>
          </a:p>
          <a:p>
            <a:pPr lvl="0" algn="l"/>
            <a:r>
              <a:rPr lang="ru-RU" b="1" dirty="0"/>
              <a:t>фактический жанр</a:t>
            </a:r>
            <a:r>
              <a:rPr lang="ru-RU" dirty="0"/>
              <a:t>, к которому можно отнести ту или иную пьесу автора, </a:t>
            </a:r>
            <a:r>
              <a:rPr lang="ru-RU" b="1" dirty="0"/>
              <a:t>и та жанровая номинация,</a:t>
            </a:r>
            <a:r>
              <a:rPr lang="ru-RU" dirty="0"/>
              <a:t> которую автор указывает сразу же под названием драмы (практически каждой, кроме </a:t>
            </a:r>
            <a:r>
              <a:rPr lang="ru-RU" dirty="0" err="1"/>
              <a:t>радиопьес</a:t>
            </a:r>
            <a:r>
              <a:rPr lang="ru-RU" dirty="0"/>
              <a:t>), далеко </a:t>
            </a:r>
            <a:r>
              <a:rPr lang="ru-RU" b="1" dirty="0"/>
              <a:t>не всегда тождественны</a:t>
            </a:r>
            <a:r>
              <a:rPr lang="ru-RU" dirty="0"/>
              <a:t> друг другу;</a:t>
            </a:r>
            <a:endParaRPr lang="en-RU" dirty="0"/>
          </a:p>
          <a:p>
            <a:pPr lvl="0" algn="l"/>
            <a:r>
              <a:rPr lang="ru-RU" dirty="0"/>
              <a:t>для обозначения жанровой принадлежности отдельных пьес </a:t>
            </a:r>
            <a:r>
              <a:rPr lang="ru-RU" dirty="0" err="1"/>
              <a:t>Фриш</a:t>
            </a:r>
            <a:r>
              <a:rPr lang="ru-RU" dirty="0"/>
              <a:t> заимствует </a:t>
            </a:r>
            <a:r>
              <a:rPr lang="ru-RU" b="1" dirty="0"/>
              <a:t>терминологический аппарат из другого вида искусства, в частности, музыкального;</a:t>
            </a:r>
            <a:endParaRPr lang="en-RU" dirty="0"/>
          </a:p>
          <a:p>
            <a:pPr algn="l"/>
            <a:r>
              <a:rPr lang="ru-RU" b="1" dirty="0"/>
              <a:t> </a:t>
            </a:r>
            <a:endParaRPr lang="en-RU" dirty="0"/>
          </a:p>
          <a:p>
            <a:pPr lvl="0" algn="l"/>
            <a:r>
              <a:rPr lang="ru-RU" dirty="0"/>
              <a:t>для обозначения жанра он использует художественный прием – оксюморон, в котором </a:t>
            </a:r>
            <a:r>
              <a:rPr lang="ru-RU" b="1" dirty="0"/>
              <a:t>противопоставляются синонимичные понятия</a:t>
            </a:r>
            <a:r>
              <a:rPr lang="ru-RU" dirty="0"/>
              <a:t> «назидание» и «мораль», что призвано настроить читателя на игровой, отчасти абсурдный лад.</a:t>
            </a:r>
            <a:endParaRPr lang="en-RU" dirty="0"/>
          </a:p>
          <a:p>
            <a:pPr algn="l"/>
            <a:r>
              <a:rPr lang="ru-RU" dirty="0"/>
              <a:t> </a:t>
            </a:r>
            <a:endParaRPr lang="en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25C2280-8982-EC40-BEE5-7EA5404C6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3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1119</Words>
  <Application>Microsoft Macintosh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2022-04-05T17:55:29Z</dcterms:created>
  <dcterms:modified xsi:type="dcterms:W3CDTF">2022-04-05T18:31:03Z</dcterms:modified>
</cp:coreProperties>
</file>