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medicalfuturist.com/digital-literacy-in-the-medical-curriculum-our-study-is-publishe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picmonic.co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57233"/>
            <a:ext cx="7772400" cy="1571635"/>
          </a:xfrm>
        </p:spPr>
        <p:txBody>
          <a:bodyPr/>
          <a:lstStyle/>
          <a:p>
            <a:r>
              <a:rPr lang="en-US" dirty="0" smtClean="0"/>
              <a:t>Let Medical Students Become 21st Century Physicians</a:t>
            </a:r>
            <a:endParaRPr lang="en-US" dirty="0"/>
          </a:p>
        </p:txBody>
      </p:sp>
      <p:sp>
        <p:nvSpPr>
          <p:cNvPr id="3" name="Подзаголовок 2"/>
          <p:cNvSpPr>
            <a:spLocks noGrp="1"/>
          </p:cNvSpPr>
          <p:nvPr>
            <p:ph type="subTitle" idx="1"/>
          </p:nvPr>
        </p:nvSpPr>
        <p:spPr>
          <a:xfrm>
            <a:off x="357158" y="2786058"/>
            <a:ext cx="8786842" cy="2852742"/>
          </a:xfrm>
        </p:spPr>
        <p:txBody>
          <a:bodyPr/>
          <a:lstStyle/>
          <a:p>
            <a:r>
              <a:rPr lang="en-US" dirty="0" smtClean="0">
                <a:solidFill>
                  <a:schemeClr val="tx1"/>
                </a:solidFill>
              </a:rPr>
              <a:t>						L.V. YAGENICH</a:t>
            </a:r>
            <a:endParaRPr lang="ru-RU" dirty="0">
              <a:solidFill>
                <a:schemeClr val="tx1"/>
              </a:solidFill>
            </a:endParaRPr>
          </a:p>
        </p:txBody>
      </p:sp>
      <p:pic>
        <p:nvPicPr>
          <p:cNvPr id="15362" name="Picture 2" descr="Online English Education from Beils, Dominating Industry Trends"/>
          <p:cNvPicPr>
            <a:picLocks noChangeAspect="1" noChangeArrowheads="1"/>
          </p:cNvPicPr>
          <p:nvPr/>
        </p:nvPicPr>
        <p:blipFill>
          <a:blip r:embed="rId2"/>
          <a:srcRect/>
          <a:stretch>
            <a:fillRect/>
          </a:stretch>
        </p:blipFill>
        <p:spPr bwMode="auto">
          <a:xfrm>
            <a:off x="857224" y="3414738"/>
            <a:ext cx="7072330" cy="344326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28662" y="197346"/>
            <a:ext cx="7500990" cy="6370975"/>
          </a:xfrm>
          <a:prstGeom prst="rect">
            <a:avLst/>
          </a:prstGeom>
        </p:spPr>
        <p:txBody>
          <a:bodyPr wrap="square">
            <a:spAutoFit/>
          </a:bodyPr>
          <a:lstStyle/>
          <a:p>
            <a:pPr algn="just"/>
            <a:r>
              <a:rPr lang="en-US" sz="2400" b="1" dirty="0" smtClean="0"/>
              <a:t>4) Understanding empowered patients</a:t>
            </a:r>
            <a:endParaRPr lang="en-US" sz="2400" dirty="0" smtClean="0"/>
          </a:p>
          <a:p>
            <a:pPr algn="just"/>
            <a:r>
              <a:rPr lang="en-US" sz="2400" dirty="0" smtClean="0"/>
              <a:t>They use health sensors, trackers, get advice and information about their health and condition from </a:t>
            </a:r>
            <a:r>
              <a:rPr lang="en-US" sz="2400" dirty="0" err="1" smtClean="0"/>
              <a:t>curated</a:t>
            </a:r>
            <a:r>
              <a:rPr lang="en-US" sz="2400" dirty="0" smtClean="0"/>
              <a:t> sources online. They are eager to know more and try out innovations. Empowered patients challenge doctors and expect medical professionals to treat them as equal partners when designing their treatment plans and carry out their therapy. Physicians could learn from them a lot!</a:t>
            </a:r>
          </a:p>
          <a:p>
            <a:pPr algn="just"/>
            <a:r>
              <a:rPr lang="en-US" sz="2400" b="1" dirty="0" smtClean="0"/>
              <a:t>5) Dealing with ethical issues due to new technologies</a:t>
            </a:r>
            <a:endParaRPr lang="en-US" sz="2400" dirty="0" smtClean="0"/>
          </a:p>
          <a:p>
            <a:pPr algn="just"/>
            <a:r>
              <a:rPr lang="en-US" sz="2400" dirty="0" smtClean="0"/>
              <a:t>Who will have the responsibility when a machine learning algorithm misses a nodule on a chest X-ray? How far should genome editing methods go in improving babies? Where are the boundaries of private patient data? Plenty of serious ethical questions and concerns arise due to the latest innovations, and it is important for the young generation to think about and discuss all these dilemmas in details.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1571612"/>
            <a:ext cx="7858180" cy="3785652"/>
          </a:xfrm>
          <a:prstGeom prst="rect">
            <a:avLst/>
          </a:prstGeom>
        </p:spPr>
        <p:txBody>
          <a:bodyPr wrap="square">
            <a:spAutoFit/>
          </a:bodyPr>
          <a:lstStyle/>
          <a:p>
            <a:pPr algn="just"/>
            <a:r>
              <a:rPr lang="en-US" sz="2400" b="1" dirty="0" smtClean="0"/>
              <a:t>6) Advanced medical communication</a:t>
            </a:r>
            <a:r>
              <a:rPr lang="en-US" sz="2400" dirty="0" smtClean="0"/>
              <a:t> </a:t>
            </a:r>
            <a:r>
              <a:rPr lang="en-US" sz="2400" b="1" dirty="0" smtClean="0"/>
              <a:t>coupled with </a:t>
            </a:r>
            <a:r>
              <a:rPr lang="en-US" sz="2400" b="1" u="sng" dirty="0" smtClean="0">
                <a:hlinkClick r:id="rId2"/>
              </a:rPr>
              <a:t>digital literacy</a:t>
            </a:r>
            <a:endParaRPr lang="en-US" sz="2400" u="sng" dirty="0" smtClean="0"/>
          </a:p>
          <a:p>
            <a:pPr algn="just"/>
            <a:r>
              <a:rPr lang="en-US" sz="2400" i="1" dirty="0" smtClean="0"/>
              <a:t>The profession of practicing medicine is based on communication.</a:t>
            </a:r>
            <a:r>
              <a:rPr lang="en-US" sz="2400" dirty="0" smtClean="0"/>
              <a:t> And as social media and other digital technologies play a major role in today’s communication, digital literacy must be included in the medical curriculum. The value of social media has been demonstrated several times in medicine and healthcare, therefore it is time to prepare medical students for the conditions they will have to face when they graduate.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52" y="571480"/>
            <a:ext cx="7072362" cy="954107"/>
          </a:xfrm>
          <a:prstGeom prst="rect">
            <a:avLst/>
          </a:prstGeom>
        </p:spPr>
        <p:txBody>
          <a:bodyPr wrap="square">
            <a:spAutoFit/>
          </a:bodyPr>
          <a:lstStyle/>
          <a:p>
            <a:pPr algn="just"/>
            <a:r>
              <a:rPr lang="en-US" sz="2800" b="1" dirty="0" smtClean="0"/>
              <a:t>7) Keeping pace with the times: bringing new technologies</a:t>
            </a:r>
            <a:r>
              <a:rPr lang="en-US" sz="2800" dirty="0" smtClean="0"/>
              <a:t> </a:t>
            </a:r>
            <a:r>
              <a:rPr lang="en-US" sz="2800" b="1" dirty="0" smtClean="0"/>
              <a:t>to medical education</a:t>
            </a:r>
            <a:endParaRPr lang="en-US" sz="2800" dirty="0"/>
          </a:p>
        </p:txBody>
      </p:sp>
      <p:pic>
        <p:nvPicPr>
          <p:cNvPr id="21506" name="Picture 2" descr="medical education"/>
          <p:cNvPicPr>
            <a:picLocks noChangeAspect="1" noChangeArrowheads="1"/>
          </p:cNvPicPr>
          <p:nvPr/>
        </p:nvPicPr>
        <p:blipFill>
          <a:blip r:embed="rId2"/>
          <a:srcRect/>
          <a:stretch>
            <a:fillRect/>
          </a:stretch>
        </p:blipFill>
        <p:spPr bwMode="auto">
          <a:xfrm>
            <a:off x="357158" y="1785926"/>
            <a:ext cx="8286750" cy="46577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857232"/>
            <a:ext cx="7786742" cy="5262979"/>
          </a:xfrm>
          <a:prstGeom prst="rect">
            <a:avLst/>
          </a:prstGeom>
        </p:spPr>
        <p:txBody>
          <a:bodyPr wrap="square">
            <a:spAutoFit/>
          </a:bodyPr>
          <a:lstStyle/>
          <a:p>
            <a:pPr algn="just"/>
            <a:r>
              <a:rPr lang="en-US" sz="2800" b="1" dirty="0" smtClean="0"/>
              <a:t>8) </a:t>
            </a:r>
            <a:r>
              <a:rPr lang="en-US" sz="2800" b="1" dirty="0" err="1" smtClean="0"/>
              <a:t>Gamification</a:t>
            </a:r>
            <a:r>
              <a:rPr lang="en-US" sz="2800" b="1" dirty="0" smtClean="0"/>
              <a:t> based learning materials</a:t>
            </a:r>
            <a:endParaRPr lang="en-US" sz="2800" dirty="0" smtClean="0"/>
          </a:p>
          <a:p>
            <a:pPr algn="just"/>
            <a:r>
              <a:rPr lang="en-US" sz="2800" dirty="0" smtClean="0"/>
              <a:t>I’m not saying that memorizing information and learning from age-old pearls of wisdom is not a feasible way to get to important medical knowledge. But would you not use </a:t>
            </a:r>
            <a:r>
              <a:rPr lang="en-US" sz="2800" dirty="0" err="1" smtClean="0"/>
              <a:t>gamification</a:t>
            </a:r>
            <a:r>
              <a:rPr lang="en-US" sz="2800" dirty="0" smtClean="0"/>
              <a:t> methods to make the learning process easier and more effective? Are we not supposed to also have some fun while studying? There are many </a:t>
            </a:r>
            <a:r>
              <a:rPr lang="en-US" sz="2800" dirty="0" err="1" smtClean="0"/>
              <a:t>gamification</a:t>
            </a:r>
            <a:r>
              <a:rPr lang="en-US" sz="2800" dirty="0" smtClean="0"/>
              <a:t>-based learning materials or </a:t>
            </a:r>
            <a:r>
              <a:rPr lang="en-US" sz="2800" dirty="0" smtClean="0">
                <a:hlinkClick r:id="rId2"/>
              </a:rPr>
              <a:t>knowledge testing sites</a:t>
            </a:r>
            <a:r>
              <a:rPr lang="en-US" sz="2800" dirty="0" smtClean="0"/>
              <a:t> already out there to break away from traditional studying and motivate more parts of our brains.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184731" cy="366739"/>
          </a:xfrm>
          <a:prstGeom prst="rect">
            <a:avLst/>
          </a:prstGeom>
          <a:solidFill>
            <a:srgbClr val="FFFFFF"/>
          </a:solidFill>
          <a:ln w="9525">
            <a:noFill/>
            <a:miter lim="800000"/>
            <a:headEnd/>
            <a:tailEnd/>
          </a:ln>
          <a:effectLst/>
        </p:spPr>
        <p:txBody>
          <a:bodyPr vert="horz" wrap="none" lIns="91440" tIns="0" rIns="9144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4578" name="Picture 2" descr="Medical Education"/>
          <p:cNvPicPr>
            <a:picLocks noChangeAspect="1" noChangeArrowheads="1"/>
          </p:cNvPicPr>
          <p:nvPr/>
        </p:nvPicPr>
        <p:blipFill>
          <a:blip r:embed="rId2"/>
          <a:srcRect/>
          <a:stretch>
            <a:fillRect/>
          </a:stretch>
        </p:blipFill>
        <p:spPr bwMode="auto">
          <a:xfrm>
            <a:off x="1714480" y="3071810"/>
            <a:ext cx="6983065" cy="3286148"/>
          </a:xfrm>
          <a:prstGeom prst="rect">
            <a:avLst/>
          </a:prstGeom>
          <a:noFill/>
        </p:spPr>
      </p:pic>
      <p:sp>
        <p:nvSpPr>
          <p:cNvPr id="4" name="Прямоугольник 3"/>
          <p:cNvSpPr/>
          <p:nvPr/>
        </p:nvSpPr>
        <p:spPr>
          <a:xfrm>
            <a:off x="428596" y="0"/>
            <a:ext cx="8286808" cy="2677656"/>
          </a:xfrm>
          <a:prstGeom prst="rect">
            <a:avLst/>
          </a:prstGeom>
        </p:spPr>
        <p:txBody>
          <a:bodyPr wrap="square">
            <a:spAutoFit/>
          </a:bodyPr>
          <a:lstStyle/>
          <a:p>
            <a:pPr algn="just"/>
            <a:r>
              <a:rPr lang="en-US" sz="2400" b="1" dirty="0" smtClean="0"/>
              <a:t>9) Professor-student equal-level partnership</a:t>
            </a:r>
            <a:endParaRPr lang="en-US" sz="2400" dirty="0" smtClean="0"/>
          </a:p>
          <a:p>
            <a:pPr algn="just"/>
            <a:r>
              <a:rPr lang="en-US" sz="2400" dirty="0" smtClean="0"/>
              <a:t>As the patient-doctor relationship turns from a hierarchical, asymmetric power relationship into an equal-level partnership, the same could happen with the professor-student rapport. The professor is not the ultimate gatekeeper of definite knowledge; he is also learning from students and incorporates feedback into the curriculum.</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5918" y="500042"/>
            <a:ext cx="5809411" cy="707886"/>
          </a:xfrm>
          <a:prstGeom prst="rect">
            <a:avLst/>
          </a:prstGeom>
        </p:spPr>
        <p:txBody>
          <a:bodyPr wrap="none">
            <a:spAutoFit/>
          </a:bodyPr>
          <a:lstStyle/>
          <a:p>
            <a:r>
              <a:rPr lang="en-US" sz="4000" b="1" dirty="0" smtClean="0"/>
              <a:t>“Lessons in Digital Health”</a:t>
            </a:r>
            <a:endParaRPr lang="en-US" sz="4000" dirty="0"/>
          </a:p>
        </p:txBody>
      </p:sp>
      <p:sp>
        <p:nvSpPr>
          <p:cNvPr id="3" name="Прямоугольник 2"/>
          <p:cNvSpPr/>
          <p:nvPr/>
        </p:nvSpPr>
        <p:spPr>
          <a:xfrm>
            <a:off x="714348" y="1443841"/>
            <a:ext cx="7929618" cy="5386090"/>
          </a:xfrm>
          <a:prstGeom prst="rect">
            <a:avLst/>
          </a:prstGeom>
        </p:spPr>
        <p:txBody>
          <a:bodyPr wrap="square">
            <a:spAutoFit/>
          </a:bodyPr>
          <a:lstStyle/>
          <a:p>
            <a:pPr algn="just"/>
            <a:r>
              <a:rPr lang="en-US" sz="2800" b="1" dirty="0" smtClean="0"/>
              <a:t>We should  discussed telemedicine, communities, information management, health sensors, </a:t>
            </a:r>
            <a:r>
              <a:rPr lang="en-US" sz="2800" b="1" dirty="0" err="1" smtClean="0"/>
              <a:t>wearables</a:t>
            </a:r>
            <a:r>
              <a:rPr lang="en-US" sz="2800" b="1" dirty="0" smtClean="0"/>
              <a:t>, genetic testing, privacy issues, ethical concerns, new technologies</a:t>
            </a:r>
            <a:r>
              <a:rPr lang="en-US" sz="2800" dirty="0" smtClean="0"/>
              <a:t>, and many more. Students had to discuss in groups how</a:t>
            </a:r>
            <a:r>
              <a:rPr lang="en-US" sz="2800" b="1" dirty="0" smtClean="0"/>
              <a:t> they would design the best health sensor</a:t>
            </a:r>
            <a:r>
              <a:rPr lang="en-US" sz="2800" dirty="0" smtClean="0"/>
              <a:t> or how they would build up a telemedicine application to get the most optimal outcome. They sought some answers </a:t>
            </a:r>
            <a:r>
              <a:rPr lang="en-US" sz="2800" b="1" dirty="0" smtClean="0"/>
              <a:t>what would happen in a hospital if the most innovative technologies were available</a:t>
            </a:r>
            <a:r>
              <a:rPr lang="en-US" sz="2800" dirty="0" smtClean="0"/>
              <a:t> from one day to another.</a:t>
            </a:r>
          </a:p>
          <a:p>
            <a:r>
              <a:rPr lang="en-US" dirty="0" smtClean="0"/>
              <a:t/>
            </a:r>
            <a:br>
              <a:rPr lang="en-US" dirty="0" smtClean="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0" y="428604"/>
            <a:ext cx="8786842" cy="5214974"/>
          </a:xfrm>
          <a:prstGeom prst="rect">
            <a:avLst/>
          </a:prstGeom>
          <a:noFill/>
          <a:ln w="9525">
            <a:noFill/>
            <a:miter lim="800000"/>
            <a:headEnd/>
            <a:tailEnd/>
          </a:ln>
          <a:effectLst/>
        </p:spPr>
      </p:pic>
      <p:sp>
        <p:nvSpPr>
          <p:cNvPr id="3" name="Прямоугольник 2"/>
          <p:cNvSpPr/>
          <p:nvPr/>
        </p:nvSpPr>
        <p:spPr>
          <a:xfrm>
            <a:off x="2786050" y="6000768"/>
            <a:ext cx="5485481" cy="369332"/>
          </a:xfrm>
          <a:prstGeom prst="rect">
            <a:avLst/>
          </a:prstGeom>
        </p:spPr>
        <p:txBody>
          <a:bodyPr wrap="square">
            <a:spAutoFit/>
          </a:bodyPr>
          <a:lstStyle/>
          <a:p>
            <a:r>
              <a:rPr lang="en-US" dirty="0" smtClean="0"/>
              <a:t>https://medicalfuturist.com/magazine</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mmz\OneDrive\Desktop\4253303392-bigstock-Doctor-With-Medical-Healthcare-supersize.jpg"/>
          <p:cNvPicPr>
            <a:picLocks noGrp="1" noChangeAspect="1" noChangeArrowheads="1"/>
          </p:cNvPicPr>
          <p:nvPr>
            <p:ph idx="1"/>
          </p:nvPr>
        </p:nvPicPr>
        <p:blipFill>
          <a:blip r:embed="rId2"/>
          <a:srcRect/>
          <a:stretch>
            <a:fillRect/>
          </a:stretch>
        </p:blipFill>
        <p:spPr bwMode="auto">
          <a:xfrm>
            <a:off x="785786" y="857232"/>
            <a:ext cx="7749483" cy="516890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a:bodyPr>
          <a:lstStyle/>
          <a:p>
            <a:pPr>
              <a:buNone/>
            </a:pPr>
            <a:r>
              <a:rPr lang="en-US" dirty="0" smtClean="0"/>
              <a:t>We don’t need no obsolete medical education, sings the average medical student leaning on a fat volume of anatomy. Rightly so, as in the 21st century, students should learn about the human body through virtual reality, should familiarize themselves with digital health, and prepare for the sweeping changes technology brings upon the medical community already in medical school. Let’s reform medical education to nurture 21st century physicians!</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What is the problem with the medical curriculum today?</a:t>
            </a:r>
            <a:r>
              <a:rPr lang="en-US" dirty="0" smtClean="0"/>
              <a:t/>
            </a:r>
            <a:br>
              <a:rPr lang="en-US" dirty="0" smtClean="0"/>
            </a:br>
            <a:endParaRPr lang="ru-RU" dirty="0"/>
          </a:p>
        </p:txBody>
      </p:sp>
      <p:sp>
        <p:nvSpPr>
          <p:cNvPr id="3" name="Содержимое 2"/>
          <p:cNvSpPr>
            <a:spLocks noGrp="1"/>
          </p:cNvSpPr>
          <p:nvPr>
            <p:ph idx="1"/>
          </p:nvPr>
        </p:nvSpPr>
        <p:spPr/>
        <p:txBody>
          <a:bodyPr/>
          <a:lstStyle/>
          <a:p>
            <a:pPr>
              <a:buNone/>
            </a:pPr>
            <a:endParaRPr lang="ru-RU" dirty="0"/>
          </a:p>
        </p:txBody>
      </p:sp>
      <p:pic>
        <p:nvPicPr>
          <p:cNvPr id="1026" name="Picture 2" descr="C:\Users\rammz\OneDrive\Desktop\2.jpg"/>
          <p:cNvPicPr>
            <a:picLocks noChangeAspect="1" noChangeArrowheads="1"/>
          </p:cNvPicPr>
          <p:nvPr/>
        </p:nvPicPr>
        <p:blipFill>
          <a:blip r:embed="rId2"/>
          <a:srcRect/>
          <a:stretch>
            <a:fillRect/>
          </a:stretch>
        </p:blipFill>
        <p:spPr bwMode="auto">
          <a:xfrm>
            <a:off x="428596" y="1214422"/>
            <a:ext cx="8358246" cy="520540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928670"/>
            <a:ext cx="7215238" cy="5000660"/>
          </a:xfrm>
          <a:prstGeom prst="rect">
            <a:avLst/>
          </a:prstGeom>
        </p:spPr>
        <p:txBody>
          <a:bodyPr wrap="square">
            <a:spAutoFit/>
          </a:bodyPr>
          <a:lstStyle/>
          <a:p>
            <a:r>
              <a:rPr lang="en-US" sz="2800" b="1" dirty="0" smtClean="0"/>
              <a:t>What should change and how?</a:t>
            </a:r>
            <a:endParaRPr lang="en-US" sz="2800" dirty="0" smtClean="0"/>
          </a:p>
          <a:p>
            <a:pPr algn="just"/>
            <a:r>
              <a:rPr lang="en-US" sz="2800" dirty="0" smtClean="0"/>
              <a:t>Instead of only burying students in libraries with gazillions of books for memorizing data, they should get a chance to acquire proper digital literacy skills and a general overview of digital health too. These latter two will enable them to get the most out of any healthcare system and to become exceptional physicians since I believe it is not enough today to study medicine and grow into a good doctor based on formal studies and experience gained during residency years.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740307"/>
          </a:xfrm>
          <a:prstGeom prst="rect">
            <a:avLst/>
          </a:prstGeom>
        </p:spPr>
        <p:txBody>
          <a:bodyPr wrap="square">
            <a:spAutoFit/>
          </a:bodyPr>
          <a:lstStyle/>
          <a:p>
            <a:pPr algn="just"/>
            <a:r>
              <a:rPr lang="en-US" sz="2400" dirty="0" smtClean="0"/>
              <a:t> The medical curriculum today does not prepare students for the world they will face when they start practicing medicine. Why?</a:t>
            </a:r>
          </a:p>
          <a:p>
            <a:pPr algn="just"/>
            <a:r>
              <a:rPr lang="en-US" sz="2400" b="1" dirty="0" smtClean="0"/>
              <a:t>No training in administration</a:t>
            </a:r>
            <a:r>
              <a:rPr lang="en-US" sz="2400" dirty="0" smtClean="0"/>
              <a:t>. A big part of a physician’s job is spent with administration which students do not learn in school.</a:t>
            </a:r>
          </a:p>
          <a:p>
            <a:pPr algn="just"/>
            <a:r>
              <a:rPr lang="en-US" sz="2400" b="1" dirty="0" smtClean="0"/>
              <a:t>Not teaching essential skills</a:t>
            </a:r>
            <a:r>
              <a:rPr lang="en-US" sz="2400" dirty="0" smtClean="0"/>
              <a:t>. The world of technology is changing so fast that instead of teaching them how to use certain technologies, we should give them skills so they can make their own assumptions in the future.</a:t>
            </a:r>
          </a:p>
          <a:p>
            <a:pPr algn="just"/>
            <a:r>
              <a:rPr lang="en-US" sz="2400" b="1" dirty="0" smtClean="0"/>
              <a:t>Patients are out of sight</a:t>
            </a:r>
            <a:r>
              <a:rPr lang="en-US" sz="2400" dirty="0" smtClean="0"/>
              <a:t>. Curriculums today do not focus on the needs of patients.</a:t>
            </a:r>
          </a:p>
          <a:p>
            <a:pPr algn="just"/>
            <a:r>
              <a:rPr lang="en-US" sz="2400" b="1" dirty="0" smtClean="0"/>
              <a:t>Outdated</a:t>
            </a:r>
            <a:r>
              <a:rPr lang="en-US" sz="2400" dirty="0" smtClean="0"/>
              <a:t>. In general, the curriculum today is like it was 50 years ago, not much has changed. All the while patients are becoming empowered; the practice of medicine is filled with more and more technologies.</a:t>
            </a:r>
          </a:p>
          <a:p>
            <a:pPr algn="just"/>
            <a:r>
              <a:rPr lang="en-US" sz="2400" b="1" dirty="0" smtClean="0"/>
              <a:t>Not encouraging life-long learning</a:t>
            </a:r>
            <a:r>
              <a:rPr lang="en-US" sz="2400" dirty="0" smtClean="0"/>
              <a:t>. Disruptive technologies start to replace jobs and nobody, even in medicine, is safe without constantly learning and improving. But how would med schools teach this attitude if they are far behind the latest innovations and are not eager to catch up?</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edical Education"/>
          <p:cNvPicPr>
            <a:picLocks noChangeAspect="1" noChangeArrowheads="1"/>
          </p:cNvPicPr>
          <p:nvPr/>
        </p:nvPicPr>
        <p:blipFill>
          <a:blip r:embed="rId2"/>
          <a:srcRect/>
          <a:stretch>
            <a:fillRect/>
          </a:stretch>
        </p:blipFill>
        <p:spPr bwMode="auto">
          <a:xfrm>
            <a:off x="500034" y="928670"/>
            <a:ext cx="8286750" cy="46577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186309"/>
          </a:xfrm>
          <a:prstGeom prst="rect">
            <a:avLst/>
          </a:prstGeom>
        </p:spPr>
        <p:txBody>
          <a:bodyPr wrap="square">
            <a:spAutoFit/>
          </a:bodyPr>
          <a:lstStyle/>
          <a:p>
            <a:pPr algn="just"/>
            <a:r>
              <a:rPr lang="en-US" b="1" dirty="0" smtClean="0"/>
              <a:t>The principles of 21st century medical curriculums:</a:t>
            </a:r>
            <a:endParaRPr lang="en-US" dirty="0" smtClean="0"/>
          </a:p>
          <a:p>
            <a:pPr algn="just"/>
            <a:r>
              <a:rPr lang="en-US" b="1" dirty="0" smtClean="0"/>
              <a:t>1) Working with patients alongside technology from day one</a:t>
            </a:r>
            <a:endParaRPr lang="en-US" dirty="0" smtClean="0"/>
          </a:p>
          <a:p>
            <a:pPr algn="just"/>
            <a:r>
              <a:rPr lang="en-US" dirty="0" smtClean="0"/>
              <a:t>Med students should be in close proximity to „real patients” from the start of their studies and learn from their experiences. They’ll be able to better empathize with their sufferings and learn their way of thinking, how they are trying to solve their own health troubles with or without technology. They should also familiarize with the latest technologies very early and see how trackers, </a:t>
            </a:r>
            <a:r>
              <a:rPr lang="en-US" dirty="0" err="1" smtClean="0"/>
              <a:t>wearables</a:t>
            </a:r>
            <a:r>
              <a:rPr lang="en-US" dirty="0" smtClean="0"/>
              <a:t>, and other digital health gadgets change their own lives. Only if they truly now the latest innovations could they later help patients.</a:t>
            </a:r>
          </a:p>
          <a:p>
            <a:pPr algn="just"/>
            <a:r>
              <a:rPr lang="en-US" b="1" dirty="0" smtClean="0"/>
              <a:t>2) Design thinking</a:t>
            </a:r>
            <a:endParaRPr lang="en-US" dirty="0" smtClean="0"/>
          </a:p>
          <a:p>
            <a:pPr algn="just"/>
            <a:r>
              <a:rPr lang="en-US" dirty="0" smtClean="0"/>
              <a:t>Although the approach originates from design, it already spilled over to business life – and I hope soon will be commonplace in healthcare. It is the principle of matching user’s needs with what is technologically feasible and a viable business model. If a doctor has an idea how to improve a treatment method, a drug or patient management with the help of technology, they could make improvements by themselves. Moreover, DYI workshops, such as </a:t>
            </a:r>
            <a:r>
              <a:rPr lang="en-US" dirty="0" err="1" smtClean="0"/>
              <a:t>Makerspaces</a:t>
            </a:r>
            <a:r>
              <a:rPr lang="en-US" dirty="0" smtClean="0"/>
              <a:t> could even help make things possible.</a:t>
            </a:r>
          </a:p>
          <a:p>
            <a:pPr algn="just"/>
            <a:r>
              <a:rPr lang="en-US" b="1" dirty="0" smtClean="0"/>
              <a:t>3) Understanding digital health technologies and the cultural changes they induce</a:t>
            </a:r>
            <a:endParaRPr lang="en-US" dirty="0" smtClean="0"/>
          </a:p>
          <a:p>
            <a:pPr algn="just"/>
            <a:r>
              <a:rPr lang="en-US" dirty="0" smtClean="0"/>
              <a:t>It is of utmost importance to familiarize students with technologies that will shape their medical practice in the coming years. Artificial intelligence, VR/AR, 3D printing, robotics or cheap genome sequencing will all change how we know medicine today. Moreover, the medical professional’s place in the healthcare system, as well as the whole social structure of medicine, will considerably alter soon, and without preparation, newcomers will be swept away by the waves of change.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Medical Education - Digital Health"/>
          <p:cNvPicPr>
            <a:picLocks noChangeAspect="1" noChangeArrowheads="1"/>
          </p:cNvPicPr>
          <p:nvPr/>
        </p:nvPicPr>
        <p:blipFill>
          <a:blip r:embed="rId2"/>
          <a:srcRect/>
          <a:stretch>
            <a:fillRect/>
          </a:stretch>
        </p:blipFill>
        <p:spPr bwMode="auto">
          <a:xfrm>
            <a:off x="428596" y="857232"/>
            <a:ext cx="8286750" cy="4838701"/>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545</Words>
  <PresentationFormat>Экран (4:3)</PresentationFormat>
  <Paragraphs>34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Let Medical Students Become 21st Century Physicians</vt:lpstr>
      <vt:lpstr>Слайд 2</vt:lpstr>
      <vt:lpstr>Слайд 3</vt:lpstr>
      <vt:lpstr>What is the problem with the medical curriculum today? </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Medical Students Become 21st Century Physicians</dc:title>
  <dc:creator>Maxim Gulyaev</dc:creator>
  <cp:lastModifiedBy>Larisa V</cp:lastModifiedBy>
  <cp:revision>4</cp:revision>
  <dcterms:created xsi:type="dcterms:W3CDTF">2022-01-24T20:53:08Z</dcterms:created>
  <dcterms:modified xsi:type="dcterms:W3CDTF">2022-01-24T21:15:13Z</dcterms:modified>
</cp:coreProperties>
</file>