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7" r:id="rId1"/>
  </p:sldMasterIdLst>
  <p:sldIdLst>
    <p:sldId id="256" r:id="rId2"/>
    <p:sldId id="257" r:id="rId3"/>
    <p:sldId id="261" r:id="rId4"/>
    <p:sldId id="258" r:id="rId5"/>
    <p:sldId id="259"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3021993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2590709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643A3B-2C8B-432B-B488-C3C8E70FFD9D}"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17698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76E68199-70E1-468A-8A16-FF15DDFF9363}" type="datetimeFigureOut">
              <a:rPr lang="ru-RU" smtClean="0"/>
              <a:t>10.11.2021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384280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76E68199-70E1-468A-8A16-FF15DDFF9363}" type="datetimeFigureOut">
              <a:rPr lang="ru-RU" smtClean="0"/>
              <a:t>10.11.2021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643A3B-2C8B-432B-B488-C3C8E70FFD9D}"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5769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76E68199-70E1-468A-8A16-FF15DDFF9363}" type="datetimeFigureOut">
              <a:rPr lang="ru-RU" smtClean="0"/>
              <a:t>10.11.2021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1487918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377752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410651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163495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E68199-70E1-468A-8A16-FF15DDFF9363}" type="datetimeFigureOut">
              <a:rPr lang="ru-RU" smtClean="0"/>
              <a:t>10.11.2021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218921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6E68199-70E1-468A-8A16-FF15DDFF9363}" type="datetimeFigureOut">
              <a:rPr lang="ru-RU" smtClean="0"/>
              <a:t>10.11.2021</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213661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6E68199-70E1-468A-8A16-FF15DDFF9363}" type="datetimeFigureOut">
              <a:rPr lang="ru-RU" smtClean="0"/>
              <a:t>10.11.2021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335689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6E68199-70E1-468A-8A16-FF15DDFF9363}" type="datetimeFigureOut">
              <a:rPr lang="ru-RU" smtClean="0"/>
              <a:t>10.11.2021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297315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68199-70E1-468A-8A16-FF15DDFF9363}" type="datetimeFigureOut">
              <a:rPr lang="ru-RU" smtClean="0"/>
              <a:t>10.11.2021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415748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E68199-70E1-468A-8A16-FF15DDFF9363}" type="datetimeFigureOut">
              <a:rPr lang="ru-RU" smtClean="0"/>
              <a:t>10.11.2021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364685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E68199-70E1-468A-8A16-FF15DDFF9363}" type="datetimeFigureOut">
              <a:rPr lang="ru-RU" smtClean="0"/>
              <a:t>10.11.2021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643A3B-2C8B-432B-B488-C3C8E70FFD9D}" type="slidenum">
              <a:rPr lang="ru-RU" smtClean="0"/>
              <a:t>‹#›</a:t>
            </a:fld>
            <a:endParaRPr lang="ru-RU"/>
          </a:p>
        </p:txBody>
      </p:sp>
    </p:spTree>
    <p:extLst>
      <p:ext uri="{BB962C8B-B14F-4D97-AF65-F5344CB8AC3E}">
        <p14:creationId xmlns:p14="http://schemas.microsoft.com/office/powerpoint/2010/main" val="132435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6E68199-70E1-468A-8A16-FF15DDFF9363}" type="datetimeFigureOut">
              <a:rPr lang="ru-RU" smtClean="0"/>
              <a:t>10.11.2021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2643A3B-2C8B-432B-B488-C3C8E70FFD9D}" type="slidenum">
              <a:rPr lang="ru-RU" smtClean="0"/>
              <a:t>‹#›</a:t>
            </a:fld>
            <a:endParaRPr lang="ru-RU"/>
          </a:p>
        </p:txBody>
      </p:sp>
    </p:spTree>
    <p:extLst>
      <p:ext uri="{BB962C8B-B14F-4D97-AF65-F5344CB8AC3E}">
        <p14:creationId xmlns:p14="http://schemas.microsoft.com/office/powerpoint/2010/main" val="295505934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6FAE30-7F82-4DBB-9DC1-C3E74918C145}"/>
              </a:ext>
            </a:extLst>
          </p:cNvPr>
          <p:cNvSpPr>
            <a:spLocks noGrp="1"/>
          </p:cNvSpPr>
          <p:nvPr>
            <p:ph type="ctrTitle"/>
          </p:nvPr>
        </p:nvSpPr>
        <p:spPr>
          <a:xfrm>
            <a:off x="2668555" y="-410547"/>
            <a:ext cx="9395926" cy="4170891"/>
          </a:xfrm>
        </p:spPr>
        <p:txBody>
          <a:bodyPr>
            <a:normAutofit/>
          </a:bodyPr>
          <a:lstStyle/>
          <a:p>
            <a:r>
              <a:rPr lang="en-US" b="1" i="0" dirty="0">
                <a:solidFill>
                  <a:srgbClr val="C00000"/>
                </a:solidFill>
                <a:effectLst/>
                <a:latin typeface="Helvetica" panose="020B0604020202020204" pitchFamily="34" charset="0"/>
              </a:rPr>
              <a:t>Unity Day in Russia</a:t>
            </a:r>
            <a:br>
              <a:rPr lang="en-US" b="1" i="0" dirty="0">
                <a:solidFill>
                  <a:srgbClr val="C00000"/>
                </a:solidFill>
                <a:effectLst/>
                <a:latin typeface="Helvetica" panose="020B0604020202020204" pitchFamily="34" charset="0"/>
              </a:rPr>
            </a:br>
            <a:br>
              <a:rPr lang="en-US" b="1" i="0" dirty="0">
                <a:solidFill>
                  <a:srgbClr val="FFFFFF"/>
                </a:solidFill>
                <a:effectLst/>
                <a:latin typeface="Helvetica" panose="020B0604020202020204" pitchFamily="34" charset="0"/>
              </a:rPr>
            </a:br>
            <a:endParaRPr lang="ru-RU" dirty="0"/>
          </a:p>
        </p:txBody>
      </p:sp>
      <p:sp>
        <p:nvSpPr>
          <p:cNvPr id="3" name="Подзаголовок 2">
            <a:extLst>
              <a:ext uri="{FF2B5EF4-FFF2-40B4-BE49-F238E27FC236}">
                <a16:creationId xmlns:a16="http://schemas.microsoft.com/office/drawing/2014/main" id="{724AC7C1-95D2-4BB0-829C-774F6AB6B017}"/>
              </a:ext>
            </a:extLst>
          </p:cNvPr>
          <p:cNvSpPr>
            <a:spLocks noGrp="1"/>
          </p:cNvSpPr>
          <p:nvPr>
            <p:ph type="subTitle" idx="1"/>
          </p:nvPr>
        </p:nvSpPr>
        <p:spPr>
          <a:xfrm>
            <a:off x="8938727" y="4348065"/>
            <a:ext cx="2565885" cy="1555597"/>
          </a:xfrm>
        </p:spPr>
        <p:txBody>
          <a:bodyPr>
            <a:normAutofit lnSpcReduction="10000"/>
          </a:bodyPr>
          <a:lstStyle/>
          <a:p>
            <a:r>
              <a:rPr lang="en-US" dirty="0"/>
              <a:t>PREPARED </a:t>
            </a:r>
          </a:p>
          <a:p>
            <a:r>
              <a:rPr lang="en-US" dirty="0"/>
              <a:t>BY A STUDENT</a:t>
            </a:r>
          </a:p>
          <a:p>
            <a:r>
              <a:rPr lang="en-US" dirty="0"/>
              <a:t>GROUP L2-201(1)</a:t>
            </a:r>
          </a:p>
          <a:p>
            <a:r>
              <a:rPr lang="en-US" dirty="0"/>
              <a:t>ALINA YATSENKO</a:t>
            </a:r>
            <a:endParaRPr lang="ru-RU" dirty="0"/>
          </a:p>
        </p:txBody>
      </p:sp>
      <p:pic>
        <p:nvPicPr>
          <p:cNvPr id="4" name="Рисунок 3">
            <a:extLst>
              <a:ext uri="{FF2B5EF4-FFF2-40B4-BE49-F238E27FC236}">
                <a16:creationId xmlns:a16="http://schemas.microsoft.com/office/drawing/2014/main" id="{3AC35B1A-AF0B-4D1B-BF25-FE5811FEAD6B}"/>
              </a:ext>
            </a:extLst>
          </p:cNvPr>
          <p:cNvPicPr>
            <a:picLocks noChangeAspect="1"/>
          </p:cNvPicPr>
          <p:nvPr/>
        </p:nvPicPr>
        <p:blipFill>
          <a:blip r:embed="rId2"/>
          <a:stretch>
            <a:fillRect/>
          </a:stretch>
        </p:blipFill>
        <p:spPr>
          <a:xfrm>
            <a:off x="3253274" y="2677887"/>
            <a:ext cx="5071031" cy="3717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415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A58E029-EF96-4AEB-9D6B-359FF6FFA2F2}"/>
              </a:ext>
            </a:extLst>
          </p:cNvPr>
          <p:cNvSpPr>
            <a:spLocks noGrp="1"/>
          </p:cNvSpPr>
          <p:nvPr>
            <p:ph idx="1"/>
          </p:nvPr>
        </p:nvSpPr>
        <p:spPr>
          <a:xfrm>
            <a:off x="8061649" y="1464906"/>
            <a:ext cx="3498979" cy="4502300"/>
          </a:xfrm>
        </p:spPr>
        <p:txBody>
          <a:bodyPr/>
          <a:lstStyle/>
          <a:p>
            <a:pPr marL="0" indent="0">
              <a:buNone/>
            </a:pPr>
            <a:r>
              <a:rPr lang="en-US" b="0" dirty="0">
                <a:solidFill>
                  <a:srgbClr val="454545"/>
                </a:solidFill>
                <a:effectLst/>
                <a:latin typeface="Helvetica" panose="020B0604020202020204" pitchFamily="34" charset="0"/>
              </a:rPr>
              <a:t>Unity Day calls for tolerance between various ethnic and religious groups in the Russian Federation. However, the holiday’s purpose can at times be misunderstood. Ultranationalists may organize demonstrations on this day, and many others see it as a day off.</a:t>
            </a:r>
            <a:endParaRPr lang="ru-RU" dirty="0"/>
          </a:p>
        </p:txBody>
      </p:sp>
      <p:pic>
        <p:nvPicPr>
          <p:cNvPr id="4" name="Рисунок 3">
            <a:extLst>
              <a:ext uri="{FF2B5EF4-FFF2-40B4-BE49-F238E27FC236}">
                <a16:creationId xmlns:a16="http://schemas.microsoft.com/office/drawing/2014/main" id="{76F2EF8D-D27C-414F-94D8-C7F55566102D}"/>
              </a:ext>
            </a:extLst>
          </p:cNvPr>
          <p:cNvPicPr>
            <a:picLocks noChangeAspect="1"/>
          </p:cNvPicPr>
          <p:nvPr/>
        </p:nvPicPr>
        <p:blipFill>
          <a:blip r:embed="rId4"/>
          <a:stretch>
            <a:fillRect/>
          </a:stretch>
        </p:blipFill>
        <p:spPr>
          <a:xfrm>
            <a:off x="1605643" y="1408922"/>
            <a:ext cx="6060233" cy="4040155"/>
          </a:xfrm>
          <a:prstGeom prst="rect">
            <a:avLst/>
          </a:prstGeom>
        </p:spPr>
      </p:pic>
      <p:pic>
        <p:nvPicPr>
          <p:cNvPr id="6" name="Звук 5">
            <a:hlinkClick r:id="" action="ppaction://media"/>
            <a:extLst>
              <a:ext uri="{FF2B5EF4-FFF2-40B4-BE49-F238E27FC236}">
                <a16:creationId xmlns:a16="http://schemas.microsoft.com/office/drawing/2014/main" id="{75F69836-8BE3-4C2B-B187-8D8138944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352016"/>
      </p:ext>
    </p:extLst>
  </p:cSld>
  <p:clrMapOvr>
    <a:masterClrMapping/>
  </p:clrMapOvr>
  <mc:AlternateContent xmlns:mc="http://schemas.openxmlformats.org/markup-compatibility/2006">
    <mc:Choice xmlns:p14="http://schemas.microsoft.com/office/powerpoint/2010/main" Requires="p14">
      <p:transition spd="slow" p14:dur="2000" advTm="18188"/>
    </mc:Choice>
    <mc:Fallback>
      <p:transition spd="slow" advTm="1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30BA09-5BA8-4AF1-965A-D1E0B69157A3}"/>
              </a:ext>
            </a:extLst>
          </p:cNvPr>
          <p:cNvSpPr>
            <a:spLocks noGrp="1"/>
          </p:cNvSpPr>
          <p:nvPr>
            <p:ph type="title"/>
          </p:nvPr>
        </p:nvSpPr>
        <p:spPr/>
        <p:txBody>
          <a:bodyPr/>
          <a:lstStyle/>
          <a:p>
            <a:r>
              <a:rPr lang="en-US" b="1" i="0" dirty="0">
                <a:solidFill>
                  <a:srgbClr val="454545"/>
                </a:solidFill>
                <a:effectLst/>
                <a:latin typeface="Helvetica" panose="020B0604020202020204" pitchFamily="34" charset="0"/>
              </a:rPr>
              <a:t>Background</a:t>
            </a:r>
            <a:br>
              <a:rPr lang="en-US" b="1" i="0" dirty="0">
                <a:solidFill>
                  <a:srgbClr val="454545"/>
                </a:solidFill>
                <a:effectLst/>
                <a:latin typeface="Helvetica" panose="020B0604020202020204" pitchFamily="34" charset="0"/>
              </a:rPr>
            </a:br>
            <a:endParaRPr lang="ru-RU" dirty="0"/>
          </a:p>
        </p:txBody>
      </p:sp>
      <p:sp>
        <p:nvSpPr>
          <p:cNvPr id="3" name="Объект 2">
            <a:extLst>
              <a:ext uri="{FF2B5EF4-FFF2-40B4-BE49-F238E27FC236}">
                <a16:creationId xmlns:a16="http://schemas.microsoft.com/office/drawing/2014/main" id="{238E923B-ED04-4492-95B8-7CF5D2B8E828}"/>
              </a:ext>
            </a:extLst>
          </p:cNvPr>
          <p:cNvSpPr>
            <a:spLocks noGrp="1"/>
          </p:cNvSpPr>
          <p:nvPr>
            <p:ph idx="1"/>
          </p:nvPr>
        </p:nvSpPr>
        <p:spPr>
          <a:xfrm>
            <a:off x="6096000" y="1194319"/>
            <a:ext cx="5408612" cy="4716904"/>
          </a:xfrm>
        </p:spPr>
        <p:txBody>
          <a:bodyPr/>
          <a:lstStyle/>
          <a:p>
            <a:r>
              <a:rPr lang="en-US" b="0" i="0" dirty="0">
                <a:solidFill>
                  <a:srgbClr val="454545"/>
                </a:solidFill>
                <a:effectLst/>
                <a:latin typeface="Helvetica" panose="020B0604020202020204" pitchFamily="34" charset="0"/>
              </a:rPr>
              <a:t>Unity Day commemorates a Russian popular uprising that freed Moscow from Polish-Lithuanian occupation forces on November 4, 1612. Leaders of the uprising, Kuzma </a:t>
            </a:r>
            <a:r>
              <a:rPr lang="en-US" b="0" i="0" dirty="0" err="1">
                <a:solidFill>
                  <a:srgbClr val="454545"/>
                </a:solidFill>
                <a:effectLst/>
                <a:latin typeface="Helvetica" panose="020B0604020202020204" pitchFamily="34" charset="0"/>
              </a:rPr>
              <a:t>Minin</a:t>
            </a:r>
            <a:r>
              <a:rPr lang="en-US" b="0" i="0" dirty="0">
                <a:solidFill>
                  <a:srgbClr val="454545"/>
                </a:solidFill>
                <a:effectLst/>
                <a:latin typeface="Helvetica" panose="020B0604020202020204" pitchFamily="34" charset="0"/>
              </a:rPr>
              <a:t> and Dmitry </a:t>
            </a:r>
            <a:r>
              <a:rPr lang="en-US" b="0" i="0" dirty="0" err="1">
                <a:solidFill>
                  <a:srgbClr val="454545"/>
                </a:solidFill>
                <a:effectLst/>
                <a:latin typeface="Helvetica" panose="020B0604020202020204" pitchFamily="34" charset="0"/>
              </a:rPr>
              <a:t>Pozharsky</a:t>
            </a:r>
            <a:r>
              <a:rPr lang="en-US" b="0" i="0" dirty="0">
                <a:solidFill>
                  <a:srgbClr val="454545"/>
                </a:solidFill>
                <a:effectLst/>
                <a:latin typeface="Helvetica" panose="020B0604020202020204" pitchFamily="34" charset="0"/>
              </a:rPr>
              <a:t>, became national heroes. In 1649, Russian Tsar Alexei Mikhailovich made November 4 (October 22 of the then used Julian calendar) a public holiday. Many Russians celebrated this day until 1917. In 1918, the Bolsheviks replaced it with a new holiday, November 7, to commemorate the Revolution of 1917. November 4 once again became a public holiday in 2005, when the Russian Parliament removed November 7 from the list of official public holidays and introduced Unity Day.</a:t>
            </a:r>
            <a:endParaRPr lang="ru-RU" dirty="0"/>
          </a:p>
        </p:txBody>
      </p:sp>
      <p:pic>
        <p:nvPicPr>
          <p:cNvPr id="4" name="Рисунок 3">
            <a:extLst>
              <a:ext uri="{FF2B5EF4-FFF2-40B4-BE49-F238E27FC236}">
                <a16:creationId xmlns:a16="http://schemas.microsoft.com/office/drawing/2014/main" id="{F5FD174D-09B5-4EA0-90F6-F70561600F6E}"/>
              </a:ext>
            </a:extLst>
          </p:cNvPr>
          <p:cNvPicPr>
            <a:picLocks noChangeAspect="1"/>
          </p:cNvPicPr>
          <p:nvPr/>
        </p:nvPicPr>
        <p:blipFill>
          <a:blip r:embed="rId4"/>
          <a:stretch>
            <a:fillRect/>
          </a:stretch>
        </p:blipFill>
        <p:spPr>
          <a:xfrm>
            <a:off x="1045029" y="1905000"/>
            <a:ext cx="5238276" cy="3359020"/>
          </a:xfrm>
          <a:prstGeom prst="rect">
            <a:avLst/>
          </a:prstGeom>
        </p:spPr>
      </p:pic>
      <p:pic>
        <p:nvPicPr>
          <p:cNvPr id="9" name="Звук 8">
            <a:hlinkClick r:id="" action="ppaction://media"/>
            <a:extLst>
              <a:ext uri="{FF2B5EF4-FFF2-40B4-BE49-F238E27FC236}">
                <a16:creationId xmlns:a16="http://schemas.microsoft.com/office/drawing/2014/main" id="{6828EBA1-6E1B-486F-A50B-EFCCA9F26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16994641"/>
      </p:ext>
    </p:extLst>
  </p:cSld>
  <p:clrMapOvr>
    <a:masterClrMapping/>
  </p:clrMapOvr>
  <mc:AlternateContent xmlns:mc="http://schemas.openxmlformats.org/markup-compatibility/2006">
    <mc:Choice xmlns:p14="http://schemas.microsoft.com/office/powerpoint/2010/main" Requires="p14">
      <p:transition spd="slow" p14:dur="2000" advTm="24007"/>
    </mc:Choice>
    <mc:Fallback>
      <p:transition spd="slow" advTm="2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BBAE09-E750-414B-B52E-01936C9967C9}"/>
              </a:ext>
            </a:extLst>
          </p:cNvPr>
          <p:cNvSpPr>
            <a:spLocks noGrp="1"/>
          </p:cNvSpPr>
          <p:nvPr>
            <p:ph type="title"/>
          </p:nvPr>
        </p:nvSpPr>
        <p:spPr/>
        <p:txBody>
          <a:bodyPr/>
          <a:lstStyle/>
          <a:p>
            <a:r>
              <a:rPr lang="en-US" b="1" i="0" dirty="0">
                <a:solidFill>
                  <a:srgbClr val="454545"/>
                </a:solidFill>
                <a:effectLst/>
                <a:latin typeface="Helvetica" panose="020B0604020202020204" pitchFamily="34" charset="0"/>
              </a:rPr>
              <a:t>What Do People Do?</a:t>
            </a:r>
            <a:br>
              <a:rPr lang="en-US" b="1" i="0" dirty="0">
                <a:solidFill>
                  <a:srgbClr val="454545"/>
                </a:solidFill>
                <a:effectLst/>
                <a:latin typeface="Helvetica" panose="020B0604020202020204" pitchFamily="34" charset="0"/>
              </a:rPr>
            </a:br>
            <a:endParaRPr lang="ru-RU" dirty="0"/>
          </a:p>
        </p:txBody>
      </p:sp>
      <p:sp>
        <p:nvSpPr>
          <p:cNvPr id="3" name="Объект 2">
            <a:extLst>
              <a:ext uri="{FF2B5EF4-FFF2-40B4-BE49-F238E27FC236}">
                <a16:creationId xmlns:a16="http://schemas.microsoft.com/office/drawing/2014/main" id="{29C8BB1F-1EDB-40B4-B7DB-05CD6A240F86}"/>
              </a:ext>
            </a:extLst>
          </p:cNvPr>
          <p:cNvSpPr>
            <a:spLocks noGrp="1"/>
          </p:cNvSpPr>
          <p:nvPr>
            <p:ph idx="1"/>
          </p:nvPr>
        </p:nvSpPr>
        <p:spPr>
          <a:xfrm>
            <a:off x="7165910" y="1492898"/>
            <a:ext cx="4338702" cy="4418324"/>
          </a:xfrm>
        </p:spPr>
        <p:txBody>
          <a:bodyPr/>
          <a:lstStyle/>
          <a:p>
            <a:r>
              <a:rPr lang="en-US" b="0" i="0" dirty="0">
                <a:solidFill>
                  <a:srgbClr val="454545"/>
                </a:solidFill>
                <a:effectLst/>
                <a:latin typeface="Helvetica" panose="020B0604020202020204" pitchFamily="34" charset="0"/>
              </a:rPr>
              <a:t>Russians may celebrate Unity Day in many ways. Some may lay flowers to the monuments of national heroes, Kuzma </a:t>
            </a:r>
            <a:r>
              <a:rPr lang="en-US" b="0" i="0" dirty="0" err="1">
                <a:solidFill>
                  <a:srgbClr val="454545"/>
                </a:solidFill>
                <a:effectLst/>
                <a:latin typeface="Helvetica" panose="020B0604020202020204" pitchFamily="34" charset="0"/>
              </a:rPr>
              <a:t>Minin</a:t>
            </a:r>
            <a:r>
              <a:rPr lang="en-US" b="0" i="0" dirty="0">
                <a:solidFill>
                  <a:srgbClr val="454545"/>
                </a:solidFill>
                <a:effectLst/>
                <a:latin typeface="Helvetica" panose="020B0604020202020204" pitchFamily="34" charset="0"/>
              </a:rPr>
              <a:t> and Dmitry </a:t>
            </a:r>
            <a:r>
              <a:rPr lang="en-US" b="0" i="0" dirty="0" err="1">
                <a:solidFill>
                  <a:srgbClr val="454545"/>
                </a:solidFill>
                <a:effectLst/>
                <a:latin typeface="Helvetica" panose="020B0604020202020204" pitchFamily="34" charset="0"/>
              </a:rPr>
              <a:t>Pozharsky</a:t>
            </a:r>
            <a:r>
              <a:rPr lang="ru-RU" dirty="0">
                <a:solidFill>
                  <a:srgbClr val="454545"/>
                </a:solidFill>
                <a:latin typeface="Helvetica" panose="020B0604020202020204" pitchFamily="34" charset="0"/>
              </a:rPr>
              <a:t>.</a:t>
            </a:r>
            <a:endParaRPr lang="ru-RU" b="0" i="0" dirty="0">
              <a:solidFill>
                <a:srgbClr val="454545"/>
              </a:solidFill>
              <a:effectLst/>
              <a:latin typeface="Helvetica" panose="020B0604020202020204" pitchFamily="34" charset="0"/>
            </a:endParaRPr>
          </a:p>
          <a:p>
            <a:r>
              <a:rPr lang="en-US" b="0" i="0" dirty="0">
                <a:solidFill>
                  <a:srgbClr val="454545"/>
                </a:solidFill>
                <a:effectLst/>
                <a:latin typeface="Helvetica" panose="020B0604020202020204" pitchFamily="34" charset="0"/>
              </a:rPr>
              <a:t>Concerts and exhibitions take place on this day.</a:t>
            </a:r>
            <a:endParaRPr lang="en-US" dirty="0">
              <a:solidFill>
                <a:srgbClr val="454545"/>
              </a:solidFill>
              <a:latin typeface="Helvetica" panose="020B0604020202020204" pitchFamily="34" charset="0"/>
            </a:endParaRPr>
          </a:p>
          <a:p>
            <a:endParaRPr lang="ru-RU" dirty="0"/>
          </a:p>
        </p:txBody>
      </p:sp>
      <p:pic>
        <p:nvPicPr>
          <p:cNvPr id="4" name="Рисунок 3">
            <a:extLst>
              <a:ext uri="{FF2B5EF4-FFF2-40B4-BE49-F238E27FC236}">
                <a16:creationId xmlns:a16="http://schemas.microsoft.com/office/drawing/2014/main" id="{6AA1E0D3-0BF2-45B7-A263-432311A19EFF}"/>
              </a:ext>
            </a:extLst>
          </p:cNvPr>
          <p:cNvPicPr>
            <a:picLocks noChangeAspect="1"/>
          </p:cNvPicPr>
          <p:nvPr/>
        </p:nvPicPr>
        <p:blipFill>
          <a:blip r:embed="rId4"/>
          <a:stretch>
            <a:fillRect/>
          </a:stretch>
        </p:blipFill>
        <p:spPr>
          <a:xfrm>
            <a:off x="1235580" y="1447767"/>
            <a:ext cx="3643837" cy="2711527"/>
          </a:xfrm>
          <a:prstGeom prst="rect">
            <a:avLst/>
          </a:prstGeom>
        </p:spPr>
      </p:pic>
      <p:pic>
        <p:nvPicPr>
          <p:cNvPr id="5" name="Рисунок 4">
            <a:extLst>
              <a:ext uri="{FF2B5EF4-FFF2-40B4-BE49-F238E27FC236}">
                <a16:creationId xmlns:a16="http://schemas.microsoft.com/office/drawing/2014/main" id="{70A8BEE4-A6D4-47A9-B7B1-3ACBFA589853}"/>
              </a:ext>
            </a:extLst>
          </p:cNvPr>
          <p:cNvPicPr>
            <a:picLocks noChangeAspect="1"/>
          </p:cNvPicPr>
          <p:nvPr/>
        </p:nvPicPr>
        <p:blipFill>
          <a:blip r:embed="rId5"/>
          <a:stretch>
            <a:fillRect/>
          </a:stretch>
        </p:blipFill>
        <p:spPr>
          <a:xfrm>
            <a:off x="3057498" y="3582790"/>
            <a:ext cx="4072672" cy="3051110"/>
          </a:xfrm>
          <a:prstGeom prst="rect">
            <a:avLst/>
          </a:prstGeom>
        </p:spPr>
      </p:pic>
      <p:pic>
        <p:nvPicPr>
          <p:cNvPr id="8" name="Звук 7">
            <a:hlinkClick r:id="" action="ppaction://media"/>
            <a:extLst>
              <a:ext uri="{FF2B5EF4-FFF2-40B4-BE49-F238E27FC236}">
                <a16:creationId xmlns:a16="http://schemas.microsoft.com/office/drawing/2014/main" id="{24BA6E89-1A96-4C12-A11C-376AC4AEB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2182923"/>
      </p:ext>
    </p:extLst>
  </p:cSld>
  <p:clrMapOvr>
    <a:masterClrMapping/>
  </p:clrMapOvr>
  <mc:AlternateContent xmlns:mc="http://schemas.openxmlformats.org/markup-compatibility/2006">
    <mc:Choice xmlns:p14="http://schemas.microsoft.com/office/powerpoint/2010/main" Requires="p14">
      <p:transition spd="slow" p14:dur="2000" advTm="14441"/>
    </mc:Choice>
    <mc:Fallback>
      <p:transition spd="slow" advTm="1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AD2820-F98F-49DD-B8F3-32CD8FE5E295}"/>
              </a:ext>
            </a:extLst>
          </p:cNvPr>
          <p:cNvSpPr>
            <a:spLocks noGrp="1"/>
          </p:cNvSpPr>
          <p:nvPr>
            <p:ph type="title"/>
          </p:nvPr>
        </p:nvSpPr>
        <p:spPr/>
        <p:txBody>
          <a:bodyPr/>
          <a:lstStyle/>
          <a:p>
            <a:r>
              <a:rPr lang="en-US" b="1" i="0" dirty="0">
                <a:solidFill>
                  <a:srgbClr val="454545"/>
                </a:solidFill>
                <a:effectLst/>
                <a:latin typeface="Helvetica" panose="020B0604020202020204" pitchFamily="34" charset="0"/>
              </a:rPr>
              <a:t>Public Life</a:t>
            </a:r>
            <a:br>
              <a:rPr lang="en-US" b="1" i="0" dirty="0">
                <a:solidFill>
                  <a:srgbClr val="454545"/>
                </a:solidFill>
                <a:effectLst/>
                <a:latin typeface="Helvetica" panose="020B0604020202020204" pitchFamily="34" charset="0"/>
              </a:rPr>
            </a:br>
            <a:endParaRPr lang="ru-RU" dirty="0"/>
          </a:p>
        </p:txBody>
      </p:sp>
      <p:sp>
        <p:nvSpPr>
          <p:cNvPr id="3" name="Объект 2">
            <a:extLst>
              <a:ext uri="{FF2B5EF4-FFF2-40B4-BE49-F238E27FC236}">
                <a16:creationId xmlns:a16="http://schemas.microsoft.com/office/drawing/2014/main" id="{BD783E52-B25D-463F-AE8D-ABFCC63D296C}"/>
              </a:ext>
            </a:extLst>
          </p:cNvPr>
          <p:cNvSpPr>
            <a:spLocks noGrp="1"/>
          </p:cNvSpPr>
          <p:nvPr>
            <p:ph idx="1"/>
          </p:nvPr>
        </p:nvSpPr>
        <p:spPr>
          <a:xfrm>
            <a:off x="7567126" y="1268963"/>
            <a:ext cx="3937485" cy="4642259"/>
          </a:xfrm>
        </p:spPr>
        <p:txBody>
          <a:bodyPr/>
          <a:lstStyle/>
          <a:p>
            <a:r>
              <a:rPr lang="en-US" b="0" i="0" dirty="0">
                <a:solidFill>
                  <a:srgbClr val="454545"/>
                </a:solidFill>
                <a:effectLst/>
                <a:latin typeface="Helvetica" panose="020B0604020202020204" pitchFamily="34" charset="0"/>
              </a:rPr>
              <a:t>November 4 is a public holiday in the Russian Federation. Schools, post offices, public buildings and most businesses are closed on this day. If November 4 falls on a weekend, the public holiday usually moves to the following Monday.</a:t>
            </a:r>
            <a:endParaRPr lang="ru-RU" dirty="0"/>
          </a:p>
        </p:txBody>
      </p:sp>
      <p:pic>
        <p:nvPicPr>
          <p:cNvPr id="4" name="Рисунок 3">
            <a:extLst>
              <a:ext uri="{FF2B5EF4-FFF2-40B4-BE49-F238E27FC236}">
                <a16:creationId xmlns:a16="http://schemas.microsoft.com/office/drawing/2014/main" id="{957A4961-5037-455D-8569-88E1FC90200E}"/>
              </a:ext>
            </a:extLst>
          </p:cNvPr>
          <p:cNvPicPr>
            <a:picLocks noChangeAspect="1"/>
          </p:cNvPicPr>
          <p:nvPr/>
        </p:nvPicPr>
        <p:blipFill>
          <a:blip r:embed="rId4"/>
          <a:stretch>
            <a:fillRect/>
          </a:stretch>
        </p:blipFill>
        <p:spPr>
          <a:xfrm>
            <a:off x="774830" y="1536864"/>
            <a:ext cx="6724835" cy="4556026"/>
          </a:xfrm>
          <a:prstGeom prst="rect">
            <a:avLst/>
          </a:prstGeom>
        </p:spPr>
      </p:pic>
      <p:pic>
        <p:nvPicPr>
          <p:cNvPr id="7" name="Звук 6">
            <a:hlinkClick r:id="" action="ppaction://media"/>
            <a:extLst>
              <a:ext uri="{FF2B5EF4-FFF2-40B4-BE49-F238E27FC236}">
                <a16:creationId xmlns:a16="http://schemas.microsoft.com/office/drawing/2014/main" id="{69267F28-B929-43C0-88C6-1D318D054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8047919"/>
      </p:ext>
    </p:extLst>
  </p:cSld>
  <p:clrMapOvr>
    <a:masterClrMapping/>
  </p:clrMapOvr>
  <mc:AlternateContent xmlns:mc="http://schemas.openxmlformats.org/markup-compatibility/2006">
    <mc:Choice xmlns:p14="http://schemas.microsoft.com/office/powerpoint/2010/main" Requires="p14">
      <p:transition spd="slow" p14:dur="2000" advTm="16142"/>
    </mc:Choice>
    <mc:Fallback>
      <p:transition spd="slow" advTm="1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F3E0E4-3088-497D-92A4-8EB7E1142082}"/>
              </a:ext>
            </a:extLst>
          </p:cNvPr>
          <p:cNvSpPr>
            <a:spLocks noGrp="1"/>
          </p:cNvSpPr>
          <p:nvPr>
            <p:ph type="title"/>
          </p:nvPr>
        </p:nvSpPr>
        <p:spPr/>
        <p:txBody>
          <a:bodyPr/>
          <a:lstStyle/>
          <a:p>
            <a:r>
              <a:rPr lang="en-US" b="1" i="0" dirty="0">
                <a:solidFill>
                  <a:srgbClr val="454545"/>
                </a:solidFill>
                <a:effectLst/>
                <a:latin typeface="Helvetica" panose="020B0604020202020204" pitchFamily="34" charset="0"/>
              </a:rPr>
              <a:t>Symbols</a:t>
            </a:r>
            <a:br>
              <a:rPr lang="en-US" b="1" i="0" dirty="0">
                <a:solidFill>
                  <a:srgbClr val="454545"/>
                </a:solidFill>
                <a:effectLst/>
                <a:latin typeface="Helvetica" panose="020B0604020202020204" pitchFamily="34" charset="0"/>
              </a:rPr>
            </a:br>
            <a:endParaRPr lang="ru-RU" dirty="0"/>
          </a:p>
        </p:txBody>
      </p:sp>
      <p:sp>
        <p:nvSpPr>
          <p:cNvPr id="3" name="Объект 2">
            <a:extLst>
              <a:ext uri="{FF2B5EF4-FFF2-40B4-BE49-F238E27FC236}">
                <a16:creationId xmlns:a16="http://schemas.microsoft.com/office/drawing/2014/main" id="{1E95FF62-4991-4E8C-9974-A708B223660F}"/>
              </a:ext>
            </a:extLst>
          </p:cNvPr>
          <p:cNvSpPr>
            <a:spLocks noGrp="1"/>
          </p:cNvSpPr>
          <p:nvPr>
            <p:ph idx="1"/>
          </p:nvPr>
        </p:nvSpPr>
        <p:spPr>
          <a:xfrm>
            <a:off x="2589212" y="1418253"/>
            <a:ext cx="8915400" cy="4492969"/>
          </a:xfrm>
        </p:spPr>
        <p:txBody>
          <a:bodyPr/>
          <a:lstStyle/>
          <a:p>
            <a:r>
              <a:rPr lang="en-US" b="0" i="0" dirty="0">
                <a:solidFill>
                  <a:srgbClr val="454545"/>
                </a:solidFill>
                <a:effectLst/>
                <a:latin typeface="Helvetica" panose="020B0604020202020204" pitchFamily="34" charset="0"/>
              </a:rPr>
              <a:t>Monuments dedicated to </a:t>
            </a:r>
            <a:r>
              <a:rPr lang="en-US" b="0" i="0" dirty="0" err="1">
                <a:solidFill>
                  <a:srgbClr val="454545"/>
                </a:solidFill>
                <a:effectLst/>
                <a:latin typeface="Helvetica" panose="020B0604020202020204" pitchFamily="34" charset="0"/>
              </a:rPr>
              <a:t>Minin</a:t>
            </a:r>
            <a:r>
              <a:rPr lang="en-US" b="0" i="0" dirty="0">
                <a:solidFill>
                  <a:srgbClr val="454545"/>
                </a:solidFill>
                <a:effectLst/>
                <a:latin typeface="Helvetica" panose="020B0604020202020204" pitchFamily="34" charset="0"/>
              </a:rPr>
              <a:t> and </a:t>
            </a:r>
            <a:r>
              <a:rPr lang="en-US" b="0" i="0" dirty="0" err="1">
                <a:solidFill>
                  <a:srgbClr val="454545"/>
                </a:solidFill>
                <a:effectLst/>
                <a:latin typeface="Helvetica" panose="020B0604020202020204" pitchFamily="34" charset="0"/>
              </a:rPr>
              <a:t>Pozharsky</a:t>
            </a:r>
            <a:r>
              <a:rPr lang="en-US" b="0" i="0" dirty="0">
                <a:solidFill>
                  <a:srgbClr val="454545"/>
                </a:solidFill>
                <a:effectLst/>
                <a:latin typeface="Helvetica" panose="020B0604020202020204" pitchFamily="34" charset="0"/>
              </a:rPr>
              <a:t>, Our Lady of Kazan icon and the Russian flag are the most common symbols of Unity Day in Russia.</a:t>
            </a:r>
            <a:endParaRPr lang="ru-RU" dirty="0"/>
          </a:p>
        </p:txBody>
      </p:sp>
      <p:pic>
        <p:nvPicPr>
          <p:cNvPr id="4" name="Рисунок 3">
            <a:extLst>
              <a:ext uri="{FF2B5EF4-FFF2-40B4-BE49-F238E27FC236}">
                <a16:creationId xmlns:a16="http://schemas.microsoft.com/office/drawing/2014/main" id="{D457C062-22FE-45C2-8B3D-148E8D494A92}"/>
              </a:ext>
            </a:extLst>
          </p:cNvPr>
          <p:cNvPicPr>
            <a:picLocks noChangeAspect="1"/>
          </p:cNvPicPr>
          <p:nvPr/>
        </p:nvPicPr>
        <p:blipFill>
          <a:blip r:embed="rId4"/>
          <a:stretch>
            <a:fillRect/>
          </a:stretch>
        </p:blipFill>
        <p:spPr>
          <a:xfrm>
            <a:off x="2354424" y="2558920"/>
            <a:ext cx="4065037" cy="3048778"/>
          </a:xfrm>
          <a:prstGeom prst="rect">
            <a:avLst/>
          </a:prstGeom>
        </p:spPr>
      </p:pic>
      <p:pic>
        <p:nvPicPr>
          <p:cNvPr id="5" name="Рисунок 4">
            <a:extLst>
              <a:ext uri="{FF2B5EF4-FFF2-40B4-BE49-F238E27FC236}">
                <a16:creationId xmlns:a16="http://schemas.microsoft.com/office/drawing/2014/main" id="{BADCF438-B8CE-4147-B0E9-C6F794A52DA7}"/>
              </a:ext>
            </a:extLst>
          </p:cNvPr>
          <p:cNvPicPr>
            <a:picLocks noChangeAspect="1"/>
          </p:cNvPicPr>
          <p:nvPr/>
        </p:nvPicPr>
        <p:blipFill>
          <a:blip r:embed="rId5"/>
          <a:stretch>
            <a:fillRect/>
          </a:stretch>
        </p:blipFill>
        <p:spPr>
          <a:xfrm>
            <a:off x="7377633" y="2558920"/>
            <a:ext cx="2400913" cy="3048778"/>
          </a:xfrm>
          <a:prstGeom prst="rect">
            <a:avLst/>
          </a:prstGeom>
        </p:spPr>
      </p:pic>
      <p:pic>
        <p:nvPicPr>
          <p:cNvPr id="8" name="Звук 7">
            <a:hlinkClick r:id="" action="ppaction://media"/>
            <a:extLst>
              <a:ext uri="{FF2B5EF4-FFF2-40B4-BE49-F238E27FC236}">
                <a16:creationId xmlns:a16="http://schemas.microsoft.com/office/drawing/2014/main" id="{79ACE683-AD16-4BF7-9E17-86C2F73F7F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7916531"/>
      </p:ext>
    </p:extLst>
  </p:cSld>
  <p:clrMapOvr>
    <a:masterClrMapping/>
  </p:clrMapOvr>
  <mc:AlternateContent xmlns:mc="http://schemas.openxmlformats.org/markup-compatibility/2006">
    <mc:Choice xmlns:p14="http://schemas.microsoft.com/office/powerpoint/2010/main" Requires="p14">
      <p:transition spd="slow" p14:dur="2000" advTm="9592"/>
    </mc:Choice>
    <mc:Fallback>
      <p:transition spd="slow" advTm="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D936BF-A1DA-415E-B224-9DA50910668C}"/>
              </a:ext>
            </a:extLst>
          </p:cNvPr>
          <p:cNvSpPr>
            <a:spLocks noGrp="1"/>
          </p:cNvSpPr>
          <p:nvPr>
            <p:ph type="title"/>
          </p:nvPr>
        </p:nvSpPr>
        <p:spPr>
          <a:xfrm>
            <a:off x="2592925" y="2991678"/>
            <a:ext cx="8911687" cy="2196548"/>
          </a:xfrm>
        </p:spPr>
        <p:txBody>
          <a:bodyPr/>
          <a:lstStyle/>
          <a:p>
            <a:pPr algn="ctr"/>
            <a:r>
              <a:rPr lang="en-US" b="1" i="1" dirty="0"/>
              <a:t>Thanks for your attention</a:t>
            </a:r>
            <a:endParaRPr lang="ru-RU" b="1" i="1" dirty="0"/>
          </a:p>
        </p:txBody>
      </p:sp>
    </p:spTree>
    <p:extLst>
      <p:ext uri="{BB962C8B-B14F-4D97-AF65-F5344CB8AC3E}">
        <p14:creationId xmlns:p14="http://schemas.microsoft.com/office/powerpoint/2010/main" val="3379310164"/>
      </p:ext>
    </p:extLst>
  </p:cSld>
  <p:clrMapOvr>
    <a:masterClrMapping/>
  </p:clrMapOvr>
</p:sld>
</file>

<file path=ppt/theme/theme1.xml><?xml version="1.0" encoding="utf-8"?>
<a:theme xmlns:a="http://schemas.openxmlformats.org/drawingml/2006/main" name="Легкий дым">
  <a:themeElements>
    <a:clrScheme name="Желтый и оранжевый">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364</TotalTime>
  <Words>303</Words>
  <Application>Microsoft Office PowerPoint</Application>
  <PresentationFormat>Широкоэкранный</PresentationFormat>
  <Paragraphs>16</Paragraphs>
  <Slides>7</Slides>
  <Notes>0</Notes>
  <HiddenSlides>0</HiddenSlides>
  <MMClips>5</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7</vt:i4>
      </vt:variant>
    </vt:vector>
  </HeadingPairs>
  <TitlesOfParts>
    <vt:vector size="12" baseType="lpstr">
      <vt:lpstr>Arial</vt:lpstr>
      <vt:lpstr>Century Gothic</vt:lpstr>
      <vt:lpstr>Helvetica</vt:lpstr>
      <vt:lpstr>Wingdings 3</vt:lpstr>
      <vt:lpstr>Легкий дым</vt:lpstr>
      <vt:lpstr>Unity Day in Russia  </vt:lpstr>
      <vt:lpstr>Презентация PowerPoint</vt:lpstr>
      <vt:lpstr>Background </vt:lpstr>
      <vt:lpstr>What Do People Do? </vt:lpstr>
      <vt:lpstr>Public Life </vt:lpstr>
      <vt:lpstr>Symbols </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Unity Day in Russia  </dc:title>
  <dc:creator>Пользователь</dc:creator>
  <cp:lastModifiedBy>Пользователь</cp:lastModifiedBy>
  <cp:revision>2</cp:revision>
  <dcterms:created xsi:type="dcterms:W3CDTF">2021-11-08T13:42:45Z</dcterms:created>
  <dcterms:modified xsi:type="dcterms:W3CDTF">2021-11-10T07:10:05Z</dcterms:modified>
</cp:coreProperties>
</file>