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83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0" y="1122363"/>
            <a:ext cx="103632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3A0A6E98-B334-439A-AAEC-051BEAD2CCA7}" type="datetimeFigureOut">
              <a:rPr lang="ru-RU" smtClean="0"/>
              <a:t>06.11.2021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DEFAD3-09EB-4854-B45D-41E25DC4B7DE}" type="slidenum">
              <a:rPr lang="ru-RU" smtClean="0"/>
              <a:t>‹#›</a:t>
            </a:fld>
            <a:endParaRPr lang="ru-RU"/>
          </a:p>
        </p:txBody>
      </p:sp>
    </p:spTree>
    <p:extLst>
      <p:ext uri="{BB962C8B-B14F-4D97-AF65-F5344CB8AC3E}">
        <p14:creationId xmlns:p14="http://schemas.microsoft.com/office/powerpoint/2010/main" val="1502114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A0A6E98-B334-439A-AAEC-051BEAD2CCA7}" type="datetimeFigureOut">
              <a:rPr lang="ru-RU" smtClean="0"/>
              <a:t>06.11.2021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DEFAD3-09EB-4854-B45D-41E25DC4B7DE}" type="slidenum">
              <a:rPr lang="ru-RU" smtClean="0"/>
              <a:t>‹#›</a:t>
            </a:fld>
            <a:endParaRPr lang="ru-RU"/>
          </a:p>
        </p:txBody>
      </p:sp>
    </p:spTree>
    <p:extLst>
      <p:ext uri="{BB962C8B-B14F-4D97-AF65-F5344CB8AC3E}">
        <p14:creationId xmlns:p14="http://schemas.microsoft.com/office/powerpoint/2010/main" val="3334038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A0A6E98-B334-439A-AAEC-051BEAD2CCA7}" type="datetimeFigureOut">
              <a:rPr lang="ru-RU" smtClean="0"/>
              <a:t>06.11.2021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DEFAD3-09EB-4854-B45D-41E25DC4B7DE}" type="slidenum">
              <a:rPr lang="ru-RU" smtClean="0"/>
              <a:t>‹#›</a:t>
            </a:fld>
            <a:endParaRPr lang="ru-RU"/>
          </a:p>
        </p:txBody>
      </p:sp>
    </p:spTree>
    <p:extLst>
      <p:ext uri="{BB962C8B-B14F-4D97-AF65-F5344CB8AC3E}">
        <p14:creationId xmlns:p14="http://schemas.microsoft.com/office/powerpoint/2010/main" val="2696118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A0A6E98-B334-439A-AAEC-051BEAD2CCA7}" type="datetimeFigureOut">
              <a:rPr lang="ru-RU" smtClean="0"/>
              <a:t>06.11.2021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DEFAD3-09EB-4854-B45D-41E25DC4B7DE}" type="slidenum">
              <a:rPr lang="ru-RU" smtClean="0"/>
              <a:t>‹#›</a:t>
            </a:fld>
            <a:endParaRPr lang="ru-RU"/>
          </a:p>
        </p:txBody>
      </p:sp>
    </p:spTree>
    <p:extLst>
      <p:ext uri="{BB962C8B-B14F-4D97-AF65-F5344CB8AC3E}">
        <p14:creationId xmlns:p14="http://schemas.microsoft.com/office/powerpoint/2010/main" val="3593336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A0A6E98-B334-439A-AAEC-051BEAD2CCA7}" type="datetimeFigureOut">
              <a:rPr lang="ru-RU" smtClean="0"/>
              <a:t>06.11.2021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DEFAD3-09EB-4854-B45D-41E25DC4B7DE}" type="slidenum">
              <a:rPr lang="ru-RU" smtClean="0"/>
              <a:t>‹#›</a:t>
            </a:fld>
            <a:endParaRPr lang="ru-RU"/>
          </a:p>
        </p:txBody>
      </p:sp>
    </p:spTree>
    <p:extLst>
      <p:ext uri="{BB962C8B-B14F-4D97-AF65-F5344CB8AC3E}">
        <p14:creationId xmlns:p14="http://schemas.microsoft.com/office/powerpoint/2010/main" val="2322718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3A0A6E98-B334-439A-AAEC-051BEAD2CCA7}" type="datetimeFigureOut">
              <a:rPr lang="ru-RU" smtClean="0"/>
              <a:t>06.11.2021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6DEFAD3-09EB-4854-B45D-41E25DC4B7DE}" type="slidenum">
              <a:rPr lang="ru-RU" smtClean="0"/>
              <a:t>‹#›</a:t>
            </a:fld>
            <a:endParaRPr lang="ru-RU"/>
          </a:p>
        </p:txBody>
      </p:sp>
    </p:spTree>
    <p:extLst>
      <p:ext uri="{BB962C8B-B14F-4D97-AF65-F5344CB8AC3E}">
        <p14:creationId xmlns:p14="http://schemas.microsoft.com/office/powerpoint/2010/main" val="1871094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3A0A6E98-B334-439A-AAEC-051BEAD2CCA7}" type="datetimeFigureOut">
              <a:rPr lang="ru-RU" smtClean="0"/>
              <a:t>06.11.2021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6DEFAD3-09EB-4854-B45D-41E25DC4B7DE}" type="slidenum">
              <a:rPr lang="ru-RU" smtClean="0"/>
              <a:t>‹#›</a:t>
            </a:fld>
            <a:endParaRPr lang="ru-RU"/>
          </a:p>
        </p:txBody>
      </p:sp>
    </p:spTree>
    <p:extLst>
      <p:ext uri="{BB962C8B-B14F-4D97-AF65-F5344CB8AC3E}">
        <p14:creationId xmlns:p14="http://schemas.microsoft.com/office/powerpoint/2010/main" val="1635335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3A0A6E98-B334-439A-AAEC-051BEAD2CCA7}" type="datetimeFigureOut">
              <a:rPr lang="ru-RU" smtClean="0"/>
              <a:t>06.11.2021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6DEFAD3-09EB-4854-B45D-41E25DC4B7DE}" type="slidenum">
              <a:rPr lang="ru-RU" smtClean="0"/>
              <a:t>‹#›</a:t>
            </a:fld>
            <a:endParaRPr lang="ru-RU"/>
          </a:p>
        </p:txBody>
      </p:sp>
    </p:spTree>
    <p:extLst>
      <p:ext uri="{BB962C8B-B14F-4D97-AF65-F5344CB8AC3E}">
        <p14:creationId xmlns:p14="http://schemas.microsoft.com/office/powerpoint/2010/main" val="4283259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0A6E98-B334-439A-AAEC-051BEAD2CCA7}" type="datetimeFigureOut">
              <a:rPr lang="ru-RU" smtClean="0"/>
              <a:t>06.11.2021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6DEFAD3-09EB-4854-B45D-41E25DC4B7DE}" type="slidenum">
              <a:rPr lang="ru-RU" smtClean="0"/>
              <a:t>‹#›</a:t>
            </a:fld>
            <a:endParaRPr lang="ru-RU"/>
          </a:p>
        </p:txBody>
      </p:sp>
    </p:spTree>
    <p:extLst>
      <p:ext uri="{BB962C8B-B14F-4D97-AF65-F5344CB8AC3E}">
        <p14:creationId xmlns:p14="http://schemas.microsoft.com/office/powerpoint/2010/main" val="54582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A0A6E98-B334-439A-AAEC-051BEAD2CCA7}" type="datetimeFigureOut">
              <a:rPr lang="ru-RU" smtClean="0"/>
              <a:t>06.11.2021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6DEFAD3-09EB-4854-B45D-41E25DC4B7DE}" type="slidenum">
              <a:rPr lang="ru-RU" smtClean="0"/>
              <a:t>‹#›</a:t>
            </a:fld>
            <a:endParaRPr lang="ru-RU"/>
          </a:p>
        </p:txBody>
      </p:sp>
    </p:spTree>
    <p:extLst>
      <p:ext uri="{BB962C8B-B14F-4D97-AF65-F5344CB8AC3E}">
        <p14:creationId xmlns:p14="http://schemas.microsoft.com/office/powerpoint/2010/main" val="2479634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A0A6E98-B334-439A-AAEC-051BEAD2CCA7}" type="datetimeFigureOut">
              <a:rPr lang="ru-RU" smtClean="0"/>
              <a:t>06.11.2021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6DEFAD3-09EB-4854-B45D-41E25DC4B7DE}" type="slidenum">
              <a:rPr lang="ru-RU" smtClean="0"/>
              <a:t>‹#›</a:t>
            </a:fld>
            <a:endParaRPr lang="ru-RU"/>
          </a:p>
        </p:txBody>
      </p:sp>
    </p:spTree>
    <p:extLst>
      <p:ext uri="{BB962C8B-B14F-4D97-AF65-F5344CB8AC3E}">
        <p14:creationId xmlns:p14="http://schemas.microsoft.com/office/powerpoint/2010/main" val="3276330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A6E98-B334-439A-AAEC-051BEAD2CCA7}" type="datetimeFigureOut">
              <a:rPr lang="ru-RU" smtClean="0"/>
              <a:t>06.11.2021</a:t>
            </a:fld>
            <a:endParaRPr lang="ru-RU"/>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EFAD3-09EB-4854-B45D-41E25DC4B7DE}" type="slidenum">
              <a:rPr lang="ru-RU" smtClean="0"/>
              <a:t>‹#›</a:t>
            </a:fld>
            <a:endParaRPr lang="ru-RU"/>
          </a:p>
        </p:txBody>
      </p:sp>
    </p:spTree>
    <p:extLst>
      <p:ext uri="{BB962C8B-B14F-4D97-AF65-F5344CB8AC3E}">
        <p14:creationId xmlns:p14="http://schemas.microsoft.com/office/powerpoint/2010/main" val="122443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4"/><Relationship Id="rId1" Type="http://schemas.microsoft.com/office/2007/relationships/media" Target="../media/media1.mp4"/><Relationship Id="rId6" Type="http://schemas.openxmlformats.org/officeDocument/2006/relationships/image" Target="../media/image4.jp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4"/><Relationship Id="rId1" Type="http://schemas.microsoft.com/office/2007/relationships/media" Target="../media/media4.mp4"/><Relationship Id="rId5" Type="http://schemas.openxmlformats.org/officeDocument/2006/relationships/image" Target="../media/image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4"/><Relationship Id="rId1" Type="http://schemas.microsoft.com/office/2007/relationships/media" Target="../media/media5.mp4"/><Relationship Id="rId5" Type="http://schemas.openxmlformats.org/officeDocument/2006/relationships/image" Target="../media/image5.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p4"/><Relationship Id="rId1" Type="http://schemas.microsoft.com/office/2007/relationships/media" Target="../media/media6.mp4"/><Relationship Id="rId6" Type="http://schemas.openxmlformats.org/officeDocument/2006/relationships/image" Target="../media/image11.jpg"/><Relationship Id="rId5" Type="http://schemas.microsoft.com/office/2007/relationships/hdphoto" Target="../media/hdphoto2.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4"/><Relationship Id="rId1" Type="http://schemas.microsoft.com/office/2007/relationships/media" Target="../media/media7.mp4"/><Relationship Id="rId5" Type="http://schemas.openxmlformats.org/officeDocument/2006/relationships/image" Target="../media/image5.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F7C9E4-DCFC-4751-A6C8-E686C2072833}"/>
              </a:ext>
            </a:extLst>
          </p:cNvPr>
          <p:cNvSpPr>
            <a:spLocks noGrp="1"/>
          </p:cNvSpPr>
          <p:nvPr>
            <p:ph type="ctrTitle"/>
          </p:nvPr>
        </p:nvSpPr>
        <p:spPr>
          <a:xfrm>
            <a:off x="914400" y="2200211"/>
            <a:ext cx="10363200" cy="2457578"/>
          </a:xfrm>
        </p:spPr>
        <p:txBody>
          <a:bodyPr>
            <a:normAutofit/>
          </a:bodyPr>
          <a:lstStyle/>
          <a:p>
            <a:r>
              <a:rPr lang="en-US" dirty="0">
                <a:solidFill>
                  <a:srgbClr val="002060"/>
                </a:solidFill>
                <a:latin typeface="Times New Roman" panose="02020603050405020304" pitchFamily="18" charset="0"/>
                <a:ea typeface="Calibri" panose="020F0502020204030204" pitchFamily="34" charset="0"/>
              </a:rPr>
              <a:t> </a:t>
            </a:r>
            <a:r>
              <a:rPr lang="en-US" dirty="0">
                <a:solidFill>
                  <a:srgbClr val="002060"/>
                </a:solidFill>
                <a:latin typeface="Sitka Banner" panose="02000505000000020004" pitchFamily="2" charset="0"/>
                <a:ea typeface="Calibri" panose="020F0502020204030204" pitchFamily="34" charset="0"/>
              </a:rPr>
              <a:t>National Unity Day</a:t>
            </a:r>
            <a:br>
              <a:rPr lang="en-US" dirty="0">
                <a:latin typeface="Times New Roman" panose="02020603050405020304" pitchFamily="18" charset="0"/>
                <a:ea typeface="Calibri" panose="020F0502020204030204" pitchFamily="34" charset="0"/>
              </a:rPr>
            </a:br>
            <a:endParaRPr lang="ru-RU" dirty="0"/>
          </a:p>
        </p:txBody>
      </p:sp>
      <p:sp>
        <p:nvSpPr>
          <p:cNvPr id="3" name="Подзаголовок 2">
            <a:extLst>
              <a:ext uri="{FF2B5EF4-FFF2-40B4-BE49-F238E27FC236}">
                <a16:creationId xmlns:a16="http://schemas.microsoft.com/office/drawing/2014/main" id="{335E9AA9-FADE-4F79-A5B9-7CB15045FE72}"/>
              </a:ext>
            </a:extLst>
          </p:cNvPr>
          <p:cNvSpPr>
            <a:spLocks noGrp="1"/>
          </p:cNvSpPr>
          <p:nvPr>
            <p:ph type="subTitle" idx="1"/>
          </p:nvPr>
        </p:nvSpPr>
        <p:spPr>
          <a:xfrm>
            <a:off x="7772400" y="4510304"/>
            <a:ext cx="4109884" cy="1757759"/>
          </a:xfrm>
        </p:spPr>
        <p:txBody>
          <a:bodyPr>
            <a:normAutofit/>
          </a:bodyPr>
          <a:lstStyle/>
          <a:p>
            <a:pPr algn="r"/>
            <a:r>
              <a:rPr lang="en-US" dirty="0">
                <a:latin typeface="Times New Roman" panose="02020603050405020304" pitchFamily="18" charset="0"/>
                <a:ea typeface="Calibri" panose="020F0502020204030204" pitchFamily="34" charset="0"/>
              </a:rPr>
              <a:t> </a:t>
            </a:r>
            <a:br>
              <a:rPr lang="en-US" dirty="0">
                <a:latin typeface="Times New Roman" panose="02020603050405020304" pitchFamily="18" charset="0"/>
                <a:ea typeface="Calibri" panose="020F0502020204030204" pitchFamily="34" charset="0"/>
              </a:rPr>
            </a:br>
            <a:r>
              <a:rPr lang="en-US" dirty="0">
                <a:latin typeface="Sitka Banner" panose="02000505000000020004" pitchFamily="2" charset="0"/>
                <a:ea typeface="Calibri" panose="020F0502020204030204" pitchFamily="34" charset="0"/>
                <a:cs typeface="Arial" panose="020B0604020202020204" pitchFamily="34" charset="0"/>
              </a:rPr>
              <a:t>Prepared: Kravchenko Kristina,</a:t>
            </a:r>
            <a:endParaRPr lang="ru-RU" dirty="0">
              <a:latin typeface="Sitka Banner" panose="02000505000000020004" pitchFamily="2" charset="0"/>
              <a:ea typeface="Calibri" panose="020F0502020204030204" pitchFamily="34" charset="0"/>
              <a:cs typeface="Arial" panose="020B0604020202020204" pitchFamily="34" charset="0"/>
            </a:endParaRPr>
          </a:p>
          <a:p>
            <a:pPr algn="r"/>
            <a:r>
              <a:rPr lang="en-US" dirty="0" err="1">
                <a:latin typeface="Sitka Banner" panose="02000505000000020004" pitchFamily="2" charset="0"/>
                <a:ea typeface="Calibri" panose="020F0502020204030204" pitchFamily="34" charset="0"/>
                <a:cs typeface="Arial" panose="020B0604020202020204" pitchFamily="34" charset="0"/>
              </a:rPr>
              <a:t>Prasolova</a:t>
            </a:r>
            <a:r>
              <a:rPr lang="en-US" dirty="0">
                <a:latin typeface="Sitka Banner" panose="02000505000000020004" pitchFamily="2" charset="0"/>
                <a:ea typeface="Calibri" panose="020F0502020204030204" pitchFamily="34" charset="0"/>
                <a:cs typeface="Arial" panose="020B0604020202020204" pitchFamily="34" charset="0"/>
              </a:rPr>
              <a:t> Anna. Group P203(1)</a:t>
            </a:r>
            <a:endParaRPr lang="ru-RU" dirty="0">
              <a:latin typeface="Sitka Banner" panose="02000505000000020004" pitchFamily="2" charset="0"/>
              <a:cs typeface="Arial" panose="020B0604020202020204" pitchFamily="34" charset="0"/>
            </a:endParaRPr>
          </a:p>
        </p:txBody>
      </p:sp>
    </p:spTree>
    <p:extLst>
      <p:ext uri="{BB962C8B-B14F-4D97-AF65-F5344CB8AC3E}">
        <p14:creationId xmlns:p14="http://schemas.microsoft.com/office/powerpoint/2010/main" val="3252958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6A01D8F1-4541-4366-9374-4E94BCD689D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09" b="89904" l="8993" r="89568">
                        <a14:foregroundMark x1="51079" y1="7933" x2="51079" y2="7933"/>
                        <a14:foregroundMark x1="51079" y1="5409" x2="51079" y2="5409"/>
                        <a14:foregroundMark x1="43345" y1="7091" x2="43345" y2="7091"/>
                        <a14:foregroundMark x1="46043" y1="5409" x2="65827" y2="9856"/>
                        <a14:foregroundMark x1="65827" y1="9856" x2="65827" y2="13582"/>
                        <a14:foregroundMark x1="8993" y1="73678" x2="11151" y2="88221"/>
                        <a14:foregroundMark x1="11151" y1="88221" x2="19065" y2="69351"/>
                        <a14:foregroundMark x1="23022" y1="88582" x2="23022" y2="88582"/>
                        <a14:foregroundMark x1="23022" y1="88582" x2="23022" y2="88582"/>
                      </a14:backgroundRemoval>
                    </a14:imgEffect>
                  </a14:imgLayer>
                </a14:imgProps>
              </a:ext>
              <a:ext uri="{28A0092B-C50C-407E-A947-70E740481C1C}">
                <a14:useLocalDpi xmlns:a14="http://schemas.microsoft.com/office/drawing/2010/main" val="0"/>
              </a:ext>
            </a:extLst>
          </a:blip>
          <a:stretch>
            <a:fillRect/>
          </a:stretch>
        </p:blipFill>
        <p:spPr>
          <a:xfrm flipH="1">
            <a:off x="-141321" y="2814083"/>
            <a:ext cx="2932043" cy="4387518"/>
          </a:xfrm>
          <a:prstGeom prst="rect">
            <a:avLst/>
          </a:prstGeom>
        </p:spPr>
      </p:pic>
      <p:sp>
        <p:nvSpPr>
          <p:cNvPr id="2" name="Заголовок 1">
            <a:extLst>
              <a:ext uri="{FF2B5EF4-FFF2-40B4-BE49-F238E27FC236}">
                <a16:creationId xmlns:a16="http://schemas.microsoft.com/office/drawing/2014/main" id="{BAD16A49-D3F9-413A-BB09-F26A7521DF4D}"/>
              </a:ext>
            </a:extLst>
          </p:cNvPr>
          <p:cNvSpPr>
            <a:spLocks noGrp="1"/>
          </p:cNvSpPr>
          <p:nvPr>
            <p:ph type="title"/>
          </p:nvPr>
        </p:nvSpPr>
        <p:spPr/>
        <p:txBody>
          <a:bodyPr>
            <a:normAutofit/>
          </a:bodyPr>
          <a:lstStyle/>
          <a:p>
            <a:pPr algn="ctr"/>
            <a:r>
              <a:rPr lang="en-US" sz="4800" dirty="0">
                <a:latin typeface="Sitka Banner" panose="02000505000000020004" pitchFamily="2" charset="0"/>
                <a:ea typeface="Calibri" panose="020F0502020204030204" pitchFamily="34" charset="0"/>
              </a:rPr>
              <a:t>The history of the holiday</a:t>
            </a:r>
            <a:endParaRPr lang="ru-RU" sz="4800" dirty="0"/>
          </a:p>
        </p:txBody>
      </p:sp>
      <p:sp>
        <p:nvSpPr>
          <p:cNvPr id="3" name="Объект 2">
            <a:extLst>
              <a:ext uri="{FF2B5EF4-FFF2-40B4-BE49-F238E27FC236}">
                <a16:creationId xmlns:a16="http://schemas.microsoft.com/office/drawing/2014/main" id="{A76C4FA0-51EC-4AA9-9472-E0BADF445BB7}"/>
              </a:ext>
            </a:extLst>
          </p:cNvPr>
          <p:cNvSpPr>
            <a:spLocks noGrp="1"/>
          </p:cNvSpPr>
          <p:nvPr>
            <p:ph idx="1"/>
          </p:nvPr>
        </p:nvSpPr>
        <p:spPr>
          <a:xfrm>
            <a:off x="2068215" y="1690690"/>
            <a:ext cx="4164945" cy="4562048"/>
          </a:xfrm>
        </p:spPr>
        <p:txBody>
          <a:bodyPr>
            <a:normAutofit fontScale="92500" lnSpcReduction="10000"/>
          </a:bodyPr>
          <a:lstStyle/>
          <a:p>
            <a:pPr marL="0" indent="0">
              <a:buNone/>
            </a:pPr>
            <a:r>
              <a:rPr lang="en-US" dirty="0">
                <a:latin typeface="Sitka Banner" panose="02000505000000020004" pitchFamily="2" charset="0"/>
                <a:ea typeface="Calibri" panose="020F0502020204030204" pitchFamily="34" charset="0"/>
              </a:rPr>
              <a:t>The beginning of the XVII century in the history of our state is called the Time of Troubles. One of the reasons for the turmoil was the suppression of the legitimate Moscow dynasty of the </a:t>
            </a:r>
            <a:r>
              <a:rPr lang="en-US" dirty="0" err="1">
                <a:latin typeface="Sitka Banner" panose="02000505000000020004" pitchFamily="2" charset="0"/>
                <a:ea typeface="Calibri" panose="020F0502020204030204" pitchFamily="34" charset="0"/>
              </a:rPr>
              <a:t>Rurikovich</a:t>
            </a:r>
            <a:r>
              <a:rPr lang="en-US" dirty="0">
                <a:latin typeface="Sitka Banner" panose="02000505000000020004" pitchFamily="2" charset="0"/>
                <a:ea typeface="Calibri" panose="020F0502020204030204" pitchFamily="34" charset="0"/>
              </a:rPr>
              <a:t>.   This coincided with the devastation, famine, which were the result of the unreasonable policy of Ivan Grozny.</a:t>
            </a:r>
            <a:br>
              <a:rPr lang="en-US" dirty="0">
                <a:latin typeface="Sitka Banner" panose="02000505000000020004" pitchFamily="2" charset="0"/>
                <a:ea typeface="Calibri" panose="020F0502020204030204" pitchFamily="34" charset="0"/>
              </a:rPr>
            </a:br>
            <a:br>
              <a:rPr lang="en-US" dirty="0">
                <a:latin typeface="Times New Roman" panose="02020603050405020304" pitchFamily="18" charset="0"/>
                <a:ea typeface="Calibri" panose="020F0502020204030204" pitchFamily="34" charset="0"/>
              </a:rPr>
            </a:br>
            <a:endParaRPr lang="ru-RU" dirty="0"/>
          </a:p>
        </p:txBody>
      </p:sp>
      <p:pic>
        <p:nvPicPr>
          <p:cNvPr id="7" name="Рисунок 6">
            <a:extLst>
              <a:ext uri="{FF2B5EF4-FFF2-40B4-BE49-F238E27FC236}">
                <a16:creationId xmlns:a16="http://schemas.microsoft.com/office/drawing/2014/main" id="{0EFAD9C6-E4E7-4A28-B31A-69843EB73A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2516" y="1690690"/>
            <a:ext cx="4981284" cy="3828590"/>
          </a:xfrm>
          <a:prstGeom prst="rect">
            <a:avLst/>
          </a:prstGeom>
        </p:spPr>
      </p:pic>
      <p:pic>
        <p:nvPicPr>
          <p:cNvPr id="4" name="слайд3">
            <a:hlinkClick r:id="" action="ppaction://media"/>
            <a:extLst>
              <a:ext uri="{FF2B5EF4-FFF2-40B4-BE49-F238E27FC236}">
                <a16:creationId xmlns:a16="http://schemas.microsoft.com/office/drawing/2014/main" id="{B69B6CC0-47E4-4A3D-9552-0997980CE3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10684" y="5883273"/>
            <a:ext cx="609600" cy="609600"/>
          </a:xfrm>
          <a:prstGeom prst="rect">
            <a:avLst/>
          </a:prstGeom>
        </p:spPr>
      </p:pic>
    </p:spTree>
    <p:extLst>
      <p:ext uri="{BB962C8B-B14F-4D97-AF65-F5344CB8AC3E}">
        <p14:creationId xmlns:p14="http://schemas.microsoft.com/office/powerpoint/2010/main" val="1874754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818">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DAF7A92-46C3-467F-8C69-9819E05F264A}"/>
              </a:ext>
            </a:extLst>
          </p:cNvPr>
          <p:cNvSpPr>
            <a:spLocks noGrp="1"/>
          </p:cNvSpPr>
          <p:nvPr>
            <p:ph idx="1"/>
          </p:nvPr>
        </p:nvSpPr>
        <p:spPr>
          <a:xfrm>
            <a:off x="7182591" y="1521892"/>
            <a:ext cx="4277032" cy="4454296"/>
          </a:xfrm>
        </p:spPr>
        <p:txBody>
          <a:bodyPr/>
          <a:lstStyle/>
          <a:p>
            <a:pPr marL="0" indent="0">
              <a:buNone/>
            </a:pPr>
            <a:r>
              <a:rPr lang="en-US" dirty="0">
                <a:latin typeface="Sitka Banner" panose="02000505000000020004" pitchFamily="2" charset="0"/>
                <a:ea typeface="Calibri" panose="020F0502020204030204" pitchFamily="34" charset="0"/>
              </a:rPr>
              <a:t>In an effort to overcome economic ruin, the authorities have tightened policy, increased taxes. That was the reason for people's. There were contradictions between the boyars and the nobles. All this has led to the weakening of the central government.</a:t>
            </a:r>
            <a:endParaRPr lang="ru-RU" dirty="0">
              <a:latin typeface="Sitka Banner" panose="02000505000000020004" pitchFamily="2" charset="0"/>
            </a:endParaRPr>
          </a:p>
        </p:txBody>
      </p:sp>
      <p:pic>
        <p:nvPicPr>
          <p:cNvPr id="5" name="Рисунок 4">
            <a:extLst>
              <a:ext uri="{FF2B5EF4-FFF2-40B4-BE49-F238E27FC236}">
                <a16:creationId xmlns:a16="http://schemas.microsoft.com/office/drawing/2014/main" id="{6FAAE9B1-3093-446E-B51A-2F0374BC3A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377" y="1774108"/>
            <a:ext cx="5363623" cy="3309784"/>
          </a:xfrm>
          <a:prstGeom prst="rect">
            <a:avLst/>
          </a:prstGeom>
        </p:spPr>
      </p:pic>
      <p:pic>
        <p:nvPicPr>
          <p:cNvPr id="2" name="сл4">
            <a:hlinkClick r:id="" action="ppaction://media"/>
            <a:extLst>
              <a:ext uri="{FF2B5EF4-FFF2-40B4-BE49-F238E27FC236}">
                <a16:creationId xmlns:a16="http://schemas.microsoft.com/office/drawing/2014/main" id="{687B1454-AC12-41CB-91BB-3C9CF48A1A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0023" y="5671388"/>
            <a:ext cx="609600" cy="609600"/>
          </a:xfrm>
          <a:prstGeom prst="rect">
            <a:avLst/>
          </a:prstGeom>
        </p:spPr>
      </p:pic>
    </p:spTree>
    <p:extLst>
      <p:ext uri="{BB962C8B-B14F-4D97-AF65-F5344CB8AC3E}">
        <p14:creationId xmlns:p14="http://schemas.microsoft.com/office/powerpoint/2010/main" val="214334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29F04DA-1A50-4249-A786-C68675F45482}"/>
              </a:ext>
            </a:extLst>
          </p:cNvPr>
          <p:cNvSpPr>
            <a:spLocks noGrp="1"/>
          </p:cNvSpPr>
          <p:nvPr>
            <p:ph idx="1"/>
          </p:nvPr>
        </p:nvSpPr>
        <p:spPr>
          <a:xfrm>
            <a:off x="838200" y="1615089"/>
            <a:ext cx="4825181" cy="4667248"/>
          </a:xfrm>
        </p:spPr>
        <p:txBody>
          <a:bodyPr>
            <a:normAutofit fontScale="92500" lnSpcReduction="10000"/>
          </a:bodyPr>
          <a:lstStyle/>
          <a:p>
            <a:pPr marL="0" indent="0">
              <a:lnSpc>
                <a:spcPct val="110000"/>
              </a:lnSpc>
              <a:buNone/>
            </a:pPr>
            <a:r>
              <a:rPr lang="en-US" dirty="0">
                <a:latin typeface="Sitka Banner" panose="02000505000000020004" pitchFamily="2" charset="0"/>
                <a:ea typeface="Calibri" panose="020F0502020204030204" pitchFamily="34" charset="0"/>
              </a:rPr>
              <a:t>Since September 1610, Moscow has been occupied by Polish troops. The real power in the Russian capital was possessed by Polish military leaders. The invaders plundered the population, burned towns and villages, killed or captured residents. It was about preserving national identity and independence.</a:t>
            </a:r>
            <a:br>
              <a:rPr lang="en-US" dirty="0">
                <a:latin typeface="Times New Roman" panose="02020603050405020304" pitchFamily="18" charset="0"/>
                <a:ea typeface="Calibri" panose="020F0502020204030204" pitchFamily="34" charset="0"/>
              </a:rPr>
            </a:br>
            <a:br>
              <a:rPr lang="en-US" dirty="0">
                <a:latin typeface="Times New Roman" panose="02020603050405020304" pitchFamily="18" charset="0"/>
                <a:ea typeface="Calibri" panose="020F0502020204030204" pitchFamily="34" charset="0"/>
              </a:rPr>
            </a:br>
            <a:endParaRPr lang="ru-RU" dirty="0"/>
          </a:p>
        </p:txBody>
      </p:sp>
      <p:pic>
        <p:nvPicPr>
          <p:cNvPr id="5" name="Рисунок 4">
            <a:extLst>
              <a:ext uri="{FF2B5EF4-FFF2-40B4-BE49-F238E27FC236}">
                <a16:creationId xmlns:a16="http://schemas.microsoft.com/office/drawing/2014/main" id="{4E098D2B-D94B-48E7-B4FD-4EABCF207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2924" y="1615089"/>
            <a:ext cx="4930876" cy="3627822"/>
          </a:xfrm>
          <a:prstGeom prst="rect">
            <a:avLst/>
          </a:prstGeom>
        </p:spPr>
      </p:pic>
      <p:pic>
        <p:nvPicPr>
          <p:cNvPr id="2" name="сл5">
            <a:hlinkClick r:id="" action="ppaction://media"/>
            <a:extLst>
              <a:ext uri="{FF2B5EF4-FFF2-40B4-BE49-F238E27FC236}">
                <a16:creationId xmlns:a16="http://schemas.microsoft.com/office/drawing/2014/main" id="{9BD9F56B-4A72-4828-A54C-8364B541B6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4200" y="5724356"/>
            <a:ext cx="609600" cy="609600"/>
          </a:xfrm>
          <a:prstGeom prst="rect">
            <a:avLst/>
          </a:prstGeom>
        </p:spPr>
      </p:pic>
    </p:spTree>
    <p:extLst>
      <p:ext uri="{BB962C8B-B14F-4D97-AF65-F5344CB8AC3E}">
        <p14:creationId xmlns:p14="http://schemas.microsoft.com/office/powerpoint/2010/main" val="107063900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3759729-F315-4491-89B1-AECD01874E20}"/>
              </a:ext>
            </a:extLst>
          </p:cNvPr>
          <p:cNvSpPr>
            <a:spLocks noGrp="1"/>
          </p:cNvSpPr>
          <p:nvPr>
            <p:ph idx="1"/>
          </p:nvPr>
        </p:nvSpPr>
        <p:spPr>
          <a:xfrm>
            <a:off x="838200" y="1460090"/>
            <a:ext cx="4633452" cy="4716873"/>
          </a:xfrm>
        </p:spPr>
        <p:txBody>
          <a:bodyPr>
            <a:normAutofit fontScale="77500" lnSpcReduction="20000"/>
          </a:bodyPr>
          <a:lstStyle/>
          <a:p>
            <a:pPr marL="0" indent="0">
              <a:lnSpc>
                <a:spcPct val="120000"/>
              </a:lnSpc>
              <a:buNone/>
            </a:pPr>
            <a:r>
              <a:rPr lang="en-US" sz="3000" dirty="0">
                <a:latin typeface="Sitka Banner" panose="02000505000000020004" pitchFamily="2" charset="0"/>
                <a:ea typeface="Calibri" panose="020F0502020204030204" pitchFamily="34" charset="0"/>
              </a:rPr>
              <a:t>The realization of this fact led to the awakening of the Russian people. They rose up to fight for the liberation of the fatherland. The headmaster </a:t>
            </a:r>
            <a:r>
              <a:rPr lang="en-US" sz="3000" dirty="0" err="1">
                <a:latin typeface="Sitka Banner" panose="02000505000000020004" pitchFamily="2" charset="0"/>
                <a:ea typeface="Calibri" panose="020F0502020204030204" pitchFamily="34" charset="0"/>
              </a:rPr>
              <a:t>Kuzma</a:t>
            </a:r>
            <a:r>
              <a:rPr lang="en-US" sz="3000" dirty="0">
                <a:latin typeface="Sitka Banner" panose="02000505000000020004" pitchFamily="2" charset="0"/>
                <a:ea typeface="Calibri" panose="020F0502020204030204" pitchFamily="34" charset="0"/>
              </a:rPr>
              <a:t> </a:t>
            </a:r>
            <a:r>
              <a:rPr lang="en-US" sz="3000" dirty="0" err="1">
                <a:latin typeface="Sitka Banner" panose="02000505000000020004" pitchFamily="2" charset="0"/>
                <a:ea typeface="Calibri" panose="020F0502020204030204" pitchFamily="34" charset="0"/>
              </a:rPr>
              <a:t>Minin</a:t>
            </a:r>
            <a:r>
              <a:rPr lang="en-US" sz="3000" dirty="0">
                <a:latin typeface="Sitka Banner" panose="02000505000000020004" pitchFamily="2" charset="0"/>
                <a:ea typeface="Calibri" panose="020F0502020204030204" pitchFamily="34" charset="0"/>
              </a:rPr>
              <a:t> from elective district council of Nizhny Novgorod applied to the local residents with an appeal to help by all means in creating a new people's militia to liberate Russia from foreign invaders.</a:t>
            </a:r>
            <a:br>
              <a:rPr lang="en-US" dirty="0">
                <a:latin typeface="Times New Roman" panose="02020603050405020304" pitchFamily="18" charset="0"/>
                <a:ea typeface="Calibri" panose="020F0502020204030204" pitchFamily="34" charset="0"/>
              </a:rPr>
            </a:br>
            <a:br>
              <a:rPr lang="en-US" dirty="0">
                <a:latin typeface="Times New Roman" panose="02020603050405020304" pitchFamily="18" charset="0"/>
                <a:ea typeface="Calibri" panose="020F0502020204030204" pitchFamily="34" charset="0"/>
              </a:rPr>
            </a:br>
            <a:endParaRPr lang="ru-RU" dirty="0"/>
          </a:p>
        </p:txBody>
      </p:sp>
      <p:pic>
        <p:nvPicPr>
          <p:cNvPr id="5" name="Рисунок 4">
            <a:extLst>
              <a:ext uri="{FF2B5EF4-FFF2-40B4-BE49-F238E27FC236}">
                <a16:creationId xmlns:a16="http://schemas.microsoft.com/office/drawing/2014/main" id="{E999D178-D94D-4082-87EE-8A5AA1322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70963"/>
            <a:ext cx="4638377" cy="4316073"/>
          </a:xfrm>
          <a:prstGeom prst="rect">
            <a:avLst/>
          </a:prstGeom>
        </p:spPr>
      </p:pic>
      <p:pic>
        <p:nvPicPr>
          <p:cNvPr id="2" name="сл6">
            <a:hlinkClick r:id="" action="ppaction://media"/>
            <a:extLst>
              <a:ext uri="{FF2B5EF4-FFF2-40B4-BE49-F238E27FC236}">
                <a16:creationId xmlns:a16="http://schemas.microsoft.com/office/drawing/2014/main" id="{ADFC27B8-AD02-4AC2-A189-5F349B96D1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023" y="5567363"/>
            <a:ext cx="609600" cy="609600"/>
          </a:xfrm>
          <a:prstGeom prst="rect">
            <a:avLst/>
          </a:prstGeom>
        </p:spPr>
      </p:pic>
    </p:spTree>
    <p:extLst>
      <p:ext uri="{BB962C8B-B14F-4D97-AF65-F5344CB8AC3E}">
        <p14:creationId xmlns:p14="http://schemas.microsoft.com/office/powerpoint/2010/main" val="181613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18156D5-7869-4B2A-BA9B-7DC3920E6C93}"/>
              </a:ext>
            </a:extLst>
          </p:cNvPr>
          <p:cNvSpPr>
            <a:spLocks noGrp="1"/>
          </p:cNvSpPr>
          <p:nvPr>
            <p:ph idx="1"/>
          </p:nvPr>
        </p:nvSpPr>
        <p:spPr>
          <a:xfrm>
            <a:off x="648930" y="1871503"/>
            <a:ext cx="4041058" cy="4351338"/>
          </a:xfrm>
        </p:spPr>
        <p:txBody>
          <a:bodyPr/>
          <a:lstStyle/>
          <a:p>
            <a:pPr marL="0" indent="0">
              <a:buNone/>
            </a:pPr>
            <a:r>
              <a:rPr lang="en-US" dirty="0">
                <a:latin typeface="Sitka Banner" panose="02000505000000020004" pitchFamily="2" charset="0"/>
                <a:ea typeface="Calibri" panose="020F0502020204030204" pitchFamily="34" charset="0"/>
              </a:rPr>
              <a:t>In July 1612, the militia marched on Moscow. The participants of the assault demonstrated a model of heroism, unity of the whole people, regardless of origin, religion, position in society.</a:t>
            </a:r>
            <a:endParaRPr lang="ru-RU" dirty="0">
              <a:latin typeface="Sitka Banner" panose="02000505000000020004" pitchFamily="2" charset="0"/>
            </a:endParaRPr>
          </a:p>
        </p:txBody>
      </p:sp>
      <p:pic>
        <p:nvPicPr>
          <p:cNvPr id="5" name="Рисунок 4">
            <a:extLst>
              <a:ext uri="{FF2B5EF4-FFF2-40B4-BE49-F238E27FC236}">
                <a16:creationId xmlns:a16="http://schemas.microsoft.com/office/drawing/2014/main" id="{D2C6D984-93B1-484C-8FF4-2A63477A4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974" y="1004819"/>
            <a:ext cx="6545826" cy="4525825"/>
          </a:xfrm>
          <a:prstGeom prst="rect">
            <a:avLst/>
          </a:prstGeom>
        </p:spPr>
      </p:pic>
      <p:pic>
        <p:nvPicPr>
          <p:cNvPr id="2" name="сл7">
            <a:hlinkClick r:id="" action="ppaction://media"/>
            <a:extLst>
              <a:ext uri="{FF2B5EF4-FFF2-40B4-BE49-F238E27FC236}">
                <a16:creationId xmlns:a16="http://schemas.microsoft.com/office/drawing/2014/main" id="{ADBFB643-2224-46DD-A63F-350A395AB7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5530644"/>
            <a:ext cx="609600" cy="609600"/>
          </a:xfrm>
          <a:prstGeom prst="rect">
            <a:avLst/>
          </a:prstGeom>
        </p:spPr>
      </p:pic>
    </p:spTree>
    <p:extLst>
      <p:ext uri="{BB962C8B-B14F-4D97-AF65-F5344CB8AC3E}">
        <p14:creationId xmlns:p14="http://schemas.microsoft.com/office/powerpoint/2010/main" val="11320443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13E9A9D-4601-4F8A-8B84-8337CEFCBEA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41" b="89911" l="9690" r="89922">
                        <a14:foregroundMark x1="46124" y1="8012" x2="46512" y2="5341"/>
                      </a14:backgroundRemoval>
                    </a14:imgEffect>
                  </a14:imgLayer>
                </a14:imgProps>
              </a:ext>
              <a:ext uri="{28A0092B-C50C-407E-A947-70E740481C1C}">
                <a14:useLocalDpi xmlns:a14="http://schemas.microsoft.com/office/drawing/2010/main" val="0"/>
              </a:ext>
            </a:extLst>
          </a:blip>
          <a:stretch>
            <a:fillRect/>
          </a:stretch>
        </p:blipFill>
        <p:spPr>
          <a:xfrm>
            <a:off x="127635" y="2614189"/>
            <a:ext cx="2457450" cy="3209925"/>
          </a:xfrm>
          <a:prstGeom prst="rect">
            <a:avLst/>
          </a:prstGeom>
        </p:spPr>
      </p:pic>
      <p:sp>
        <p:nvSpPr>
          <p:cNvPr id="3" name="Объект 2">
            <a:extLst>
              <a:ext uri="{FF2B5EF4-FFF2-40B4-BE49-F238E27FC236}">
                <a16:creationId xmlns:a16="http://schemas.microsoft.com/office/drawing/2014/main" id="{48281C40-A719-4DFB-B91D-09C178CDBECF}"/>
              </a:ext>
            </a:extLst>
          </p:cNvPr>
          <p:cNvSpPr>
            <a:spLocks noGrp="1"/>
          </p:cNvSpPr>
          <p:nvPr>
            <p:ph idx="1"/>
          </p:nvPr>
        </p:nvSpPr>
        <p:spPr>
          <a:xfrm>
            <a:off x="2042160" y="1472776"/>
            <a:ext cx="4191000" cy="4351338"/>
          </a:xfrm>
        </p:spPr>
        <p:txBody>
          <a:bodyPr/>
          <a:lstStyle/>
          <a:p>
            <a:pPr marL="0" indent="0">
              <a:buNone/>
            </a:pPr>
            <a:r>
              <a:rPr lang="en-US" dirty="0">
                <a:latin typeface="Sitka Banner" panose="02000505000000020004" pitchFamily="2" charset="0"/>
                <a:ea typeface="Calibri" panose="020F0502020204030204" pitchFamily="34" charset="0"/>
              </a:rPr>
              <a:t>On November 4, in 1612, the militia of </a:t>
            </a:r>
            <a:r>
              <a:rPr lang="en-US" dirty="0" err="1">
                <a:latin typeface="Sitka Banner" panose="02000505000000020004" pitchFamily="2" charset="0"/>
                <a:ea typeface="Calibri" panose="020F0502020204030204" pitchFamily="34" charset="0"/>
              </a:rPr>
              <a:t>Minin</a:t>
            </a:r>
            <a:r>
              <a:rPr lang="en-US" dirty="0">
                <a:latin typeface="Sitka Banner" panose="02000505000000020004" pitchFamily="2" charset="0"/>
                <a:ea typeface="Calibri" panose="020F0502020204030204" pitchFamily="34" charset="0"/>
              </a:rPr>
              <a:t> and </a:t>
            </a:r>
            <a:r>
              <a:rPr lang="en-US" dirty="0" err="1">
                <a:latin typeface="Sitka Banner" panose="02000505000000020004" pitchFamily="2" charset="0"/>
                <a:ea typeface="Calibri" panose="020F0502020204030204" pitchFamily="34" charset="0"/>
              </a:rPr>
              <a:t>Pozharsky</a:t>
            </a:r>
            <a:r>
              <a:rPr lang="en-US" dirty="0">
                <a:latin typeface="Sitka Banner" panose="02000505000000020004" pitchFamily="2" charset="0"/>
                <a:ea typeface="Calibri" panose="020F0502020204030204" pitchFamily="34" charset="0"/>
              </a:rPr>
              <a:t> completely liberated the capital from enemies. That is why the day of November 4 is recognized as the Unity Day.</a:t>
            </a:r>
            <a:br>
              <a:rPr lang="en-US" dirty="0">
                <a:latin typeface="Times New Roman" panose="02020603050405020304" pitchFamily="18" charset="0"/>
                <a:ea typeface="Calibri" panose="020F0502020204030204" pitchFamily="34" charset="0"/>
              </a:rPr>
            </a:br>
            <a:br>
              <a:rPr lang="en-US" dirty="0">
                <a:latin typeface="Times New Roman" panose="02020603050405020304" pitchFamily="18" charset="0"/>
                <a:ea typeface="Calibri" panose="020F0502020204030204" pitchFamily="34" charset="0"/>
              </a:rPr>
            </a:br>
            <a:endParaRPr lang="ru-RU" dirty="0"/>
          </a:p>
        </p:txBody>
      </p:sp>
      <p:pic>
        <p:nvPicPr>
          <p:cNvPr id="5" name="Рисунок 4">
            <a:extLst>
              <a:ext uri="{FF2B5EF4-FFF2-40B4-BE49-F238E27FC236}">
                <a16:creationId xmlns:a16="http://schemas.microsoft.com/office/drawing/2014/main" id="{2A7606B0-AF52-4954-81BD-4CCE79BEBF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3755" y="1323387"/>
            <a:ext cx="4878173" cy="3930021"/>
          </a:xfrm>
          <a:prstGeom prst="rect">
            <a:avLst/>
          </a:prstGeom>
        </p:spPr>
      </p:pic>
      <p:pic>
        <p:nvPicPr>
          <p:cNvPr id="2" name="сл8">
            <a:hlinkClick r:id="" action="ppaction://media"/>
            <a:extLst>
              <a:ext uri="{FF2B5EF4-FFF2-40B4-BE49-F238E27FC236}">
                <a16:creationId xmlns:a16="http://schemas.microsoft.com/office/drawing/2014/main" id="{B5CF2B67-DA6A-483A-BAD7-F3BDB3991F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965" y="5824114"/>
            <a:ext cx="609600" cy="609600"/>
          </a:xfrm>
          <a:prstGeom prst="rect">
            <a:avLst/>
          </a:prstGeom>
        </p:spPr>
      </p:pic>
    </p:spTree>
    <p:extLst>
      <p:ext uri="{BB962C8B-B14F-4D97-AF65-F5344CB8AC3E}">
        <p14:creationId xmlns:p14="http://schemas.microsoft.com/office/powerpoint/2010/main" val="31033734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0A5DED0-9E11-486F-8720-3BDC2E6E9EC3}"/>
              </a:ext>
            </a:extLst>
          </p:cNvPr>
          <p:cNvSpPr>
            <a:spLocks noGrp="1"/>
          </p:cNvSpPr>
          <p:nvPr>
            <p:ph idx="1"/>
          </p:nvPr>
        </p:nvSpPr>
        <p:spPr>
          <a:xfrm>
            <a:off x="6096000" y="1625562"/>
            <a:ext cx="4957916" cy="4351338"/>
          </a:xfrm>
        </p:spPr>
        <p:txBody>
          <a:bodyPr/>
          <a:lstStyle/>
          <a:p>
            <a:pPr marL="0" indent="0">
              <a:buNone/>
            </a:pPr>
            <a:r>
              <a:rPr lang="en-US" dirty="0">
                <a:latin typeface="Sitka Banner" panose="02000505000000020004" pitchFamily="2" charset="0"/>
                <a:ea typeface="Calibri" panose="020F0502020204030204" pitchFamily="34" charset="0"/>
              </a:rPr>
              <a:t>A miraculous image of the Most Holy </a:t>
            </a:r>
            <a:r>
              <a:rPr lang="en-US" dirty="0" err="1">
                <a:latin typeface="Sitka Banner" panose="02000505000000020004" pitchFamily="2" charset="0"/>
                <a:ea typeface="Calibri" panose="020F0502020204030204" pitchFamily="34" charset="0"/>
              </a:rPr>
              <a:t>Theotokos</a:t>
            </a:r>
            <a:r>
              <a:rPr lang="en-US" dirty="0">
                <a:latin typeface="Sitka Banner" panose="02000505000000020004" pitchFamily="2" charset="0"/>
                <a:ea typeface="Calibri" panose="020F0502020204030204" pitchFamily="34" charset="0"/>
              </a:rPr>
              <a:t> was sent from Kazan to the militia headed by Prince </a:t>
            </a:r>
            <a:r>
              <a:rPr lang="en-US" dirty="0" err="1">
                <a:latin typeface="Sitka Banner" panose="02000505000000020004" pitchFamily="2" charset="0"/>
                <a:ea typeface="Calibri" panose="020F0502020204030204" pitchFamily="34" charset="0"/>
              </a:rPr>
              <a:t>Pozharsky</a:t>
            </a:r>
            <a:r>
              <a:rPr lang="en-US" dirty="0">
                <a:latin typeface="Sitka Banner" panose="02000505000000020004" pitchFamily="2" charset="0"/>
                <a:ea typeface="Calibri" panose="020F0502020204030204" pitchFamily="34" charset="0"/>
              </a:rPr>
              <a:t>. November 4 is a double holiday for Russia: National Unity Day and the celebration in honor of the Kazan Icon of the Most Holy </a:t>
            </a:r>
            <a:r>
              <a:rPr lang="en-US" dirty="0" err="1">
                <a:latin typeface="Sitka Banner" panose="02000505000000020004" pitchFamily="2" charset="0"/>
                <a:ea typeface="Calibri" panose="020F0502020204030204" pitchFamily="34" charset="0"/>
              </a:rPr>
              <a:t>Theotokos</a:t>
            </a:r>
            <a:endParaRPr lang="ru-RU" dirty="0">
              <a:latin typeface="Sitka Banner" panose="02000505000000020004" pitchFamily="2" charset="0"/>
            </a:endParaRPr>
          </a:p>
        </p:txBody>
      </p:sp>
      <p:pic>
        <p:nvPicPr>
          <p:cNvPr id="5" name="Рисунок 4">
            <a:extLst>
              <a:ext uri="{FF2B5EF4-FFF2-40B4-BE49-F238E27FC236}">
                <a16:creationId xmlns:a16="http://schemas.microsoft.com/office/drawing/2014/main" id="{EB85F85A-B623-4021-A496-C27C7989F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084" y="1132136"/>
            <a:ext cx="4226773" cy="4593727"/>
          </a:xfrm>
          <a:prstGeom prst="rect">
            <a:avLst/>
          </a:prstGeom>
        </p:spPr>
      </p:pic>
      <p:pic>
        <p:nvPicPr>
          <p:cNvPr id="2" name="сл9">
            <a:hlinkClick r:id="" action="ppaction://media"/>
            <a:extLst>
              <a:ext uri="{FF2B5EF4-FFF2-40B4-BE49-F238E27FC236}">
                <a16:creationId xmlns:a16="http://schemas.microsoft.com/office/drawing/2014/main" id="{2CC4A75C-8E6B-47BC-A5AA-7E5DEE8663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8890" y="5557684"/>
            <a:ext cx="609600" cy="609600"/>
          </a:xfrm>
          <a:prstGeom prst="rect">
            <a:avLst/>
          </a:prstGeom>
        </p:spPr>
      </p:pic>
    </p:spTree>
    <p:extLst>
      <p:ext uri="{BB962C8B-B14F-4D97-AF65-F5344CB8AC3E}">
        <p14:creationId xmlns:p14="http://schemas.microsoft.com/office/powerpoint/2010/main" val="1043820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D79556-1C23-4312-8B5E-AD1426EFE0BB}"/>
              </a:ext>
            </a:extLst>
          </p:cNvPr>
          <p:cNvSpPr>
            <a:spLocks noGrp="1"/>
          </p:cNvSpPr>
          <p:nvPr>
            <p:ph type="title"/>
          </p:nvPr>
        </p:nvSpPr>
        <p:spPr>
          <a:xfrm>
            <a:off x="838200" y="1279527"/>
            <a:ext cx="10515600" cy="1325563"/>
          </a:xfrm>
        </p:spPr>
        <p:txBody>
          <a:bodyPr/>
          <a:lstStyle/>
          <a:p>
            <a:pPr algn="ctr"/>
            <a:r>
              <a:rPr lang="en-US" dirty="0">
                <a:latin typeface="Sitka Banner" panose="02000505000000020004" pitchFamily="2" charset="0"/>
                <a:ea typeface="Calibri" panose="020F0502020204030204" pitchFamily="34" charset="0"/>
              </a:rPr>
              <a:t>Thank you for your attention</a:t>
            </a:r>
            <a:r>
              <a:rPr lang="ru-RU" dirty="0">
                <a:latin typeface="Sitka Banner" panose="02000505000000020004" pitchFamily="2" charset="0"/>
                <a:ea typeface="Calibri" panose="020F0502020204030204" pitchFamily="34" charset="0"/>
              </a:rPr>
              <a:t>!</a:t>
            </a:r>
            <a:endParaRPr lang="ru-RU" dirty="0">
              <a:latin typeface="Sitka Banner" panose="02000505000000020004" pitchFamily="2" charset="0"/>
            </a:endParaRPr>
          </a:p>
        </p:txBody>
      </p:sp>
      <p:pic>
        <p:nvPicPr>
          <p:cNvPr id="5" name="Объект 4">
            <a:extLst>
              <a:ext uri="{FF2B5EF4-FFF2-40B4-BE49-F238E27FC236}">
                <a16:creationId xmlns:a16="http://schemas.microsoft.com/office/drawing/2014/main" id="{0CFDEDE7-CE01-4CCA-B99D-449F8EB785D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48361" y="2389238"/>
            <a:ext cx="6483280" cy="4643131"/>
          </a:xfrm>
        </p:spPr>
      </p:pic>
    </p:spTree>
    <p:extLst>
      <p:ext uri="{BB962C8B-B14F-4D97-AF65-F5344CB8AC3E}">
        <p14:creationId xmlns:p14="http://schemas.microsoft.com/office/powerpoint/2010/main" val="106774497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theme/theme1.xml><?xml version="1.0" encoding="utf-8"?>
<a:theme xmlns:a="http://schemas.openxmlformats.org/drawingml/2006/main" name="powerpointbase.com-845">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powerpointbase.com-845</Template>
  <TotalTime>84</TotalTime>
  <Words>373</Words>
  <Application>Microsoft Office PowerPoint</Application>
  <PresentationFormat>Широкоэкранный</PresentationFormat>
  <Paragraphs>12</Paragraphs>
  <Slides>9</Slides>
  <Notes>0</Notes>
  <HiddenSlides>0</HiddenSlides>
  <MMClips>7</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9</vt:i4>
      </vt:variant>
    </vt:vector>
  </HeadingPairs>
  <TitlesOfParts>
    <vt:vector size="15" baseType="lpstr">
      <vt:lpstr>Arial</vt:lpstr>
      <vt:lpstr>Calibri</vt:lpstr>
      <vt:lpstr>Calibri Light</vt:lpstr>
      <vt:lpstr>Sitka Banner</vt:lpstr>
      <vt:lpstr>Times New Roman</vt:lpstr>
      <vt:lpstr>powerpointbase.com-845</vt:lpstr>
      <vt:lpstr> National Unity Day </vt:lpstr>
      <vt:lpstr>The history of the holiday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National Unity Day </dc:title>
  <dc:creator>Anna</dc:creator>
  <cp:lastModifiedBy>Anna</cp:lastModifiedBy>
  <cp:revision>8</cp:revision>
  <dcterms:created xsi:type="dcterms:W3CDTF">2021-11-05T20:07:01Z</dcterms:created>
  <dcterms:modified xsi:type="dcterms:W3CDTF">2021-11-06T09:18:16Z</dcterms:modified>
</cp:coreProperties>
</file>