
<file path=[Content_Types].xml><?xml version="1.0" encoding="utf-8"?>
<Types xmlns="http://schemas.openxmlformats.org/package/2006/content-types">
  <Default Extension="png" ContentType="image/png"/>
  <Default Extension="mp3" ContentType="audio/mpe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70" r:id="rId4"/>
    <p:sldId id="269" r:id="rId5"/>
    <p:sldId id="258" r:id="rId6"/>
    <p:sldId id="259" r:id="rId7"/>
    <p:sldId id="271" r:id="rId8"/>
    <p:sldId id="263" r:id="rId9"/>
    <p:sldId id="264" r:id="rId10"/>
    <p:sldId id="268" r:id="rId11"/>
    <p:sldId id="265" r:id="rId12"/>
    <p:sldId id="274" r:id="rId13"/>
    <p:sldId id="260" r:id="rId14"/>
    <p:sldId id="261" r:id="rId15"/>
    <p:sldId id="266" r:id="rId16"/>
    <p:sldId id="273" r:id="rId17"/>
    <p:sldId id="262" r:id="rId18"/>
    <p:sldId id="272" r:id="rId19"/>
    <p:sldId id="267" r:id="rId20"/>
    <p:sldId id="275" r:id="rId2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92" autoAdjust="0"/>
    <p:restoredTop sz="94660"/>
  </p:normalViewPr>
  <p:slideViewPr>
    <p:cSldViewPr snapToGrid="0">
      <p:cViewPr varScale="1">
        <p:scale>
          <a:sx n="83" d="100"/>
          <a:sy n="83" d="100"/>
        </p:scale>
        <p:origin x="638"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507170-EB3D-4518-AA27-EBE53539AD25}" type="datetimeFigureOut">
              <a:rPr lang="ru-RU" smtClean="0"/>
              <a:t>07.11.2021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04AA526-63EB-4B37-8636-1175C9F621E1}" type="slidenum">
              <a:rPr lang="ru-RU" smtClean="0"/>
              <a:t>‹#›</a:t>
            </a:fld>
            <a:endParaRPr lang="ru-RU"/>
          </a:p>
        </p:txBody>
      </p:sp>
    </p:spTree>
    <p:extLst>
      <p:ext uri="{BB962C8B-B14F-4D97-AF65-F5344CB8AC3E}">
        <p14:creationId xmlns:p14="http://schemas.microsoft.com/office/powerpoint/2010/main" val="2963225197"/>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507170-EB3D-4518-AA27-EBE53539AD25}" type="datetimeFigureOut">
              <a:rPr lang="ru-RU" smtClean="0"/>
              <a:t>07.11.2021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04AA526-63EB-4B37-8636-1175C9F621E1}" type="slidenum">
              <a:rPr lang="ru-RU" smtClean="0"/>
              <a:t>‹#›</a:t>
            </a:fld>
            <a:endParaRPr lang="ru-RU"/>
          </a:p>
        </p:txBody>
      </p:sp>
    </p:spTree>
    <p:extLst>
      <p:ext uri="{BB962C8B-B14F-4D97-AF65-F5344CB8AC3E}">
        <p14:creationId xmlns:p14="http://schemas.microsoft.com/office/powerpoint/2010/main" val="2288359101"/>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507170-EB3D-4518-AA27-EBE53539AD25}" type="datetimeFigureOut">
              <a:rPr lang="ru-RU" smtClean="0"/>
              <a:t>07.11.2021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04AA526-63EB-4B37-8636-1175C9F621E1}" type="slidenum">
              <a:rPr lang="ru-RU" smtClean="0"/>
              <a:t>‹#›</a:t>
            </a:fld>
            <a:endParaRPr lang="ru-RU"/>
          </a:p>
        </p:txBody>
      </p:sp>
    </p:spTree>
    <p:extLst>
      <p:ext uri="{BB962C8B-B14F-4D97-AF65-F5344CB8AC3E}">
        <p14:creationId xmlns:p14="http://schemas.microsoft.com/office/powerpoint/2010/main" val="2038160171"/>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507170-EB3D-4518-AA27-EBE53539AD25}" type="datetimeFigureOut">
              <a:rPr lang="ru-RU" smtClean="0"/>
              <a:t>07.11.2021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04AA526-63EB-4B37-8636-1175C9F621E1}" type="slidenum">
              <a:rPr lang="ru-RU" smtClean="0"/>
              <a:t>‹#›</a:t>
            </a:fld>
            <a:endParaRPr lang="ru-RU"/>
          </a:p>
        </p:txBody>
      </p:sp>
    </p:spTree>
    <p:extLst>
      <p:ext uri="{BB962C8B-B14F-4D97-AF65-F5344CB8AC3E}">
        <p14:creationId xmlns:p14="http://schemas.microsoft.com/office/powerpoint/2010/main" val="4234920748"/>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507170-EB3D-4518-AA27-EBE53539AD25}" type="datetimeFigureOut">
              <a:rPr lang="ru-RU" smtClean="0"/>
              <a:t>07.11.2021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04AA526-63EB-4B37-8636-1175C9F621E1}" type="slidenum">
              <a:rPr lang="ru-RU" smtClean="0"/>
              <a:t>‹#›</a:t>
            </a:fld>
            <a:endParaRPr lang="ru-RU"/>
          </a:p>
        </p:txBody>
      </p:sp>
    </p:spTree>
    <p:extLst>
      <p:ext uri="{BB962C8B-B14F-4D97-AF65-F5344CB8AC3E}">
        <p14:creationId xmlns:p14="http://schemas.microsoft.com/office/powerpoint/2010/main" val="1606547658"/>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B4507170-EB3D-4518-AA27-EBE53539AD25}" type="datetimeFigureOut">
              <a:rPr lang="ru-RU" smtClean="0"/>
              <a:t>07.11.2021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04AA526-63EB-4B37-8636-1175C9F621E1}" type="slidenum">
              <a:rPr lang="ru-RU" smtClean="0"/>
              <a:t>‹#›</a:t>
            </a:fld>
            <a:endParaRPr lang="ru-RU"/>
          </a:p>
        </p:txBody>
      </p:sp>
    </p:spTree>
    <p:extLst>
      <p:ext uri="{BB962C8B-B14F-4D97-AF65-F5344CB8AC3E}">
        <p14:creationId xmlns:p14="http://schemas.microsoft.com/office/powerpoint/2010/main" val="507092363"/>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507170-EB3D-4518-AA27-EBE53539AD25}" type="datetimeFigureOut">
              <a:rPr lang="ru-RU" smtClean="0"/>
              <a:t>07.11.2021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704AA526-63EB-4B37-8636-1175C9F621E1}" type="slidenum">
              <a:rPr lang="ru-RU" smtClean="0"/>
              <a:t>‹#›</a:t>
            </a:fld>
            <a:endParaRPr lang="ru-RU"/>
          </a:p>
        </p:txBody>
      </p:sp>
    </p:spTree>
    <p:extLst>
      <p:ext uri="{BB962C8B-B14F-4D97-AF65-F5344CB8AC3E}">
        <p14:creationId xmlns:p14="http://schemas.microsoft.com/office/powerpoint/2010/main" val="2589282064"/>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4507170-EB3D-4518-AA27-EBE53539AD25}" type="datetimeFigureOut">
              <a:rPr lang="ru-RU" smtClean="0"/>
              <a:t>07.11.2021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04AA526-63EB-4B37-8636-1175C9F621E1}" type="slidenum">
              <a:rPr lang="ru-RU" smtClean="0"/>
              <a:t>‹#›</a:t>
            </a:fld>
            <a:endParaRPr lang="ru-RU"/>
          </a:p>
        </p:txBody>
      </p:sp>
    </p:spTree>
    <p:extLst>
      <p:ext uri="{BB962C8B-B14F-4D97-AF65-F5344CB8AC3E}">
        <p14:creationId xmlns:p14="http://schemas.microsoft.com/office/powerpoint/2010/main" val="80902277"/>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507170-EB3D-4518-AA27-EBE53539AD25}" type="datetimeFigureOut">
              <a:rPr lang="ru-RU" smtClean="0"/>
              <a:t>07.11.2021</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704AA526-63EB-4B37-8636-1175C9F621E1}" type="slidenum">
              <a:rPr lang="ru-RU" smtClean="0"/>
              <a:t>‹#›</a:t>
            </a:fld>
            <a:endParaRPr lang="ru-RU"/>
          </a:p>
        </p:txBody>
      </p:sp>
    </p:spTree>
    <p:extLst>
      <p:ext uri="{BB962C8B-B14F-4D97-AF65-F5344CB8AC3E}">
        <p14:creationId xmlns:p14="http://schemas.microsoft.com/office/powerpoint/2010/main" val="923070450"/>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507170-EB3D-4518-AA27-EBE53539AD25}" type="datetimeFigureOut">
              <a:rPr lang="ru-RU" smtClean="0"/>
              <a:t>07.11.2021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04AA526-63EB-4B37-8636-1175C9F621E1}" type="slidenum">
              <a:rPr lang="ru-RU" smtClean="0"/>
              <a:t>‹#›</a:t>
            </a:fld>
            <a:endParaRPr lang="ru-RU"/>
          </a:p>
        </p:txBody>
      </p:sp>
    </p:spTree>
    <p:extLst>
      <p:ext uri="{BB962C8B-B14F-4D97-AF65-F5344CB8AC3E}">
        <p14:creationId xmlns:p14="http://schemas.microsoft.com/office/powerpoint/2010/main" val="2654451722"/>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507170-EB3D-4518-AA27-EBE53539AD25}" type="datetimeFigureOut">
              <a:rPr lang="ru-RU" smtClean="0"/>
              <a:t>07.11.2021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04AA526-63EB-4B37-8636-1175C9F621E1}" type="slidenum">
              <a:rPr lang="ru-RU" smtClean="0"/>
              <a:t>‹#›</a:t>
            </a:fld>
            <a:endParaRPr lang="ru-RU"/>
          </a:p>
        </p:txBody>
      </p:sp>
    </p:spTree>
    <p:extLst>
      <p:ext uri="{BB962C8B-B14F-4D97-AF65-F5344CB8AC3E}">
        <p14:creationId xmlns:p14="http://schemas.microsoft.com/office/powerpoint/2010/main" val="2090678627"/>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3640">
              <a:schemeClr val="accent6">
                <a:lumMod val="75000"/>
              </a:schemeClr>
            </a:gs>
            <a:gs pos="0">
              <a:schemeClr val="accent6">
                <a:lumMod val="75000"/>
              </a:schemeClr>
            </a:gs>
            <a:gs pos="74000">
              <a:schemeClr val="accent6">
                <a:lumMod val="60000"/>
                <a:lumOff val="40000"/>
              </a:schemeClr>
            </a:gs>
            <a:gs pos="83000">
              <a:schemeClr val="accent6">
                <a:lumMod val="60000"/>
                <a:lumOff val="40000"/>
              </a:schemeClr>
            </a:gs>
            <a:gs pos="23236">
              <a:schemeClr val="accent6">
                <a:lumMod val="75000"/>
              </a:schemeClr>
            </a:gs>
            <a:gs pos="100000">
              <a:schemeClr val="accent6">
                <a:lumMod val="40000"/>
                <a:lumOff val="6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507170-EB3D-4518-AA27-EBE53539AD25}" type="datetimeFigureOut">
              <a:rPr lang="ru-RU" smtClean="0"/>
              <a:t>07.11.2021</a:t>
            </a:fld>
            <a:endParaRPr lang="ru-R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4AA526-63EB-4B37-8636-1175C9F621E1}" type="slidenum">
              <a:rPr lang="ru-RU" smtClean="0"/>
              <a:t>‹#›</a:t>
            </a:fld>
            <a:endParaRPr lang="ru-RU"/>
          </a:p>
        </p:txBody>
      </p:sp>
    </p:spTree>
    <p:extLst>
      <p:ext uri="{BB962C8B-B14F-4D97-AF65-F5344CB8AC3E}">
        <p14:creationId xmlns:p14="http://schemas.microsoft.com/office/powerpoint/2010/main" val="291679050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2.png"/><Relationship Id="rId4" Type="http://schemas.openxmlformats.org/officeDocument/2006/relationships/image" Target="../media/image7.jpeg"/></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g"/></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media" Target="../media/media3.m4a"/><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3.m4a"/></Relationships>
</file>

<file path=ppt/slides/_rels/slide4.xml.rels><?xml version="1.0" encoding="UTF-8" standalone="yes"?>
<Relationships xmlns="http://schemas.openxmlformats.org/package/2006/relationships"><Relationship Id="rId3" Type="http://schemas.microsoft.com/office/2007/relationships/media" Target="../media/media5.m4a"/><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jpg"/><Relationship Id="rId5" Type="http://schemas.openxmlformats.org/officeDocument/2006/relationships/slideLayout" Target="../slideLayouts/slideLayout9.xml"/><Relationship Id="rId4" Type="http://schemas.openxmlformats.org/officeDocument/2006/relationships/audio" Target="../media/media5.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media" Target="../media/media9.m4a"/><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en.kremlin.ru/events/president/news/61963" TargetMode="External"/><Relationship Id="rId5" Type="http://schemas.openxmlformats.org/officeDocument/2006/relationships/slideLayout" Target="../slideLayouts/slideLayout2.xml"/><Relationship Id="rId4" Type="http://schemas.openxmlformats.org/officeDocument/2006/relationships/audio" Target="../media/media9.m4a"/></Relationships>
</file>

<file path=ppt/slides/_rels/slide9.xml.rels><?xml version="1.0" encoding="UTF-8" standalone="yes"?>
<Relationships xmlns="http://schemas.openxmlformats.org/package/2006/relationships"><Relationship Id="rId3" Type="http://schemas.microsoft.com/office/2007/relationships/media" Target="../media/media11.m4a"/><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11.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517236"/>
            <a:ext cx="9144000" cy="2992726"/>
          </a:xfrm>
        </p:spPr>
        <p:txBody>
          <a:bodyPr>
            <a:normAutofit/>
          </a:bodyPr>
          <a:lstStyle/>
          <a:p>
            <a:r>
              <a:rPr lang="en-US" sz="1800" dirty="0">
                <a:latin typeface="Times New Roman" panose="02020603050405020304" pitchFamily="18" charset="0"/>
                <a:cs typeface="Times New Roman" panose="02020603050405020304" pitchFamily="18" charset="0"/>
              </a:rPr>
              <a:t>Medical Academy named after S.I. </a:t>
            </a:r>
            <a:r>
              <a:rPr lang="en-US" sz="1800" dirty="0" err="1">
                <a:latin typeface="Times New Roman" panose="02020603050405020304" pitchFamily="18" charset="0"/>
                <a:cs typeface="Times New Roman" panose="02020603050405020304" pitchFamily="18" charset="0"/>
              </a:rPr>
              <a:t>Georgievsky</a:t>
            </a:r>
            <a:r>
              <a:rPr lang="en-US" sz="1800" dirty="0">
                <a:latin typeface="Times New Roman" panose="02020603050405020304" pitchFamily="18" charset="0"/>
                <a:cs typeface="Times New Roman" panose="02020603050405020304" pitchFamily="18" charset="0"/>
              </a:rPr>
              <a:t/>
            </a:r>
            <a:br>
              <a:rPr lang="en-US"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of </a:t>
            </a:r>
            <a:r>
              <a:rPr lang="en-US" sz="1800" dirty="0" err="1">
                <a:latin typeface="Times New Roman" panose="02020603050405020304" pitchFamily="18" charset="0"/>
                <a:cs typeface="Times New Roman" panose="02020603050405020304" pitchFamily="18" charset="0"/>
              </a:rPr>
              <a:t>Vernadsky</a:t>
            </a:r>
            <a:r>
              <a:rPr lang="en-US" sz="1800" dirty="0">
                <a:latin typeface="Times New Roman" panose="02020603050405020304" pitchFamily="18" charset="0"/>
                <a:cs typeface="Times New Roman" panose="02020603050405020304" pitchFamily="18" charset="0"/>
              </a:rPr>
              <a:t> </a:t>
            </a:r>
            <a:r>
              <a:rPr lang="en-US" sz="1800" dirty="0" smtClean="0">
                <a:latin typeface="Times New Roman" panose="02020603050405020304" pitchFamily="18" charset="0"/>
                <a:cs typeface="Times New Roman" panose="02020603050405020304" pitchFamily="18" charset="0"/>
              </a:rPr>
              <a:t>CFU</a:t>
            </a:r>
            <a:br>
              <a:rPr lang="en-US" sz="1800" dirty="0" smtClean="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
            </a:r>
            <a:br>
              <a:rPr lang="en-US" sz="1800" dirty="0">
                <a:latin typeface="Times New Roman" panose="02020603050405020304" pitchFamily="18" charset="0"/>
                <a:cs typeface="Times New Roman" panose="02020603050405020304" pitchFamily="18" charset="0"/>
              </a:rPr>
            </a:br>
            <a:r>
              <a:rPr lang="en-US" sz="1800" dirty="0" smtClean="0">
                <a:latin typeface="Times New Roman" panose="02020603050405020304" pitchFamily="18" charset="0"/>
                <a:cs typeface="Times New Roman" panose="02020603050405020304" pitchFamily="18" charset="0"/>
              </a:rPr>
              <a:t/>
            </a:r>
            <a:br>
              <a:rPr lang="en-US" sz="1800" dirty="0" smtClean="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
            </a:r>
            <a:br>
              <a:rPr lang="en-US" sz="1800" dirty="0">
                <a:latin typeface="Times New Roman" panose="02020603050405020304" pitchFamily="18" charset="0"/>
                <a:cs typeface="Times New Roman" panose="02020603050405020304" pitchFamily="18" charset="0"/>
              </a:rPr>
            </a:br>
            <a:r>
              <a:rPr lang="ru-RU" sz="1800" dirty="0" smtClean="0">
                <a:latin typeface="Times New Roman" panose="02020603050405020304" pitchFamily="18" charset="0"/>
                <a:cs typeface="Times New Roman" panose="02020603050405020304" pitchFamily="18" charset="0"/>
              </a:rPr>
              <a:t/>
            </a:r>
            <a:br>
              <a:rPr lang="ru-RU" sz="1800" dirty="0" smtClean="0">
                <a:latin typeface="Times New Roman" panose="02020603050405020304" pitchFamily="18" charset="0"/>
                <a:cs typeface="Times New Roman" panose="02020603050405020304" pitchFamily="18" charset="0"/>
              </a:rPr>
            </a:br>
            <a:r>
              <a:rPr lang="en-US" sz="6600" dirty="0">
                <a:latin typeface="Times New Roman" panose="02020603050405020304" pitchFamily="18" charset="0"/>
                <a:cs typeface="Times New Roman" panose="02020603050405020304" pitchFamily="18" charset="0"/>
              </a:rPr>
              <a:t>N</a:t>
            </a:r>
            <a:r>
              <a:rPr lang="en-US" sz="6600" dirty="0" smtClean="0">
                <a:latin typeface="Times New Roman" panose="02020603050405020304" pitchFamily="18" charset="0"/>
                <a:cs typeface="Times New Roman" panose="02020603050405020304" pitchFamily="18" charset="0"/>
              </a:rPr>
              <a:t>ational </a:t>
            </a:r>
            <a:r>
              <a:rPr lang="en-US" sz="6600" dirty="0">
                <a:latin typeface="Times New Roman" panose="02020603050405020304" pitchFamily="18" charset="0"/>
                <a:cs typeface="Times New Roman" panose="02020603050405020304" pitchFamily="18" charset="0"/>
              </a:rPr>
              <a:t>unity day</a:t>
            </a:r>
            <a:r>
              <a:rPr lang="ru-RU" sz="1800" dirty="0" smtClean="0">
                <a:latin typeface="Times New Roman" panose="02020603050405020304" pitchFamily="18" charset="0"/>
                <a:cs typeface="Times New Roman" panose="02020603050405020304" pitchFamily="18" charset="0"/>
              </a:rPr>
              <a:t/>
            </a:r>
            <a:br>
              <a:rPr lang="ru-RU" sz="1800" dirty="0" smtClean="0">
                <a:latin typeface="Times New Roman" panose="02020603050405020304" pitchFamily="18" charset="0"/>
                <a:cs typeface="Times New Roman" panose="02020603050405020304" pitchFamily="18" charset="0"/>
              </a:rPr>
            </a:br>
            <a:endParaRPr lang="ru-RU" sz="1800" dirty="0">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1524000" y="3602037"/>
            <a:ext cx="9144000" cy="1949017"/>
          </a:xfrm>
        </p:spPr>
        <p:txBody>
          <a:bodyPr>
            <a:normAutofit/>
          </a:bodyPr>
          <a:lstStyle/>
          <a:p>
            <a:r>
              <a:rPr lang="en-US" dirty="0"/>
              <a:t> </a:t>
            </a:r>
            <a:r>
              <a:rPr lang="en-US" dirty="0" smtClean="0"/>
              <a:t>                                                                               Students </a:t>
            </a:r>
            <a:r>
              <a:rPr lang="en-US" dirty="0"/>
              <a:t>Veronica </a:t>
            </a:r>
            <a:r>
              <a:rPr lang="en-US" dirty="0" err="1" smtClean="0"/>
              <a:t>Smirnova</a:t>
            </a:r>
            <a:endParaRPr lang="en-US" dirty="0" smtClean="0"/>
          </a:p>
          <a:p>
            <a:r>
              <a:rPr lang="en-US" dirty="0"/>
              <a:t> </a:t>
            </a:r>
            <a:r>
              <a:rPr lang="en-US" dirty="0" smtClean="0"/>
              <a:t>                                                                                                 Sabina </a:t>
            </a:r>
            <a:r>
              <a:rPr lang="en-US" dirty="0" err="1" smtClean="0"/>
              <a:t>Adjaripova</a:t>
            </a:r>
            <a:endParaRPr lang="en-US" dirty="0" smtClean="0"/>
          </a:p>
          <a:p>
            <a:r>
              <a:rPr lang="en-US" dirty="0"/>
              <a:t> </a:t>
            </a:r>
            <a:r>
              <a:rPr lang="en-US" dirty="0" smtClean="0"/>
              <a:t>                                                                  Group P-S-O205(1)       </a:t>
            </a:r>
          </a:p>
        </p:txBody>
      </p:sp>
    </p:spTree>
    <p:extLst>
      <p:ext uri="{BB962C8B-B14F-4D97-AF65-F5344CB8AC3E}">
        <p14:creationId xmlns:p14="http://schemas.microsoft.com/office/powerpoint/2010/main" val="5906554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4709" y="110836"/>
            <a:ext cx="6858000" cy="6599382"/>
          </a:xfrm>
          <a:prstGeom prst="rect">
            <a:avLst/>
          </a:prstGeom>
        </p:spPr>
      </p:pic>
    </p:spTree>
    <p:extLst>
      <p:ext uri="{BB962C8B-B14F-4D97-AF65-F5344CB8AC3E}">
        <p14:creationId xmlns:p14="http://schemas.microsoft.com/office/powerpoint/2010/main" val="38258631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a:t>Public Life</a:t>
            </a:r>
            <a:r>
              <a:rPr lang="en-US" dirty="0"/>
              <a:t/>
            </a:r>
            <a:br>
              <a:rPr lang="en-US" dirty="0"/>
            </a:br>
            <a:endParaRPr lang="ru-RU" dirty="0"/>
          </a:p>
        </p:txBody>
      </p:sp>
      <p:sp>
        <p:nvSpPr>
          <p:cNvPr id="3" name="Объект 2"/>
          <p:cNvSpPr>
            <a:spLocks noGrp="1"/>
          </p:cNvSpPr>
          <p:nvPr>
            <p:ph idx="1"/>
          </p:nvPr>
        </p:nvSpPr>
        <p:spPr/>
        <p:txBody>
          <a:bodyPr/>
          <a:lstStyle/>
          <a:p>
            <a:pPr marL="0" indent="0">
              <a:buNone/>
            </a:pPr>
            <a:r>
              <a:rPr lang="en-US" dirty="0" smtClean="0"/>
              <a:t>November </a:t>
            </a:r>
            <a:r>
              <a:rPr lang="en-US" dirty="0"/>
              <a:t>4 is a public holiday in the Russian Federation. Schools, post offices, public buildings and most businesses are closed on this day. Public transport schedules may vary due to religious processions and political demonstrations. If November 4 falls on a weekend, the public holiday usually moves to the following Monday</a:t>
            </a:r>
            <a:r>
              <a:rPr lang="en-US" dirty="0" smtClean="0"/>
              <a:t>.</a:t>
            </a:r>
            <a:r>
              <a:rPr lang="en-US" dirty="0"/>
              <a:t> </a:t>
            </a:r>
            <a:r>
              <a:rPr lang="en-US" dirty="0" smtClean="0"/>
              <a:t>For </a:t>
            </a:r>
            <a:r>
              <a:rPr lang="en-US" dirty="0"/>
              <a:t>many Russians, November 4 is just another day </a:t>
            </a:r>
            <a:r>
              <a:rPr lang="en-US" dirty="0" smtClean="0"/>
              <a:t>off</a:t>
            </a:r>
            <a:r>
              <a:rPr lang="ru-RU" dirty="0" smtClean="0"/>
              <a:t>.</a:t>
            </a:r>
            <a:endParaRPr lang="en-US" dirty="0"/>
          </a:p>
          <a:p>
            <a:endParaRPr lang="ru-RU" dirty="0"/>
          </a:p>
        </p:txBody>
      </p:sp>
      <p:pic>
        <p:nvPicPr>
          <p:cNvPr id="4" name="d4b31102d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67235" y="365125"/>
            <a:ext cx="487363" cy="487363"/>
          </a:xfrm>
          <a:prstGeom prst="rect">
            <a:avLst/>
          </a:prstGeom>
        </p:spPr>
      </p:pic>
    </p:spTree>
    <p:extLst>
      <p:ext uri="{BB962C8B-B14F-4D97-AF65-F5344CB8AC3E}">
        <p14:creationId xmlns:p14="http://schemas.microsoft.com/office/powerpoint/2010/main" val="1772669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45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8291" y="930564"/>
            <a:ext cx="10058400" cy="5280660"/>
          </a:xfrm>
          <a:prstGeom prst="rect">
            <a:avLst/>
          </a:prstGeom>
        </p:spPr>
      </p:pic>
    </p:spTree>
    <p:extLst>
      <p:ext uri="{BB962C8B-B14F-4D97-AF65-F5344CB8AC3E}">
        <p14:creationId xmlns:p14="http://schemas.microsoft.com/office/powerpoint/2010/main" val="1426272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Symbols</a:t>
            </a:r>
            <a:endParaRPr lang="ru-RU" dirty="0"/>
          </a:p>
        </p:txBody>
      </p:sp>
      <p:sp>
        <p:nvSpPr>
          <p:cNvPr id="3" name="Объект 2"/>
          <p:cNvSpPr>
            <a:spLocks noGrp="1"/>
          </p:cNvSpPr>
          <p:nvPr>
            <p:ph type="body" sz="half" idx="2"/>
          </p:nvPr>
        </p:nvSpPr>
        <p:spPr/>
        <p:txBody>
          <a:bodyPr/>
          <a:lstStyle/>
          <a:p>
            <a:r>
              <a:rPr lang="en-US" dirty="0"/>
              <a:t>Monuments dedicated to </a:t>
            </a:r>
            <a:r>
              <a:rPr lang="en-US" dirty="0" err="1"/>
              <a:t>Minin</a:t>
            </a:r>
            <a:r>
              <a:rPr lang="en-US" dirty="0"/>
              <a:t> and </a:t>
            </a:r>
            <a:r>
              <a:rPr lang="en-US" dirty="0" err="1"/>
              <a:t>Pozharsky</a:t>
            </a:r>
            <a:r>
              <a:rPr lang="en-US" dirty="0"/>
              <a:t>, Our Lady of Kazan icon and the Russian flag are the most common symbols of Unity Day in Russia.</a:t>
            </a:r>
            <a:endParaRPr lang="ru-RU" dirty="0"/>
          </a:p>
        </p:txBody>
      </p:sp>
      <p:pic>
        <p:nvPicPr>
          <p:cNvPr id="1028" name="Picture 4" descr="https://sun9-40.userapi.com/impg/lIjkBysS7zVmTTCtFnm-TQNFhKiuxgIOyMJnsA/iA0vEC79zHI.jpg?size=250x303&amp;quality=96&amp;sign=0fdfe60a66335e58f1a8d54a80c5e0fe&amp;type=album"/>
          <p:cNvPicPr>
            <a:picLocks noGrp="1" noChangeAspect="1" noChangeArrowheads="1"/>
          </p:cNvPicPr>
          <p:nvPr>
            <p:ph type="pic" idx="1"/>
          </p:nvPr>
        </p:nvPicPr>
        <p:blipFill>
          <a:blip r:embed="rId4">
            <a:extLst>
              <a:ext uri="{28A0092B-C50C-407E-A947-70E740481C1C}">
                <a14:useLocalDpi xmlns:a14="http://schemas.microsoft.com/office/drawing/2010/main" val="0"/>
              </a:ext>
            </a:extLst>
          </a:blip>
          <a:srcRect t="17425" b="1742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4" name="9a1e8d073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5388" y="385906"/>
            <a:ext cx="487363" cy="487363"/>
          </a:xfrm>
          <a:prstGeom prst="rect">
            <a:avLst/>
          </a:prstGeom>
        </p:spPr>
      </p:pic>
    </p:spTree>
    <p:extLst>
      <p:ext uri="{BB962C8B-B14F-4D97-AF65-F5344CB8AC3E}">
        <p14:creationId xmlns:p14="http://schemas.microsoft.com/office/powerpoint/2010/main" val="2684234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3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p:cNvSpPr>
            <a:spLocks noGrp="1"/>
          </p:cNvSpPr>
          <p:nvPr>
            <p:ph type="title"/>
          </p:nvPr>
        </p:nvSpPr>
        <p:spPr/>
        <p:txBody>
          <a:bodyPr/>
          <a:lstStyle/>
          <a:p>
            <a:r>
              <a:rPr lang="en-US" dirty="0" smtClean="0"/>
              <a:t>Symbols </a:t>
            </a:r>
            <a:endParaRPr lang="ru-RU" dirty="0"/>
          </a:p>
        </p:txBody>
      </p:sp>
      <p:pic>
        <p:nvPicPr>
          <p:cNvPr id="2052" name="Picture 4" descr="https://sun9-56.userapi.com/impg/5xgnmgZYniPZkSAz4axdl7_vLVmn-dooYCGg8A/6fU2FTM2Csw.jpg?size=450x338&amp;quality=96&amp;sign=964f018cf33992a5200e54417b62f60c&amp;type=album"/>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96654" y="1607126"/>
            <a:ext cx="6742545" cy="4775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64672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A </a:t>
            </a:r>
            <a:r>
              <a:rPr lang="en-US" dirty="0"/>
              <a:t>Shared Holiday</a:t>
            </a:r>
            <a:br>
              <a:rPr lang="en-US" dirty="0"/>
            </a:br>
            <a:endParaRPr lang="ru-RU" dirty="0"/>
          </a:p>
        </p:txBody>
      </p:sp>
      <p:sp>
        <p:nvSpPr>
          <p:cNvPr id="3" name="Объект 2"/>
          <p:cNvSpPr>
            <a:spLocks noGrp="1"/>
          </p:cNvSpPr>
          <p:nvPr>
            <p:ph idx="1"/>
          </p:nvPr>
        </p:nvSpPr>
        <p:spPr/>
        <p:txBody>
          <a:bodyPr/>
          <a:lstStyle/>
          <a:p>
            <a:r>
              <a:rPr lang="en-US" dirty="0"/>
              <a:t>The Day of National Unity in Russia shares its date with another important holiday. It’s called the Feast of Kazan Icon of the Mother of God. </a:t>
            </a:r>
            <a:r>
              <a:rPr lang="en-US" dirty="0" err="1"/>
              <a:t>Kuzma</a:t>
            </a:r>
            <a:r>
              <a:rPr lang="en-US" dirty="0"/>
              <a:t> </a:t>
            </a:r>
            <a:r>
              <a:rPr lang="en-US" dirty="0" err="1"/>
              <a:t>Minin</a:t>
            </a:r>
            <a:r>
              <a:rPr lang="en-US" dirty="0"/>
              <a:t> and Dmitry </a:t>
            </a:r>
            <a:r>
              <a:rPr lang="en-US" dirty="0" err="1"/>
              <a:t>Pozharsky</a:t>
            </a:r>
            <a:r>
              <a:rPr lang="en-US" dirty="0"/>
              <a:t> prayed to this icon and took it with them on their march. Each year, the churches do a special service dedicated to the Kazan icon.</a:t>
            </a:r>
            <a:endParaRPr lang="ru-RU" dirty="0"/>
          </a:p>
        </p:txBody>
      </p:sp>
      <p:pic>
        <p:nvPicPr>
          <p:cNvPr id="6" name="1228817fa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64034" y="610034"/>
            <a:ext cx="487363" cy="487363"/>
          </a:xfrm>
          <a:prstGeom prst="rect">
            <a:avLst/>
          </a:prstGeom>
        </p:spPr>
      </p:pic>
    </p:spTree>
    <p:extLst>
      <p:ext uri="{BB962C8B-B14F-4D97-AF65-F5344CB8AC3E}">
        <p14:creationId xmlns:p14="http://schemas.microsoft.com/office/powerpoint/2010/main" val="1075845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98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avatars.mds.yandex.net/i?id=2a0000017ce96232dc2f29b45357298d64e0-1648411-fast-images&amp;n=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7089" y="849746"/>
            <a:ext cx="7305965" cy="5079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1221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Meaning to</a:t>
            </a:r>
            <a:r>
              <a:rPr lang="ru-RU" dirty="0" smtClean="0"/>
              <a:t> </a:t>
            </a:r>
            <a:r>
              <a:rPr lang="en-US" dirty="0" smtClean="0"/>
              <a:t>nation </a:t>
            </a:r>
            <a:endParaRPr lang="ru-RU" dirty="0"/>
          </a:p>
        </p:txBody>
      </p:sp>
      <p:sp>
        <p:nvSpPr>
          <p:cNvPr id="3" name="Объект 2"/>
          <p:cNvSpPr>
            <a:spLocks noGrp="1"/>
          </p:cNvSpPr>
          <p:nvPr>
            <p:ph idx="1"/>
          </p:nvPr>
        </p:nvSpPr>
        <p:spPr/>
        <p:txBody>
          <a:bodyPr>
            <a:normAutofit/>
          </a:bodyPr>
          <a:lstStyle/>
          <a:p>
            <a:pPr marL="0" indent="0">
              <a:buNone/>
            </a:pPr>
            <a:r>
              <a:rPr lang="en-US" dirty="0"/>
              <a:t>T</a:t>
            </a:r>
            <a:r>
              <a:rPr lang="en-US" dirty="0" smtClean="0"/>
              <a:t>he </a:t>
            </a:r>
            <a:r>
              <a:rPr lang="en-US" dirty="0"/>
              <a:t>Day of National Unity symbolizes the solidarity and unity of the Russian people, ensuring the country's well-being and prosperity</a:t>
            </a:r>
            <a:r>
              <a:rPr lang="en-US" dirty="0" smtClean="0"/>
              <a:t>.</a:t>
            </a:r>
          </a:p>
          <a:p>
            <a:pPr marL="0" indent="0">
              <a:buNone/>
            </a:pPr>
            <a:r>
              <a:rPr lang="en-US" dirty="0"/>
              <a:t>And </a:t>
            </a:r>
            <a:r>
              <a:rPr lang="en-US" dirty="0" smtClean="0"/>
              <a:t>today peace</a:t>
            </a:r>
            <a:r>
              <a:rPr lang="en-US" dirty="0"/>
              <a:t>, cohesion and harmony between the citizens of Russia of all nationalities, political and religious views are able to perform a miracle and lead Russia to power and prosperity</a:t>
            </a:r>
            <a:r>
              <a:rPr lang="en-US" dirty="0" smtClean="0"/>
              <a:t>.</a:t>
            </a:r>
          </a:p>
          <a:p>
            <a:pPr marL="0" indent="0">
              <a:buNone/>
            </a:pPr>
            <a:r>
              <a:rPr lang="en-US" dirty="0" smtClean="0"/>
              <a:t>This </a:t>
            </a:r>
            <a:r>
              <a:rPr lang="en-US" dirty="0"/>
              <a:t>is a wonderful and very necessary holiday. At all times, our country faces serious problems, powerful enemies and dangers. To resist them, unity and cohesion are needed, and a force capable of instilling the will to win in the hearts of the people is needed. Then the people will be able to crush all obstacles and overcome difficulties.</a:t>
            </a:r>
            <a:endParaRPr lang="en-US" dirty="0" smtClean="0"/>
          </a:p>
        </p:txBody>
      </p:sp>
      <p:pic>
        <p:nvPicPr>
          <p:cNvPr id="4" name="e1be5a7fe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10118" y="709179"/>
            <a:ext cx="487363" cy="487363"/>
          </a:xfrm>
          <a:prstGeom prst="rect">
            <a:avLst/>
          </a:prstGeom>
        </p:spPr>
      </p:pic>
    </p:spTree>
    <p:extLst>
      <p:ext uri="{BB962C8B-B14F-4D97-AF65-F5344CB8AC3E}">
        <p14:creationId xmlns:p14="http://schemas.microsoft.com/office/powerpoint/2010/main" val="1033701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62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146" y="711200"/>
            <a:ext cx="10058400" cy="5657850"/>
          </a:xfrm>
          <a:prstGeom prst="rect">
            <a:avLst/>
          </a:prstGeom>
        </p:spPr>
      </p:pic>
    </p:spTree>
    <p:extLst>
      <p:ext uri="{BB962C8B-B14F-4D97-AF65-F5344CB8AC3E}">
        <p14:creationId xmlns:p14="http://schemas.microsoft.com/office/powerpoint/2010/main" val="36894848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0" y="498764"/>
            <a:ext cx="10515600" cy="5678199"/>
          </a:xfrm>
        </p:spPr>
        <p:txBody>
          <a:bodyPr/>
          <a:lstStyle/>
          <a:p>
            <a:pPr marL="0" indent="0">
              <a:buNone/>
            </a:pPr>
            <a:r>
              <a:rPr lang="en-US" dirty="0"/>
              <a:t>Even the epidemiological situation in the country and the restrictions due to the coronavirus will not prevent us from celebrating </a:t>
            </a:r>
            <a:r>
              <a:rPr lang="en-US" dirty="0" smtClean="0"/>
              <a:t>it</a:t>
            </a:r>
            <a:r>
              <a:rPr lang="ru-RU" dirty="0" smtClean="0"/>
              <a:t>.</a:t>
            </a:r>
            <a:endParaRPr lang="en-US" dirty="0" smtClean="0"/>
          </a:p>
          <a:p>
            <a:pPr marL="0" indent="0">
              <a:buNone/>
            </a:pPr>
            <a:r>
              <a:rPr lang="en-US" dirty="0" smtClean="0"/>
              <a:t>Happy holiday</a:t>
            </a:r>
            <a:r>
              <a:rPr lang="ru-RU" dirty="0" smtClean="0"/>
              <a:t>!!!</a:t>
            </a:r>
            <a:r>
              <a:rPr lang="en-US" dirty="0"/>
              <a:t> H</a:t>
            </a:r>
            <a:r>
              <a:rPr lang="en-US" dirty="0" smtClean="0"/>
              <a:t>appy National Unity </a:t>
            </a:r>
            <a:r>
              <a:rPr lang="en-US" dirty="0"/>
              <a:t>Day!!! </a:t>
            </a:r>
            <a:endParaRPr lang="ru-RU" dirty="0"/>
          </a:p>
        </p:txBody>
      </p:sp>
      <p:pic>
        <p:nvPicPr>
          <p:cNvPr id="3086" name="Picture 14" desc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8763" y="1507548"/>
            <a:ext cx="228888" cy="228888"/>
          </a:xfrm>
          <a:prstGeom prst="rect">
            <a:avLst/>
          </a:prstGeom>
          <a:noFill/>
          <a:extLst>
            <a:ext uri="{909E8E84-426E-40DD-AFC4-6F175D3DCCD1}">
              <a14:hiddenFill xmlns:a14="http://schemas.microsoft.com/office/drawing/2010/main">
                <a:solidFill>
                  <a:srgbClr val="FFFFFF"/>
                </a:solidFill>
              </a14:hiddenFill>
            </a:ext>
          </a:extLst>
        </p:spPr>
      </p:pic>
      <p:pic>
        <p:nvPicPr>
          <p:cNvPr id="3087" name="Picture 15" desc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8377" y="1507548"/>
            <a:ext cx="228888" cy="228888"/>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3740" y="1507548"/>
            <a:ext cx="228888" cy="228888"/>
          </a:xfrm>
          <a:prstGeom prst="rect">
            <a:avLst/>
          </a:prstGeom>
          <a:noFill/>
          <a:extLst>
            <a:ext uri="{909E8E84-426E-40DD-AFC4-6F175D3DCCD1}">
              <a14:hiddenFill xmlns:a14="http://schemas.microsoft.com/office/drawing/2010/main">
                <a:solidFill>
                  <a:srgbClr val="FFFFFF"/>
                </a:solidFill>
              </a14:hiddenFill>
            </a:ext>
          </a:extLst>
        </p:spPr>
      </p:pic>
      <p:pic>
        <p:nvPicPr>
          <p:cNvPr id="2" name="7e41ed0a4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0362" y="330489"/>
            <a:ext cx="487363" cy="487363"/>
          </a:xfrm>
          <a:prstGeom prst="rect">
            <a:avLst/>
          </a:prstGeom>
        </p:spPr>
      </p:pic>
    </p:spTree>
    <p:extLst>
      <p:ext uri="{BB962C8B-B14F-4D97-AF65-F5344CB8AC3E}">
        <p14:creationId xmlns:p14="http://schemas.microsoft.com/office/powerpoint/2010/main" val="18985433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4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What is National Unity Day?</a:t>
            </a:r>
            <a:endParaRPr lang="ru-RU" dirty="0"/>
          </a:p>
        </p:txBody>
      </p:sp>
      <p:pic>
        <p:nvPicPr>
          <p:cNvPr id="6" name="Рисунок 5"/>
          <p:cNvPicPr>
            <a:picLocks noGrp="1" noChangeAspect="1"/>
          </p:cNvPicPr>
          <p:nvPr>
            <p:ph type="pic" idx="1"/>
          </p:nvPr>
        </p:nvPicPr>
        <p:blipFill>
          <a:blip r:embed="rId4">
            <a:extLst>
              <a:ext uri="{28A0092B-C50C-407E-A947-70E740481C1C}">
                <a14:useLocalDpi xmlns:a14="http://schemas.microsoft.com/office/drawing/2010/main" val="0"/>
              </a:ext>
            </a:extLst>
          </a:blip>
          <a:srcRect l="14381" r="14381"/>
          <a:stretch>
            <a:fillRect/>
          </a:stretch>
        </p:blipFill>
        <p:spPr/>
      </p:pic>
      <p:sp>
        <p:nvSpPr>
          <p:cNvPr id="3" name="Объект 2"/>
          <p:cNvSpPr>
            <a:spLocks noGrp="1"/>
          </p:cNvSpPr>
          <p:nvPr>
            <p:ph type="body" sz="half" idx="2"/>
          </p:nvPr>
        </p:nvSpPr>
        <p:spPr/>
        <p:txBody>
          <a:bodyPr>
            <a:normAutofit/>
          </a:bodyPr>
          <a:lstStyle/>
          <a:p>
            <a:r>
              <a:rPr lang="en-US" dirty="0"/>
              <a:t>Unity Day is a national holiday in Russia held on November 4 (October 22, Old Style). It commemorates the popular uprising which expelled Polish–Lithuanian occupation forces from Moscow in November 1612, and more generally the end of the Time of Troubles and turning point of the Polish-Russian War (1605–1618). When two people </a:t>
            </a:r>
            <a:r>
              <a:rPr lang="en-US" dirty="0" err="1"/>
              <a:t>Minin</a:t>
            </a:r>
            <a:r>
              <a:rPr lang="en-US" dirty="0"/>
              <a:t> and </a:t>
            </a:r>
            <a:r>
              <a:rPr lang="en-US" dirty="0" err="1"/>
              <a:t>Pozharsky</a:t>
            </a:r>
            <a:r>
              <a:rPr lang="en-US" dirty="0"/>
              <a:t> led the militia and with the help of liberated Moscow from the enemies</a:t>
            </a:r>
            <a:r>
              <a:rPr lang="en-US" dirty="0" smtClean="0"/>
              <a:t>.</a:t>
            </a:r>
            <a:endParaRPr lang="ru-RU" dirty="0" smtClean="0"/>
          </a:p>
          <a:p>
            <a:r>
              <a:rPr lang="en-US" dirty="0"/>
              <a:t/>
            </a:r>
            <a:br>
              <a:rPr lang="en-US" dirty="0"/>
            </a:br>
            <a:endParaRPr lang="ru-RU" dirty="0"/>
          </a:p>
        </p:txBody>
      </p:sp>
      <p:pic>
        <p:nvPicPr>
          <p:cNvPr id="5" name="Голос 00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57998" y="367073"/>
            <a:ext cx="487363" cy="487363"/>
          </a:xfrm>
          <a:prstGeom prst="rect">
            <a:avLst/>
          </a:prstGeom>
        </p:spPr>
      </p:pic>
    </p:spTree>
    <p:extLst>
      <p:ext uri="{BB962C8B-B14F-4D97-AF65-F5344CB8AC3E}">
        <p14:creationId xmlns:p14="http://schemas.microsoft.com/office/powerpoint/2010/main" val="13651265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92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10058400" cy="6705600"/>
          </a:xfrm>
          <a:prstGeom prst="rect">
            <a:avLst/>
          </a:prstGeom>
        </p:spPr>
      </p:pic>
    </p:spTree>
    <p:extLst>
      <p:ext uri="{BB962C8B-B14F-4D97-AF65-F5344CB8AC3E}">
        <p14:creationId xmlns:p14="http://schemas.microsoft.com/office/powerpoint/2010/main" val="1297898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Объект 7"/>
          <p:cNvSpPr>
            <a:spLocks noGrp="1"/>
          </p:cNvSpPr>
          <p:nvPr>
            <p:ph idx="1"/>
          </p:nvPr>
        </p:nvSpPr>
        <p:spPr>
          <a:xfrm>
            <a:off x="838200" y="628073"/>
            <a:ext cx="10515600" cy="4535054"/>
          </a:xfrm>
        </p:spPr>
        <p:txBody>
          <a:bodyPr/>
          <a:lstStyle/>
          <a:p>
            <a:pPr marL="0" indent="0" fontAlgn="base">
              <a:buNone/>
            </a:pPr>
            <a:r>
              <a:rPr lang="en-US" dirty="0" smtClean="0"/>
              <a:t>Russia </a:t>
            </a:r>
            <a:r>
              <a:rPr lang="en-US" dirty="0"/>
              <a:t>is a multinational country and to solve difficult situations all must unite. This date is to forget about the contradictions and disagreements, that cause conflicts. 4 November is a holiday, which makes it clear to the people, that we should be kind to each other, because all the nations living on the territory of our country are closely interrelated.</a:t>
            </a:r>
          </a:p>
          <a:p>
            <a:pPr marL="0" indent="0" fontAlgn="base">
              <a:buNone/>
            </a:pPr>
            <a:r>
              <a:rPr lang="en-US" dirty="0"/>
              <a:t>To ensure that all have felt good attitude to each other a variety of events across the country. Themed presentation, festivities, Exhibition of Folk Art, concerts and culminates with fireworks.</a:t>
            </a:r>
          </a:p>
          <a:p>
            <a:endParaRPr lang="ru-RU" dirty="0"/>
          </a:p>
        </p:txBody>
      </p:sp>
      <p:pic>
        <p:nvPicPr>
          <p:cNvPr id="2" name="Голос 00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3800" y="384391"/>
            <a:ext cx="487363" cy="487363"/>
          </a:xfrm>
          <a:prstGeom prst="rect">
            <a:avLst/>
          </a:prstGeom>
        </p:spPr>
      </p:pic>
      <p:pic>
        <p:nvPicPr>
          <p:cNvPr id="3" name="Голос 00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353800" y="1235652"/>
            <a:ext cx="487363" cy="487363"/>
          </a:xfrm>
          <a:prstGeom prst="rect">
            <a:avLst/>
          </a:prstGeom>
        </p:spPr>
      </p:pic>
    </p:spTree>
    <p:extLst>
      <p:ext uri="{BB962C8B-B14F-4D97-AF65-F5344CB8AC3E}">
        <p14:creationId xmlns:p14="http://schemas.microsoft.com/office/powerpoint/2010/main" val="25144944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11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5194"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Why exactl</a:t>
            </a:r>
            <a:r>
              <a:rPr lang="en-US" dirty="0"/>
              <a:t>y</a:t>
            </a:r>
            <a:r>
              <a:rPr lang="en-US" dirty="0" smtClean="0"/>
              <a:t> </a:t>
            </a:r>
            <a:r>
              <a:rPr lang="en-US" dirty="0"/>
              <a:t>4 </a:t>
            </a:r>
            <a:r>
              <a:rPr lang="en-US" dirty="0" smtClean="0"/>
              <a:t>November?</a:t>
            </a:r>
            <a:endParaRPr lang="ru-RU" dirty="0"/>
          </a:p>
        </p:txBody>
      </p:sp>
      <p:pic>
        <p:nvPicPr>
          <p:cNvPr id="5" name="Рисунок 4"/>
          <p:cNvPicPr>
            <a:picLocks noGrp="1" noChangeAspect="1"/>
          </p:cNvPicPr>
          <p:nvPr>
            <p:ph type="pic" idx="1"/>
          </p:nvPr>
        </p:nvPicPr>
        <p:blipFill>
          <a:blip r:embed="rId6">
            <a:extLst>
              <a:ext uri="{28A0092B-C50C-407E-A947-70E740481C1C}">
                <a14:useLocalDpi xmlns:a14="http://schemas.microsoft.com/office/drawing/2010/main" val="0"/>
              </a:ext>
            </a:extLst>
          </a:blip>
          <a:srcRect t="10520" b="10520"/>
          <a:stretch>
            <a:fillRect/>
          </a:stretch>
        </p:blipFill>
        <p:spPr>
          <a:xfrm>
            <a:off x="5183188" y="997527"/>
            <a:ext cx="6172200" cy="4863523"/>
          </a:xfrm>
        </p:spPr>
      </p:pic>
      <p:sp>
        <p:nvSpPr>
          <p:cNvPr id="4" name="Текст 3"/>
          <p:cNvSpPr>
            <a:spLocks noGrp="1"/>
          </p:cNvSpPr>
          <p:nvPr>
            <p:ph type="body" sz="half" idx="2"/>
          </p:nvPr>
        </p:nvSpPr>
        <p:spPr>
          <a:xfrm>
            <a:off x="839788" y="2057400"/>
            <a:ext cx="3932237" cy="3890818"/>
          </a:xfrm>
        </p:spPr>
        <p:txBody>
          <a:bodyPr>
            <a:normAutofit fontScale="92500" lnSpcReduction="20000"/>
          </a:bodyPr>
          <a:lstStyle/>
          <a:p>
            <a:r>
              <a:rPr lang="en-US" dirty="0"/>
              <a:t>The decision to choose the name and date of the holiday was made at the highest level. Russian Patriarch offered to make the National Unity Day holiday the initiated events Time of Troubles. At the time, Moscow was in a state of siege. With </a:t>
            </a:r>
            <a:r>
              <a:rPr lang="en-US" dirty="0" err="1"/>
              <a:t>Kozma</a:t>
            </a:r>
            <a:r>
              <a:rPr lang="en-US" dirty="0"/>
              <a:t> </a:t>
            </a:r>
            <a:r>
              <a:rPr lang="en-US" dirty="0" err="1"/>
              <a:t>Minin</a:t>
            </a:r>
            <a:r>
              <a:rPr lang="en-US" dirty="0"/>
              <a:t> and Prince Dmitry </a:t>
            </a:r>
            <a:r>
              <a:rPr lang="en-US" dirty="0" err="1"/>
              <a:t>Pozharsky</a:t>
            </a:r>
            <a:r>
              <a:rPr lang="en-US" dirty="0"/>
              <a:t> organized militia, and with its help liberated Moscow from </a:t>
            </a:r>
            <a:r>
              <a:rPr lang="en-US" dirty="0" smtClean="0"/>
              <a:t>strangers.4 </a:t>
            </a:r>
            <a:r>
              <a:rPr lang="en-US" dirty="0"/>
              <a:t>November 1649 , became an official state holiday, and to 1917 year, this date was special for all Russian people.</a:t>
            </a:r>
          </a:p>
          <a:p>
            <a:r>
              <a:rPr lang="en-US" dirty="0"/>
              <a:t>I</a:t>
            </a:r>
            <a:r>
              <a:rPr lang="en-US" dirty="0" smtClean="0"/>
              <a:t>n </a:t>
            </a:r>
            <a:r>
              <a:rPr lang="en-US" dirty="0"/>
              <a:t>the Soviet times, there was a feast 7 November. October Revolution Day was celebrated always with the scale of the whole country. After the collapse of the USSR the holiday by inertia continued to celebrate as this date remained the official holiday on the calendar. WITH 1996 year holiday called the Day of Accord and Reconciliation. AT 2004 by order of the President of Russia introduced a new National Unity Day holiday</a:t>
            </a:r>
            <a:r>
              <a:rPr lang="en-US" dirty="0" smtClean="0"/>
              <a:t>.</a:t>
            </a:r>
          </a:p>
        </p:txBody>
      </p:sp>
      <p:pic>
        <p:nvPicPr>
          <p:cNvPr id="6" name="Голос 0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39076" y="4385251"/>
            <a:ext cx="487363" cy="487363"/>
          </a:xfrm>
          <a:prstGeom prst="rect">
            <a:avLst/>
          </a:prstGeom>
        </p:spPr>
      </p:pic>
      <p:pic>
        <p:nvPicPr>
          <p:cNvPr id="7" name="Голос 01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63525" y="2842779"/>
            <a:ext cx="487363" cy="487363"/>
          </a:xfrm>
          <a:prstGeom prst="rect">
            <a:avLst/>
          </a:prstGeom>
        </p:spPr>
      </p:pic>
    </p:spTree>
    <p:extLst>
      <p:ext uri="{BB962C8B-B14F-4D97-AF65-F5344CB8AC3E}">
        <p14:creationId xmlns:p14="http://schemas.microsoft.com/office/powerpoint/2010/main" val="27461056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40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2647"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History</a:t>
            </a:r>
            <a:endParaRPr lang="ru-RU" dirty="0"/>
          </a:p>
        </p:txBody>
      </p:sp>
      <p:sp>
        <p:nvSpPr>
          <p:cNvPr id="3" name="Объект 2"/>
          <p:cNvSpPr>
            <a:spLocks noGrp="1"/>
          </p:cNvSpPr>
          <p:nvPr>
            <p:ph idx="1"/>
          </p:nvPr>
        </p:nvSpPr>
        <p:spPr/>
        <p:txBody>
          <a:bodyPr/>
          <a:lstStyle/>
          <a:p>
            <a:pPr marL="0" indent="0">
              <a:buNone/>
            </a:pPr>
            <a:r>
              <a:rPr lang="en-US" dirty="0"/>
              <a:t>In the early 1600’s, Poland and Lithuania united under a single government and took advantage of the weakness of the state of Muscovy (Russia). They conquered most of Russia and even took Moscow. They had a dream of unifying the northern Slavs under a single state, but the Russian people demanded their independence. On November 4th, 1612, which was actually October 22nd on the calendar used at the time, Russians in Moscow revolted and drove out the invaders. All economic and social strata of Russian society united behind the effort even without any Czar to lead them.</a:t>
            </a:r>
            <a:endParaRPr lang="ru-RU" dirty="0"/>
          </a:p>
        </p:txBody>
      </p:sp>
      <p:pic>
        <p:nvPicPr>
          <p:cNvPr id="4" name="Голос 0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3800" y="644525"/>
            <a:ext cx="487363" cy="487363"/>
          </a:xfrm>
          <a:prstGeom prst="rect">
            <a:avLst/>
          </a:prstGeom>
        </p:spPr>
      </p:pic>
    </p:spTree>
    <p:extLst>
      <p:ext uri="{BB962C8B-B14F-4D97-AF65-F5344CB8AC3E}">
        <p14:creationId xmlns:p14="http://schemas.microsoft.com/office/powerpoint/2010/main" val="1921660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50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0" y="563419"/>
            <a:ext cx="10515600" cy="5486400"/>
          </a:xfrm>
        </p:spPr>
        <p:txBody>
          <a:bodyPr>
            <a:normAutofit/>
          </a:bodyPr>
          <a:lstStyle/>
          <a:p>
            <a:pPr marL="0" indent="0">
              <a:buNone/>
            </a:pPr>
            <a:r>
              <a:rPr lang="en-US" dirty="0"/>
              <a:t>The two main leaders of the revolt were Dmitry </a:t>
            </a:r>
            <a:r>
              <a:rPr lang="en-US" dirty="0" err="1"/>
              <a:t>Pozharsky</a:t>
            </a:r>
            <a:r>
              <a:rPr lang="en-US" dirty="0"/>
              <a:t> and </a:t>
            </a:r>
            <a:r>
              <a:rPr lang="en-US" dirty="0" err="1"/>
              <a:t>Kuzma</a:t>
            </a:r>
            <a:r>
              <a:rPr lang="en-US" dirty="0"/>
              <a:t> </a:t>
            </a:r>
            <a:r>
              <a:rPr lang="en-US" dirty="0" err="1"/>
              <a:t>Minin</a:t>
            </a:r>
            <a:r>
              <a:rPr lang="en-US" dirty="0"/>
              <a:t>, both of whom are today considered to be Russian national heroes. The new Czar who took the throne of Russia after the revolt, Mikhail Romanov, declared a holiday with the long title “Day of Moscow’s Liberation From Polish Invaders.” In 1649, Czar Alexei Mikhailovich declared November 4th an official public holiday, which continued to be celebrated until the Bolshevik Revolution in 1918. At that time, the new Communist government eliminated the holiday and replaced it with the November 7th remembrance of the Bolshevik Revolution. In 2005, about a decade and a half after the fall of the USSR, November 7th was eliminated and November 4th reinstated as a national holiday, this time called “National Unity Day”.</a:t>
            </a:r>
            <a:endParaRPr lang="ru-RU" dirty="0"/>
          </a:p>
        </p:txBody>
      </p:sp>
      <p:pic>
        <p:nvPicPr>
          <p:cNvPr id="2" name="Голос 0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13416" y="422852"/>
            <a:ext cx="487363" cy="487363"/>
          </a:xfrm>
          <a:prstGeom prst="rect">
            <a:avLst/>
          </a:prstGeom>
        </p:spPr>
      </p:pic>
    </p:spTree>
    <p:extLst>
      <p:ext uri="{BB962C8B-B14F-4D97-AF65-F5344CB8AC3E}">
        <p14:creationId xmlns:p14="http://schemas.microsoft.com/office/powerpoint/2010/main" val="747727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37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6945" y="212435"/>
            <a:ext cx="6751782" cy="6433127"/>
          </a:xfrm>
          <a:prstGeom prst="rect">
            <a:avLst/>
          </a:prstGeom>
        </p:spPr>
      </p:pic>
    </p:spTree>
    <p:extLst>
      <p:ext uri="{BB962C8B-B14F-4D97-AF65-F5344CB8AC3E}">
        <p14:creationId xmlns:p14="http://schemas.microsoft.com/office/powerpoint/2010/main" val="1460562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b="1" dirty="0"/>
              <a:t>National Unity Day Traditions</a:t>
            </a:r>
            <a:br>
              <a:rPr lang="en-US" b="1" dirty="0"/>
            </a:br>
            <a:endParaRPr lang="ru-RU" dirty="0"/>
          </a:p>
        </p:txBody>
      </p:sp>
      <p:sp>
        <p:nvSpPr>
          <p:cNvPr id="3" name="Объект 2"/>
          <p:cNvSpPr>
            <a:spLocks noGrp="1"/>
          </p:cNvSpPr>
          <p:nvPr>
            <p:ph idx="1"/>
          </p:nvPr>
        </p:nvSpPr>
        <p:spPr/>
        <p:txBody>
          <a:bodyPr>
            <a:normAutofit fontScale="92500" lnSpcReduction="10000"/>
          </a:bodyPr>
          <a:lstStyle/>
          <a:p>
            <a:pPr marL="0" indent="0">
              <a:buNone/>
            </a:pPr>
            <a:r>
              <a:rPr lang="en-US" dirty="0"/>
              <a:t>In Russia, the Day of National Unity isn’t met with a lot of celebrations, likely because of how new it is.</a:t>
            </a:r>
          </a:p>
          <a:p>
            <a:pPr marL="0" indent="0">
              <a:buNone/>
            </a:pPr>
            <a:r>
              <a:rPr lang="en-US" dirty="0"/>
              <a:t>The biggest celebration for the Day of National Unity in Russia is the </a:t>
            </a:r>
            <a:r>
              <a:rPr lang="en-US" dirty="0" smtClean="0">
                <a:hlinkClick r:id="rId6"/>
              </a:rPr>
              <a:t>festive  </a:t>
            </a:r>
            <a:r>
              <a:rPr lang="en-US" dirty="0">
                <a:hlinkClick r:id="rId6"/>
              </a:rPr>
              <a:t>ceremony at the Grand Kremlin </a:t>
            </a:r>
            <a:r>
              <a:rPr lang="en-US" dirty="0" smtClean="0">
                <a:hlinkClick r:id="rId6"/>
              </a:rPr>
              <a:t>Palace</a:t>
            </a:r>
            <a:r>
              <a:rPr lang="en-US" dirty="0" smtClean="0"/>
              <a:t> .</a:t>
            </a:r>
            <a:r>
              <a:rPr lang="en-US" dirty="0"/>
              <a:t> Some of Russia’s highest-ranking members of society are invited to attend. These include the Patriarch of Moscow, His Holiness Kirill I, government representatives, and people in the fields of culture and science.</a:t>
            </a:r>
          </a:p>
          <a:p>
            <a:pPr marL="0" indent="0">
              <a:buNone/>
            </a:pPr>
            <a:r>
              <a:rPr lang="en-US" dirty="0"/>
              <a:t>The President of Russia also offers awards to people who have benefited the country in some way. In particular, those who have contributed to the country’s peace and unity in a big way or have aided the country in its relations with other nations are considered highly valued members of society.</a:t>
            </a:r>
          </a:p>
          <a:p>
            <a:endParaRPr lang="ru-RU" dirty="0"/>
          </a:p>
        </p:txBody>
      </p:sp>
      <p:pic>
        <p:nvPicPr>
          <p:cNvPr id="4" name="Голос 00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8834" y="365125"/>
            <a:ext cx="487363" cy="487363"/>
          </a:xfrm>
          <a:prstGeom prst="rect">
            <a:avLst/>
          </a:prstGeom>
        </p:spPr>
      </p:pic>
      <p:pic>
        <p:nvPicPr>
          <p:cNvPr id="5" name="Голос 00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568834" y="1203325"/>
            <a:ext cx="487363" cy="487363"/>
          </a:xfrm>
          <a:prstGeom prst="rect">
            <a:avLst/>
          </a:prstGeom>
        </p:spPr>
      </p:pic>
    </p:spTree>
    <p:extLst>
      <p:ext uri="{BB962C8B-B14F-4D97-AF65-F5344CB8AC3E}">
        <p14:creationId xmlns:p14="http://schemas.microsoft.com/office/powerpoint/2010/main" val="41909461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72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9497"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0" y="591127"/>
            <a:ext cx="10515600" cy="5585836"/>
          </a:xfrm>
        </p:spPr>
        <p:txBody>
          <a:bodyPr>
            <a:normAutofit fontScale="92500" lnSpcReduction="10000"/>
          </a:bodyPr>
          <a:lstStyle/>
          <a:p>
            <a:pPr marL="0" indent="0">
              <a:buNone/>
            </a:pPr>
            <a:r>
              <a:rPr lang="en-US" dirty="0"/>
              <a:t>On the side of the general population, people may host a fair, </a:t>
            </a:r>
            <a:r>
              <a:rPr lang="en-US" dirty="0" smtClean="0"/>
              <a:t>festival</a:t>
            </a:r>
            <a:r>
              <a:rPr lang="ru-RU" dirty="0" smtClean="0"/>
              <a:t>. </a:t>
            </a:r>
            <a:r>
              <a:rPr lang="en-US" dirty="0" smtClean="0"/>
              <a:t>There </a:t>
            </a:r>
            <a:r>
              <a:rPr lang="en-US" dirty="0"/>
              <a:t>may also be a military parade</a:t>
            </a:r>
            <a:r>
              <a:rPr lang="en-US" dirty="0" smtClean="0"/>
              <a:t>, </a:t>
            </a:r>
            <a:r>
              <a:rPr lang="en-US" dirty="0"/>
              <a:t>in larger cities. In addition, flowers are laid at national monuments and services are given. </a:t>
            </a:r>
            <a:endParaRPr lang="ru-RU" dirty="0" smtClean="0"/>
          </a:p>
          <a:p>
            <a:pPr marL="0" indent="0">
              <a:buNone/>
            </a:pPr>
            <a:r>
              <a:rPr lang="en-US" dirty="0"/>
              <a:t>Some may lay flowers to the monuments of national heroes, </a:t>
            </a:r>
            <a:r>
              <a:rPr lang="en-US" dirty="0" err="1"/>
              <a:t>Kuzma</a:t>
            </a:r>
            <a:r>
              <a:rPr lang="en-US" dirty="0"/>
              <a:t> </a:t>
            </a:r>
            <a:r>
              <a:rPr lang="en-US" dirty="0" err="1"/>
              <a:t>Minin</a:t>
            </a:r>
            <a:r>
              <a:rPr lang="en-US" dirty="0"/>
              <a:t> and Dmitry </a:t>
            </a:r>
            <a:r>
              <a:rPr lang="en-US" dirty="0" err="1"/>
              <a:t>Pozharsky</a:t>
            </a:r>
            <a:r>
              <a:rPr lang="en-US" dirty="0"/>
              <a:t>, who led a popular uprising that freed Moscow from occupation forces on November 4, 1612.</a:t>
            </a:r>
            <a:endParaRPr lang="ru-RU" dirty="0" smtClean="0"/>
          </a:p>
          <a:p>
            <a:pPr marL="0" indent="0">
              <a:buNone/>
            </a:pPr>
            <a:r>
              <a:rPr lang="en-US" dirty="0"/>
              <a:t>Russian Orthodox Christians may attend a church service to honor Our Lady of Kazan, one of the most important Russian Orthodox icons. November 4 is this icon’s feast day. The church service usually ends with a procession. Many politicians, public and religious figures stress in televised addresses the need for unity of all ethnic and religious groups in the Russian Federation. Concerts and exhibitions take place on this day.</a:t>
            </a:r>
          </a:p>
          <a:p>
            <a:pPr marL="0" indent="0">
              <a:buNone/>
            </a:pPr>
            <a:r>
              <a:rPr lang="en-US" dirty="0"/>
              <a:t>However, for many Russians, November 4 is just another day off or a substitute for a holiday that was held on November 7 in the Soviet times. Yet others may see it as a call for unity of ethnic Russians against non-Russians. Some ultranationalists and neo-Nazis may have demonstrations on this day.</a:t>
            </a:r>
            <a:endParaRPr lang="ru-RU" dirty="0"/>
          </a:p>
        </p:txBody>
      </p:sp>
      <p:pic>
        <p:nvPicPr>
          <p:cNvPr id="2" name="Голос 00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3800" y="690706"/>
            <a:ext cx="487363" cy="487363"/>
          </a:xfrm>
          <a:prstGeom prst="rect">
            <a:avLst/>
          </a:prstGeom>
        </p:spPr>
      </p:pic>
      <p:pic>
        <p:nvPicPr>
          <p:cNvPr id="4" name="Голос 01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353800" y="1577398"/>
            <a:ext cx="487363" cy="487363"/>
          </a:xfrm>
          <a:prstGeom prst="rect">
            <a:avLst/>
          </a:prstGeom>
        </p:spPr>
      </p:pic>
    </p:spTree>
    <p:extLst>
      <p:ext uri="{BB962C8B-B14F-4D97-AF65-F5344CB8AC3E}">
        <p14:creationId xmlns:p14="http://schemas.microsoft.com/office/powerpoint/2010/main" val="4422854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13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01239"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1829</TotalTime>
  <Words>991</Words>
  <Application>Microsoft Office PowerPoint</Application>
  <PresentationFormat>Широкоэкранный</PresentationFormat>
  <Paragraphs>36</Paragraphs>
  <Slides>20</Slides>
  <Notes>0</Notes>
  <HiddenSlides>0</HiddenSlides>
  <MMClips>16</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20</vt:i4>
      </vt:variant>
    </vt:vector>
  </HeadingPairs>
  <TitlesOfParts>
    <vt:vector size="25" baseType="lpstr">
      <vt:lpstr>Arial</vt:lpstr>
      <vt:lpstr>Calibri</vt:lpstr>
      <vt:lpstr>Calibri Light</vt:lpstr>
      <vt:lpstr>Times New Roman</vt:lpstr>
      <vt:lpstr>Office Theme</vt:lpstr>
      <vt:lpstr>Medical Academy named after S.I. Georgievsky of Vernadsky CFU     National unity day </vt:lpstr>
      <vt:lpstr>What is National Unity Day?</vt:lpstr>
      <vt:lpstr>Презентация PowerPoint</vt:lpstr>
      <vt:lpstr>Why exactly 4 November?</vt:lpstr>
      <vt:lpstr>History</vt:lpstr>
      <vt:lpstr>Презентация PowerPoint</vt:lpstr>
      <vt:lpstr>Презентация PowerPoint</vt:lpstr>
      <vt:lpstr>National Unity Day Traditions </vt:lpstr>
      <vt:lpstr>Презентация PowerPoint</vt:lpstr>
      <vt:lpstr>Презентация PowerPoint</vt:lpstr>
      <vt:lpstr>Public Life </vt:lpstr>
      <vt:lpstr>Презентация PowerPoint</vt:lpstr>
      <vt:lpstr>Symbols</vt:lpstr>
      <vt:lpstr>Symbols </vt:lpstr>
      <vt:lpstr>A Shared Holiday </vt:lpstr>
      <vt:lpstr>Презентация PowerPoint</vt:lpstr>
      <vt:lpstr>Meaning to nation </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 Windows</dc:creator>
  <cp:lastModifiedBy>Пользователь Windows</cp:lastModifiedBy>
  <cp:revision>40</cp:revision>
  <dcterms:created xsi:type="dcterms:W3CDTF">2021-11-05T09:59:57Z</dcterms:created>
  <dcterms:modified xsi:type="dcterms:W3CDTF">2021-11-08T04:24:24Z</dcterms:modified>
</cp:coreProperties>
</file>