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4" r:id="rId1"/>
  </p:sldMasterIdLst>
  <p:notesMasterIdLst>
    <p:notesMasterId r:id="rId10"/>
  </p:notesMasterIdLst>
  <p:sldIdLst>
    <p:sldId id="256" r:id="rId2"/>
    <p:sldId id="257" r:id="rId3"/>
    <p:sldId id="261" r:id="rId4"/>
    <p:sldId id="262" r:id="rId5"/>
    <p:sldId id="258" r:id="rId6"/>
    <p:sldId id="259" r:id="rId7"/>
    <p:sldId id="260"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69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6A8FF1-99AB-4DC1-865B-5871A047144A}" type="datetimeFigureOut">
              <a:rPr lang="ru-RU" smtClean="0"/>
              <a:t>09.11.2021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E59C9F-65FB-47B6-BBD0-385369496681}" type="slidenum">
              <a:rPr lang="ru-RU" smtClean="0"/>
              <a:t>‹#›</a:t>
            </a:fld>
            <a:endParaRPr lang="ru-RU"/>
          </a:p>
        </p:txBody>
      </p:sp>
    </p:spTree>
    <p:extLst>
      <p:ext uri="{BB962C8B-B14F-4D97-AF65-F5344CB8AC3E}">
        <p14:creationId xmlns:p14="http://schemas.microsoft.com/office/powerpoint/2010/main" val="492592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ru-RU"/>
              <a:t>Образец заголовка</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5D0E9658-E3A9-4A22-9294-7E77543D6D09}" type="datetimeFigureOut">
              <a:rPr lang="ru-RU" smtClean="0"/>
              <a:t>09.11.2021</a:t>
            </a:fld>
            <a:endParaRPr lang="ru-RU"/>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ru-RU"/>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0266BAF-0CC6-4177-851F-2843CFD257C5}" type="slidenum">
              <a:rPr lang="ru-RU" smtClean="0"/>
              <a:t>‹#›</a:t>
            </a:fld>
            <a:endParaRPr lang="ru-RU"/>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4172767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D0E9658-E3A9-4A22-9294-7E77543D6D09}" type="datetimeFigureOut">
              <a:rPr lang="ru-RU" smtClean="0"/>
              <a:t>09.11.2021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0266BAF-0CC6-4177-851F-2843CFD257C5}" type="slidenum">
              <a:rPr lang="ru-RU" smtClean="0"/>
              <a:t>‹#›</a:t>
            </a:fld>
            <a:endParaRPr lang="ru-RU"/>
          </a:p>
        </p:txBody>
      </p:sp>
    </p:spTree>
    <p:extLst>
      <p:ext uri="{BB962C8B-B14F-4D97-AF65-F5344CB8AC3E}">
        <p14:creationId xmlns:p14="http://schemas.microsoft.com/office/powerpoint/2010/main" val="66920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D0E9658-E3A9-4A22-9294-7E77543D6D09}" type="datetimeFigureOut">
              <a:rPr lang="ru-RU" smtClean="0"/>
              <a:t>09.11.2021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0266BAF-0CC6-4177-851F-2843CFD257C5}" type="slidenum">
              <a:rPr lang="ru-RU" smtClean="0"/>
              <a:t>‹#›</a:t>
            </a:fld>
            <a:endParaRPr lang="ru-RU"/>
          </a:p>
        </p:txBody>
      </p:sp>
    </p:spTree>
    <p:extLst>
      <p:ext uri="{BB962C8B-B14F-4D97-AF65-F5344CB8AC3E}">
        <p14:creationId xmlns:p14="http://schemas.microsoft.com/office/powerpoint/2010/main" val="493331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D0E9658-E3A9-4A22-9294-7E77543D6D09}" type="datetimeFigureOut">
              <a:rPr lang="ru-RU" smtClean="0"/>
              <a:t>09.11.2021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0266BAF-0CC6-4177-851F-2843CFD257C5}" type="slidenum">
              <a:rPr lang="ru-RU" smtClean="0"/>
              <a:t>‹#›</a:t>
            </a:fld>
            <a:endParaRPr lang="ru-RU"/>
          </a:p>
        </p:txBody>
      </p:sp>
    </p:spTree>
    <p:extLst>
      <p:ext uri="{BB962C8B-B14F-4D97-AF65-F5344CB8AC3E}">
        <p14:creationId xmlns:p14="http://schemas.microsoft.com/office/powerpoint/2010/main" val="175211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ru-RU"/>
              <a:t>Образец заголовка</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5D0E9658-E3A9-4A22-9294-7E77543D6D09}" type="datetimeFigureOut">
              <a:rPr lang="ru-RU" smtClean="0"/>
              <a:t>09.11.2021</a:t>
            </a:fld>
            <a:endParaRPr lang="ru-RU"/>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ru-RU"/>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0266BAF-0CC6-4177-851F-2843CFD257C5}" type="slidenum">
              <a:rPr lang="ru-RU" smtClean="0"/>
              <a:t>‹#›</a:t>
            </a:fld>
            <a:endParaRPr lang="ru-RU"/>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75579091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ru-RU"/>
              <a:t>Образец заголовка</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5D0E9658-E3A9-4A22-9294-7E77543D6D09}" type="datetimeFigureOut">
              <a:rPr lang="ru-RU" smtClean="0"/>
              <a:t>09.11.2021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0266BAF-0CC6-4177-851F-2843CFD257C5}" type="slidenum">
              <a:rPr lang="ru-RU" smtClean="0"/>
              <a:t>‹#›</a:t>
            </a:fld>
            <a:endParaRPr lang="ru-RU"/>
          </a:p>
        </p:txBody>
      </p:sp>
    </p:spTree>
    <p:extLst>
      <p:ext uri="{BB962C8B-B14F-4D97-AF65-F5344CB8AC3E}">
        <p14:creationId xmlns:p14="http://schemas.microsoft.com/office/powerpoint/2010/main" val="395491096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ru-RU"/>
              <a:t>Образец заголовка</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5D0E9658-E3A9-4A22-9294-7E77543D6D09}" type="datetimeFigureOut">
              <a:rPr lang="ru-RU" smtClean="0"/>
              <a:t>09.11.2021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60266BAF-0CC6-4177-851F-2843CFD257C5}" type="slidenum">
              <a:rPr lang="ru-RU" smtClean="0"/>
              <a:t>‹#›</a:t>
            </a:fld>
            <a:endParaRPr lang="ru-RU"/>
          </a:p>
        </p:txBody>
      </p:sp>
    </p:spTree>
    <p:extLst>
      <p:ext uri="{BB962C8B-B14F-4D97-AF65-F5344CB8AC3E}">
        <p14:creationId xmlns:p14="http://schemas.microsoft.com/office/powerpoint/2010/main" val="215690817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5D0E9658-E3A9-4A22-9294-7E77543D6D09}" type="datetimeFigureOut">
              <a:rPr lang="ru-RU" smtClean="0"/>
              <a:t>09.11.2021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0266BAF-0CC6-4177-851F-2843CFD257C5}" type="slidenum">
              <a:rPr lang="ru-RU" smtClean="0"/>
              <a:t>‹#›</a:t>
            </a:fld>
            <a:endParaRPr lang="ru-RU"/>
          </a:p>
        </p:txBody>
      </p:sp>
    </p:spTree>
    <p:extLst>
      <p:ext uri="{BB962C8B-B14F-4D97-AF65-F5344CB8AC3E}">
        <p14:creationId xmlns:p14="http://schemas.microsoft.com/office/powerpoint/2010/main" val="991399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0E9658-E3A9-4A22-9294-7E77543D6D09}" type="datetimeFigureOut">
              <a:rPr lang="ru-RU" smtClean="0"/>
              <a:t>09.11.2021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60266BAF-0CC6-4177-851F-2843CFD257C5}" type="slidenum">
              <a:rPr lang="ru-RU" smtClean="0"/>
              <a:t>‹#›</a:t>
            </a:fld>
            <a:endParaRPr lang="ru-RU"/>
          </a:p>
        </p:txBody>
      </p:sp>
    </p:spTree>
    <p:extLst>
      <p:ext uri="{BB962C8B-B14F-4D97-AF65-F5344CB8AC3E}">
        <p14:creationId xmlns:p14="http://schemas.microsoft.com/office/powerpoint/2010/main" val="434104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ru-RU"/>
              <a:t>Образец заголовка</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5D0E9658-E3A9-4A22-9294-7E77543D6D09}" type="datetimeFigureOut">
              <a:rPr lang="ru-RU" smtClean="0"/>
              <a:t>09.11.2021</a:t>
            </a:fld>
            <a:endParaRPr lang="ru-RU"/>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ru-RU"/>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0266BAF-0CC6-4177-851F-2843CFD257C5}" type="slidenum">
              <a:rPr lang="ru-RU" smtClean="0"/>
              <a:t>‹#›</a:t>
            </a:fld>
            <a:endParaRPr lang="ru-RU"/>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4738012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5D0E9658-E3A9-4A22-9294-7E77543D6D09}" type="datetimeFigureOut">
              <a:rPr lang="ru-RU" smtClean="0"/>
              <a:t>09.11.2021</a:t>
            </a:fld>
            <a:endParaRPr lang="ru-RU"/>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ru-RU"/>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0266BAF-0CC6-4177-851F-2843CFD257C5}" type="slidenum">
              <a:rPr lang="ru-RU" smtClean="0"/>
              <a:t>‹#›</a:t>
            </a:fld>
            <a:endParaRPr lang="ru-RU"/>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263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5D0E9658-E3A9-4A22-9294-7E77543D6D09}" type="datetimeFigureOut">
              <a:rPr lang="ru-RU" smtClean="0"/>
              <a:t>09.11.2021</a:t>
            </a:fld>
            <a:endParaRPr lang="ru-RU"/>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ru-RU"/>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0266BAF-0CC6-4177-851F-2843CFD257C5}" type="slidenum">
              <a:rPr lang="ru-RU" smtClean="0"/>
              <a:t>‹#›</a:t>
            </a:fld>
            <a:endParaRPr lang="ru-RU"/>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61551607"/>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4.png"/><Relationship Id="rId5" Type="http://schemas.openxmlformats.org/officeDocument/2006/relationships/image" Target="../media/image8.jp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91DC2F1-CBB7-4B6B-B478-D3B6F04FCC1D}"/>
              </a:ext>
            </a:extLst>
          </p:cNvPr>
          <p:cNvSpPr>
            <a:spLocks noGrp="1"/>
          </p:cNvSpPr>
          <p:nvPr>
            <p:ph type="ctrTitle"/>
          </p:nvPr>
        </p:nvSpPr>
        <p:spPr>
          <a:xfrm>
            <a:off x="1321766" y="1847661"/>
            <a:ext cx="9068586" cy="2590800"/>
          </a:xfrm>
        </p:spPr>
        <p:txBody>
          <a:bodyPr/>
          <a:lstStyle/>
          <a:p>
            <a:br>
              <a:rPr lang="en-US" dirty="0"/>
            </a:br>
            <a:br>
              <a:rPr lang="en-US" dirty="0"/>
            </a:br>
            <a:endParaRPr lang="ru-RU" dirty="0"/>
          </a:p>
        </p:txBody>
      </p:sp>
      <p:sp>
        <p:nvSpPr>
          <p:cNvPr id="3" name="Подзаголовок 2">
            <a:extLst>
              <a:ext uri="{FF2B5EF4-FFF2-40B4-BE49-F238E27FC236}">
                <a16:creationId xmlns:a16="http://schemas.microsoft.com/office/drawing/2014/main" id="{D6194DF7-5EC8-477B-971D-C45479F18160}"/>
              </a:ext>
            </a:extLst>
          </p:cNvPr>
          <p:cNvSpPr>
            <a:spLocks noGrp="1"/>
          </p:cNvSpPr>
          <p:nvPr>
            <p:ph type="subTitle" idx="1"/>
          </p:nvPr>
        </p:nvSpPr>
        <p:spPr/>
        <p:txBody>
          <a:bodyPr/>
          <a:lstStyle/>
          <a:p>
            <a:endParaRPr lang="ru-RU"/>
          </a:p>
        </p:txBody>
      </p:sp>
      <p:sp>
        <p:nvSpPr>
          <p:cNvPr id="6" name="Прямоугольник 5">
            <a:extLst>
              <a:ext uri="{FF2B5EF4-FFF2-40B4-BE49-F238E27FC236}">
                <a16:creationId xmlns:a16="http://schemas.microsoft.com/office/drawing/2014/main" id="{9E953C5B-5013-4341-84DB-74183A598DEA}"/>
              </a:ext>
            </a:extLst>
          </p:cNvPr>
          <p:cNvSpPr/>
          <p:nvPr/>
        </p:nvSpPr>
        <p:spPr>
          <a:xfrm>
            <a:off x="4040568" y="1351508"/>
            <a:ext cx="4110863" cy="4154984"/>
          </a:xfrm>
          <a:prstGeom prst="rect">
            <a:avLst/>
          </a:prstGeom>
          <a:noFill/>
        </p:spPr>
        <p:txBody>
          <a:bodyPr wrap="square" lIns="91440" tIns="45720" rIns="91440" bIns="45720">
            <a:spAutoFit/>
          </a:bodyPr>
          <a:lstStyle/>
          <a:p>
            <a:pPr algn="ctr"/>
            <a:r>
              <a:rPr lang="en-US" sz="7200" b="1" cap="none" spc="0" dirty="0">
                <a:ln w="12700">
                  <a:solidFill>
                    <a:schemeClr val="accent1"/>
                  </a:solidFill>
                  <a:prstDash val="solid"/>
                </a:ln>
                <a:solidFill>
                  <a:srgbClr val="003300"/>
                </a:solidFill>
                <a:effectLst>
                  <a:outerShdw dist="38100" dir="2640000" algn="bl" rotWithShape="0">
                    <a:schemeClr val="accent1"/>
                  </a:outerShdw>
                </a:effectLst>
              </a:rPr>
              <a:t>National</a:t>
            </a:r>
            <a:endParaRPr lang="ru-RU" sz="7200" b="1" cap="none" spc="0" dirty="0">
              <a:ln w="12700">
                <a:solidFill>
                  <a:schemeClr val="accent1"/>
                </a:solidFill>
                <a:prstDash val="solid"/>
              </a:ln>
              <a:solidFill>
                <a:srgbClr val="003300"/>
              </a:solidFill>
              <a:effectLst>
                <a:outerShdw dist="38100" dir="2640000" algn="bl" rotWithShape="0">
                  <a:schemeClr val="accent1"/>
                </a:outerShdw>
              </a:effectLst>
            </a:endParaRPr>
          </a:p>
          <a:p>
            <a:pPr algn="ctr"/>
            <a:endParaRPr lang="ru-RU" sz="6000" b="1" dirty="0">
              <a:ln w="12700">
                <a:solidFill>
                  <a:schemeClr val="accent1"/>
                </a:solidFill>
                <a:prstDash val="solid"/>
              </a:ln>
              <a:solidFill>
                <a:srgbClr val="003300"/>
              </a:solidFill>
              <a:effectLst>
                <a:outerShdw dist="38100" dir="2640000" algn="bl" rotWithShape="0">
                  <a:schemeClr val="accent1"/>
                </a:outerShdw>
              </a:effectLst>
            </a:endParaRPr>
          </a:p>
          <a:p>
            <a:pPr algn="ctr"/>
            <a:endParaRPr lang="ru-RU" sz="6000" b="1" dirty="0">
              <a:ln w="12700">
                <a:solidFill>
                  <a:schemeClr val="accent1"/>
                </a:solidFill>
                <a:prstDash val="solid"/>
              </a:ln>
              <a:solidFill>
                <a:srgbClr val="003300"/>
              </a:solidFill>
              <a:effectLst>
                <a:outerShdw dist="38100" dir="2640000" algn="bl" rotWithShape="0">
                  <a:schemeClr val="accent1"/>
                </a:outerShdw>
              </a:effectLst>
            </a:endParaRPr>
          </a:p>
          <a:p>
            <a:pPr algn="ctr"/>
            <a:r>
              <a:rPr lang="en-US" sz="7200" b="1" cap="none" spc="0" dirty="0">
                <a:ln w="12700">
                  <a:solidFill>
                    <a:schemeClr val="accent1"/>
                  </a:solidFill>
                  <a:prstDash val="solid"/>
                </a:ln>
                <a:solidFill>
                  <a:srgbClr val="003300"/>
                </a:solidFill>
                <a:effectLst>
                  <a:outerShdw dist="38100" dir="2640000" algn="bl" rotWithShape="0">
                    <a:schemeClr val="accent1"/>
                  </a:outerShdw>
                </a:effectLst>
              </a:rPr>
              <a:t>Unity</a:t>
            </a:r>
            <a:r>
              <a:rPr lang="ru-RU" sz="7200" b="1" cap="none" spc="0" dirty="0">
                <a:ln w="12700">
                  <a:solidFill>
                    <a:schemeClr val="accent1"/>
                  </a:solidFill>
                  <a:prstDash val="solid"/>
                </a:ln>
                <a:solidFill>
                  <a:srgbClr val="003300"/>
                </a:solidFill>
                <a:effectLst>
                  <a:outerShdw dist="38100" dir="2640000" algn="bl" rotWithShape="0">
                    <a:schemeClr val="accent1"/>
                  </a:outerShdw>
                </a:effectLst>
              </a:rPr>
              <a:t> </a:t>
            </a:r>
            <a:r>
              <a:rPr lang="en-US" sz="7200" b="1" cap="none" spc="0" dirty="0">
                <a:ln w="12700">
                  <a:solidFill>
                    <a:schemeClr val="accent1"/>
                  </a:solidFill>
                  <a:prstDash val="solid"/>
                </a:ln>
                <a:solidFill>
                  <a:srgbClr val="003300"/>
                </a:solidFill>
                <a:effectLst>
                  <a:outerShdw dist="38100" dir="2640000" algn="bl" rotWithShape="0">
                    <a:schemeClr val="accent1"/>
                  </a:outerShdw>
                </a:effectLst>
              </a:rPr>
              <a:t>Day</a:t>
            </a:r>
            <a:endParaRPr lang="ru-RU" sz="7200" b="1" cap="none" spc="0" dirty="0">
              <a:ln w="12700">
                <a:solidFill>
                  <a:schemeClr val="accent1"/>
                </a:solidFill>
                <a:prstDash val="solid"/>
              </a:ln>
              <a:solidFill>
                <a:srgbClr val="003300"/>
              </a:solidFill>
              <a:effectLst>
                <a:outerShdw dist="38100" dir="2640000" algn="bl" rotWithShape="0">
                  <a:schemeClr val="accent1"/>
                </a:outerShdw>
              </a:effectLst>
            </a:endParaRPr>
          </a:p>
        </p:txBody>
      </p:sp>
      <p:pic>
        <p:nvPicPr>
          <p:cNvPr id="10" name="Рисунок 9">
            <a:extLst>
              <a:ext uri="{FF2B5EF4-FFF2-40B4-BE49-F238E27FC236}">
                <a16:creationId xmlns:a16="http://schemas.microsoft.com/office/drawing/2014/main" id="{593505E7-542A-4096-927B-791C8437FD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8716" y="2687028"/>
            <a:ext cx="2147399" cy="1610549"/>
          </a:xfrm>
          <a:prstGeom prst="rect">
            <a:avLst/>
          </a:prstGeom>
        </p:spPr>
      </p:pic>
    </p:spTree>
    <p:extLst>
      <p:ext uri="{BB962C8B-B14F-4D97-AF65-F5344CB8AC3E}">
        <p14:creationId xmlns:p14="http://schemas.microsoft.com/office/powerpoint/2010/main" val="4255390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a:extLst>
              <a:ext uri="{FF2B5EF4-FFF2-40B4-BE49-F238E27FC236}">
                <a16:creationId xmlns:a16="http://schemas.microsoft.com/office/drawing/2014/main" id="{F6E99A6C-9FC7-439F-BEA7-4AA2CF358C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2466" y="284664"/>
            <a:ext cx="1800807" cy="1800807"/>
          </a:xfrm>
          <a:prstGeom prst="ellipse">
            <a:avLst/>
          </a:prstGeom>
          <a:ln>
            <a:noFill/>
          </a:ln>
          <a:effectLst>
            <a:glow rad="63500">
              <a:schemeClr val="accent3">
                <a:satMod val="175000"/>
                <a:alpha val="40000"/>
              </a:schemeClr>
            </a:glow>
            <a:softEdge rad="112500"/>
          </a:effectLst>
        </p:spPr>
      </p:pic>
      <p:sp>
        <p:nvSpPr>
          <p:cNvPr id="2" name="Заголовок 1">
            <a:extLst>
              <a:ext uri="{FF2B5EF4-FFF2-40B4-BE49-F238E27FC236}">
                <a16:creationId xmlns:a16="http://schemas.microsoft.com/office/drawing/2014/main" id="{4D05169F-6EDE-44D3-B22A-54C5C80EF5C8}"/>
              </a:ext>
            </a:extLst>
          </p:cNvPr>
          <p:cNvSpPr>
            <a:spLocks noGrp="1"/>
          </p:cNvSpPr>
          <p:nvPr>
            <p:ph type="title"/>
          </p:nvPr>
        </p:nvSpPr>
        <p:spPr/>
        <p:txBody>
          <a:bodyPr/>
          <a:lstStyle/>
          <a:p>
            <a:endParaRPr lang="ru-RU" dirty="0"/>
          </a:p>
        </p:txBody>
      </p:sp>
      <p:sp>
        <p:nvSpPr>
          <p:cNvPr id="3" name="Объект 2">
            <a:extLst>
              <a:ext uri="{FF2B5EF4-FFF2-40B4-BE49-F238E27FC236}">
                <a16:creationId xmlns:a16="http://schemas.microsoft.com/office/drawing/2014/main" id="{0D524CFC-040B-4160-99C2-7392367362C1}"/>
              </a:ext>
            </a:extLst>
          </p:cNvPr>
          <p:cNvSpPr>
            <a:spLocks noGrp="1"/>
          </p:cNvSpPr>
          <p:nvPr>
            <p:ph idx="1"/>
          </p:nvPr>
        </p:nvSpPr>
        <p:spPr>
          <a:xfrm>
            <a:off x="3666931" y="685800"/>
            <a:ext cx="8332236" cy="1399672"/>
          </a:xfrm>
          <a:solidFill>
            <a:schemeClr val="bg2">
              <a:lumMod val="90000"/>
            </a:schemeClr>
          </a:solidFill>
          <a:ln>
            <a:solidFill>
              <a:srgbClr val="003300"/>
            </a:solidFill>
          </a:ln>
          <a:effectLst>
            <a:softEdge rad="635000"/>
          </a:effectLst>
        </p:spPr>
        <p:txBody>
          <a:bodyPr/>
          <a:lstStyle/>
          <a:p>
            <a:r>
              <a:rPr lang="en-US" dirty="0"/>
              <a:t>The day's name alludes to the idea that all classes of Russian society united to preserve Russian statehood when there was neither a tsar nor a patriarch to guide them. In 1613 tsar Mikhail Romanov instituted a holiday named Day of Moscow’s Liberation from Polish Invaders.</a:t>
            </a:r>
            <a:endParaRPr lang="ru-RU" dirty="0"/>
          </a:p>
        </p:txBody>
      </p:sp>
      <p:sp>
        <p:nvSpPr>
          <p:cNvPr id="12" name="Прямоугольник 11">
            <a:extLst>
              <a:ext uri="{FF2B5EF4-FFF2-40B4-BE49-F238E27FC236}">
                <a16:creationId xmlns:a16="http://schemas.microsoft.com/office/drawing/2014/main" id="{8CE176D4-82FF-43F4-BC52-AB8712EE23C4}"/>
              </a:ext>
            </a:extLst>
          </p:cNvPr>
          <p:cNvSpPr/>
          <p:nvPr/>
        </p:nvSpPr>
        <p:spPr>
          <a:xfrm>
            <a:off x="1595536" y="2468336"/>
            <a:ext cx="3993502" cy="4093428"/>
          </a:xfrm>
          <a:prstGeom prst="rect">
            <a:avLst/>
          </a:prstGeom>
          <a:solidFill>
            <a:schemeClr val="bg2">
              <a:lumMod val="90000"/>
            </a:schemeClr>
          </a:solidFill>
          <a:ln>
            <a:solidFill>
              <a:srgbClr val="003300"/>
            </a:solidFill>
          </a:ln>
          <a:effectLst>
            <a:glow rad="228600">
              <a:schemeClr val="accent3">
                <a:satMod val="175000"/>
                <a:alpha val="40000"/>
              </a:schemeClr>
            </a:glow>
          </a:effectLst>
        </p:spPr>
        <p:txBody>
          <a:bodyPr wrap="square">
            <a:spAutoFit/>
          </a:bodyPr>
          <a:lstStyle/>
          <a:p>
            <a:pPr marL="342900" indent="-342900">
              <a:buFont typeface="Wingdings" panose="05000000000000000000" pitchFamily="2" charset="2"/>
              <a:buChar char="§"/>
            </a:pPr>
            <a:r>
              <a:rPr lang="en-US" sz="2000" dirty="0">
                <a:solidFill>
                  <a:srgbClr val="191B0E"/>
                </a:solidFill>
              </a:rPr>
              <a:t>It was celebrated in the Russian Empire until 1917, when it was replaced with a commemoration of the Russian Revolution. Unity Day was reinstituted by the Russian Federation in 2005, when the events of the year 1612 have been celebrated instead of those of 1917 every November 4 since. The day is also the feast day of the Russian Orthodox icon of Our Lady of Kazan.</a:t>
            </a:r>
            <a:endParaRPr lang="ru-RU" dirty="0"/>
          </a:p>
        </p:txBody>
      </p:sp>
      <p:pic>
        <p:nvPicPr>
          <p:cNvPr id="14" name="Рисунок 13">
            <a:extLst>
              <a:ext uri="{FF2B5EF4-FFF2-40B4-BE49-F238E27FC236}">
                <a16:creationId xmlns:a16="http://schemas.microsoft.com/office/drawing/2014/main" id="{BCB3ACC2-2CA2-40D6-9202-F460658790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09183" y="2696626"/>
            <a:ext cx="4634099" cy="3475574"/>
          </a:xfrm>
          <a:prstGeom prst="rect">
            <a:avLst/>
          </a:prstGeom>
          <a:ln w="38100" cap="sq">
            <a:solidFill>
              <a:srgbClr val="003300"/>
            </a:solidFill>
            <a:prstDash val="solid"/>
            <a:miter lim="800000"/>
          </a:ln>
          <a:effectLst>
            <a:outerShdw blurRad="127000" dist="38100" dir="2700000" algn="ctr">
              <a:srgbClr val="000000">
                <a:alpha val="45000"/>
              </a:srgbClr>
            </a:outerShdw>
          </a:effectLst>
          <a:scene3d>
            <a:camera prst="perspectiveBelow"/>
            <a:lightRig rig="threePt" dir="t"/>
          </a:scene3d>
        </p:spPr>
      </p:pic>
      <p:pic>
        <p:nvPicPr>
          <p:cNvPr id="8" name="Дом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048069" y="880267"/>
            <a:ext cx="609600" cy="609600"/>
          </a:xfrm>
          <a:prstGeom prst="rect">
            <a:avLst/>
          </a:prstGeom>
        </p:spPr>
      </p:pic>
    </p:spTree>
    <p:extLst>
      <p:ext uri="{BB962C8B-B14F-4D97-AF65-F5344CB8AC3E}">
        <p14:creationId xmlns:p14="http://schemas.microsoft.com/office/powerpoint/2010/main" val="2226536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20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8CD84CB7-69EB-4021-98DF-D6151866B6F4}"/>
              </a:ext>
            </a:extLst>
          </p:cNvPr>
          <p:cNvSpPr/>
          <p:nvPr/>
        </p:nvSpPr>
        <p:spPr>
          <a:xfrm>
            <a:off x="1377821" y="406483"/>
            <a:ext cx="3782007" cy="2031325"/>
          </a:xfrm>
          <a:prstGeom prst="rect">
            <a:avLst/>
          </a:prstGeom>
          <a:solidFill>
            <a:schemeClr val="bg2">
              <a:lumMod val="90000"/>
            </a:schemeClr>
          </a:solidFill>
          <a:ln>
            <a:solidFill>
              <a:srgbClr val="003300"/>
            </a:solidFill>
          </a:ln>
        </p:spPr>
        <p:txBody>
          <a:bodyPr wrap="square">
            <a:spAutoFit/>
          </a:bodyPr>
          <a:lstStyle/>
          <a:p>
            <a:pPr marL="285750" indent="-285750">
              <a:buFont typeface="Wingdings" panose="05000000000000000000" pitchFamily="2" charset="2"/>
              <a:buChar char="q"/>
            </a:pPr>
            <a:r>
              <a:rPr lang="en-US" dirty="0">
                <a:solidFill>
                  <a:srgbClr val="000000"/>
                </a:solidFill>
                <a:latin typeface="-apple-system"/>
              </a:rPr>
              <a:t>In the Soviet years, November 4 was not celebrated and was not a day off. November 7, the Day of the Great October Socialist Revolution, was considered a festive day. In 1996, the holiday was renamed the Day of Reconciliation and Accord.</a:t>
            </a:r>
            <a:endParaRPr lang="ru-RU" dirty="0"/>
          </a:p>
        </p:txBody>
      </p:sp>
      <p:sp>
        <p:nvSpPr>
          <p:cNvPr id="3" name="Прямоугольник 2">
            <a:extLst>
              <a:ext uri="{FF2B5EF4-FFF2-40B4-BE49-F238E27FC236}">
                <a16:creationId xmlns:a16="http://schemas.microsoft.com/office/drawing/2014/main" id="{E59149C6-40E8-46B7-9CA3-916F19C8AE77}"/>
              </a:ext>
            </a:extLst>
          </p:cNvPr>
          <p:cNvSpPr/>
          <p:nvPr/>
        </p:nvSpPr>
        <p:spPr>
          <a:xfrm>
            <a:off x="5780313" y="4154011"/>
            <a:ext cx="5694784" cy="1754326"/>
          </a:xfrm>
          <a:prstGeom prst="rect">
            <a:avLst/>
          </a:prstGeom>
          <a:solidFill>
            <a:schemeClr val="bg2">
              <a:lumMod val="90000"/>
            </a:schemeClr>
          </a:solidFill>
          <a:ln>
            <a:solidFill>
              <a:srgbClr val="003300"/>
            </a:solidFill>
          </a:ln>
        </p:spPr>
        <p:txBody>
          <a:bodyPr wrap="square">
            <a:spAutoFit/>
          </a:bodyPr>
          <a:lstStyle/>
          <a:p>
            <a:pPr marL="285750" indent="-285750">
              <a:buFont typeface="Wingdings" panose="05000000000000000000" pitchFamily="2" charset="2"/>
              <a:buChar char="q"/>
            </a:pPr>
            <a:r>
              <a:rPr lang="en-US" dirty="0">
                <a:solidFill>
                  <a:srgbClr val="000000"/>
                </a:solidFill>
                <a:latin typeface="-apple-system"/>
              </a:rPr>
              <a:t>In September 2004, the Interreligious Council of Russia made November 4 a holiday and celebrated it as the Day of National Unity. The State Duma supported the initiative. This day became a day off instead of November 7, which received the status of a memorable date - the Day of the October Revolution of 1917</a:t>
            </a:r>
            <a:endParaRPr lang="ru-RU" dirty="0"/>
          </a:p>
        </p:txBody>
      </p:sp>
      <p:pic>
        <p:nvPicPr>
          <p:cNvPr id="5" name="Рисунок 4">
            <a:extLst>
              <a:ext uri="{FF2B5EF4-FFF2-40B4-BE49-F238E27FC236}">
                <a16:creationId xmlns:a16="http://schemas.microsoft.com/office/drawing/2014/main" id="{4BDBC480-16CC-4B5D-9AC2-AD15291103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6286" y="3610832"/>
            <a:ext cx="3787580" cy="2840685"/>
          </a:xfrm>
          <a:prstGeom prst="round2DiagRect">
            <a:avLst>
              <a:gd name="adj1" fmla="val 50000"/>
              <a:gd name="adj2" fmla="val 0"/>
            </a:avLst>
          </a:prstGeom>
          <a:ln w="88900" cap="sq">
            <a:solidFill>
              <a:srgbClr val="FFFFFF"/>
            </a:solidFill>
            <a:miter lim="800000"/>
          </a:ln>
          <a:effectLst>
            <a:outerShdw blurRad="254000" algn="tl" rotWithShape="0">
              <a:srgbClr val="000000">
                <a:alpha val="43000"/>
              </a:srgbClr>
            </a:outerShdw>
          </a:effectLst>
        </p:spPr>
      </p:pic>
      <p:pic>
        <p:nvPicPr>
          <p:cNvPr id="9" name="Рисунок 8">
            <a:extLst>
              <a:ext uri="{FF2B5EF4-FFF2-40B4-BE49-F238E27FC236}">
                <a16:creationId xmlns:a16="http://schemas.microsoft.com/office/drawing/2014/main" id="{CC21D64F-266A-43C6-9446-B06119B3BE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8436" y="489256"/>
            <a:ext cx="5606661" cy="3153747"/>
          </a:xfrm>
          <a:prstGeom prst="rect">
            <a:avLst/>
          </a:prstGeom>
          <a:ln>
            <a:solidFill>
              <a:srgbClr val="003300"/>
            </a:solidFill>
          </a:ln>
          <a:effectLst>
            <a:glow rad="228600">
              <a:schemeClr val="accent3">
                <a:satMod val="175000"/>
                <a:alpha val="40000"/>
              </a:schemeClr>
            </a:glow>
          </a:effectLst>
          <a:scene3d>
            <a:camera prst="perspectiveBelow"/>
            <a:lightRig rig="threePt" dir="t"/>
          </a:scene3d>
        </p:spPr>
      </p:pic>
    </p:spTree>
    <p:extLst>
      <p:ext uri="{BB962C8B-B14F-4D97-AF65-F5344CB8AC3E}">
        <p14:creationId xmlns:p14="http://schemas.microsoft.com/office/powerpoint/2010/main" val="1103508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82BC7259-F610-4A8B-8F5B-E057E94DC269}"/>
              </a:ext>
            </a:extLst>
          </p:cNvPr>
          <p:cNvSpPr/>
          <p:nvPr/>
        </p:nvSpPr>
        <p:spPr>
          <a:xfrm>
            <a:off x="1436915" y="287417"/>
            <a:ext cx="9144000" cy="1200329"/>
          </a:xfrm>
          <a:prstGeom prst="rect">
            <a:avLst/>
          </a:prstGeom>
          <a:scene3d>
            <a:camera prst="perspectiveLeft"/>
            <a:lightRig rig="threePt" dir="t"/>
          </a:scene3d>
        </p:spPr>
        <p:style>
          <a:lnRef idx="1">
            <a:schemeClr val="dk1"/>
          </a:lnRef>
          <a:fillRef idx="2">
            <a:schemeClr val="dk1"/>
          </a:fillRef>
          <a:effectRef idx="1">
            <a:schemeClr val="dk1"/>
          </a:effectRef>
          <a:fontRef idx="minor">
            <a:schemeClr val="dk1"/>
          </a:fontRef>
        </p:style>
        <p:txBody>
          <a:bodyPr wrap="square">
            <a:spAutoFit/>
          </a:bodyPr>
          <a:lstStyle/>
          <a:p>
            <a:r>
              <a:rPr lang="en-US" sz="3600" b="1" i="1" dirty="0">
                <a:solidFill>
                  <a:srgbClr val="000000"/>
                </a:solidFill>
                <a:effectLst>
                  <a:outerShdw blurRad="38100" dist="38100" dir="2700000" algn="tl">
                    <a:srgbClr val="000000">
                      <a:alpha val="43137"/>
                    </a:srgbClr>
                  </a:outerShdw>
                </a:effectLst>
                <a:latin typeface="-apple-system"/>
              </a:rPr>
              <a:t>Why is the holiday called National Unity Day?</a:t>
            </a:r>
            <a:br>
              <a:rPr lang="en-US" b="1" i="1" dirty="0">
                <a:effectLst>
                  <a:outerShdw blurRad="38100" dist="38100" dir="2700000" algn="tl">
                    <a:srgbClr val="000000">
                      <a:alpha val="43137"/>
                    </a:srgbClr>
                  </a:outerShdw>
                </a:effectLst>
              </a:rPr>
            </a:br>
            <a:br>
              <a:rPr lang="en-US" b="1" i="1" dirty="0">
                <a:effectLst>
                  <a:outerShdw blurRad="38100" dist="38100" dir="2700000" algn="tl">
                    <a:srgbClr val="000000">
                      <a:alpha val="43137"/>
                    </a:srgbClr>
                  </a:outerShdw>
                </a:effectLst>
              </a:rPr>
            </a:br>
            <a:endParaRPr lang="ru-RU" b="1" i="1" dirty="0">
              <a:effectLst>
                <a:outerShdw blurRad="38100" dist="38100" dir="2700000" algn="tl">
                  <a:srgbClr val="000000">
                    <a:alpha val="43137"/>
                  </a:srgbClr>
                </a:outerShdw>
              </a:effectLst>
            </a:endParaRPr>
          </a:p>
        </p:txBody>
      </p:sp>
      <p:sp>
        <p:nvSpPr>
          <p:cNvPr id="3" name="Прямоугольник 2">
            <a:extLst>
              <a:ext uri="{FF2B5EF4-FFF2-40B4-BE49-F238E27FC236}">
                <a16:creationId xmlns:a16="http://schemas.microsoft.com/office/drawing/2014/main" id="{A9DBCB58-CD4F-469C-B9A2-EEF83A1CA1C0}"/>
              </a:ext>
            </a:extLst>
          </p:cNvPr>
          <p:cNvSpPr/>
          <p:nvPr/>
        </p:nvSpPr>
        <p:spPr>
          <a:xfrm>
            <a:off x="1129004" y="2841085"/>
            <a:ext cx="4640424" cy="2308324"/>
          </a:xfrm>
          <a:prstGeom prst="rect">
            <a:avLst/>
          </a:prstGeom>
          <a:solidFill>
            <a:schemeClr val="bg2">
              <a:lumMod val="90000"/>
            </a:schemeClr>
          </a:solidFill>
          <a:ln>
            <a:solidFill>
              <a:srgbClr val="003300"/>
            </a:solidFill>
          </a:ln>
        </p:spPr>
        <p:txBody>
          <a:bodyPr wrap="square">
            <a:spAutoFit/>
          </a:bodyPr>
          <a:lstStyle/>
          <a:p>
            <a:pPr marL="285750" indent="-285750">
              <a:buFont typeface="Courier New" panose="02070309020205020404" pitchFamily="49" charset="0"/>
              <a:buChar char="o"/>
            </a:pPr>
            <a:r>
              <a:rPr lang="en-US" dirty="0">
                <a:solidFill>
                  <a:srgbClr val="000000"/>
                </a:solidFill>
                <a:latin typeface="-apple-system"/>
              </a:rPr>
              <a:t>One of the explanations for why such a name was chosen may be an explanatory note to the draft law on the introduction of a new holiday: "On November 4, 1612, the soldiers of the people's militia ... demonstrated an example of heroism and solidarity of the whole people, regardless of origin, religion and position in society."</a:t>
            </a:r>
            <a:endParaRPr lang="ru-RU" dirty="0"/>
          </a:p>
        </p:txBody>
      </p:sp>
      <p:pic>
        <p:nvPicPr>
          <p:cNvPr id="7" name="Рисунок 6">
            <a:extLst>
              <a:ext uri="{FF2B5EF4-FFF2-40B4-BE49-F238E27FC236}">
                <a16:creationId xmlns:a16="http://schemas.microsoft.com/office/drawing/2014/main" id="{2BC10218-8261-4E09-911D-1BE7B7D866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2205718"/>
            <a:ext cx="5690799" cy="3793866"/>
          </a:xfrm>
          <a:prstGeom prst="rect">
            <a:avLst/>
          </a:prstGeom>
          <a:ln>
            <a:solidFill>
              <a:srgbClr val="003300"/>
            </a:solidFill>
          </a:ln>
          <a:scene3d>
            <a:camera prst="perspectiveLeft"/>
            <a:lightRig rig="threePt" dir="t"/>
          </a:scene3d>
          <a:sp3d>
            <a:bevelT/>
          </a:sp3d>
        </p:spPr>
      </p:pic>
    </p:spTree>
    <p:extLst>
      <p:ext uri="{BB962C8B-B14F-4D97-AF65-F5344CB8AC3E}">
        <p14:creationId xmlns:p14="http://schemas.microsoft.com/office/powerpoint/2010/main" val="3388330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75F4C1E-E446-4F83-B848-86E1053B2FC7}"/>
              </a:ext>
            </a:extLst>
          </p:cNvPr>
          <p:cNvSpPr>
            <a:spLocks noGrp="1"/>
          </p:cNvSpPr>
          <p:nvPr>
            <p:ph type="title"/>
          </p:nvPr>
        </p:nvSpPr>
        <p:spPr>
          <a:xfrm>
            <a:off x="4040154" y="370893"/>
            <a:ext cx="7399176" cy="2354813"/>
          </a:xfrm>
          <a:solidFill>
            <a:schemeClr val="bg2">
              <a:lumMod val="90000"/>
            </a:schemeClr>
          </a:solidFill>
          <a:ln>
            <a:solidFill>
              <a:srgbClr val="003300"/>
            </a:solidFill>
          </a:ln>
        </p:spPr>
        <p:txBody>
          <a:bodyPr>
            <a:normAutofit fontScale="90000"/>
          </a:bodyPr>
          <a:lstStyle/>
          <a:p>
            <a:pPr marL="457200" indent="-457200">
              <a:buFont typeface="Wingdings" panose="05000000000000000000" pitchFamily="2" charset="2"/>
              <a:buChar char="v"/>
            </a:pPr>
            <a:r>
              <a:rPr lang="en-US" sz="3100" dirty="0"/>
              <a:t>Russians may celebrate Unity Day in many ways. Some may lay flowers to the monuments of national heroes, </a:t>
            </a:r>
            <a:r>
              <a:rPr lang="en-US" sz="3100" dirty="0" err="1"/>
              <a:t>Kuzma</a:t>
            </a:r>
            <a:r>
              <a:rPr lang="en-US" sz="3100" dirty="0"/>
              <a:t> </a:t>
            </a:r>
            <a:r>
              <a:rPr lang="en-US" sz="3100" dirty="0" err="1"/>
              <a:t>Minin</a:t>
            </a:r>
            <a:r>
              <a:rPr lang="en-US" sz="3100" dirty="0"/>
              <a:t> and Dmitry </a:t>
            </a:r>
            <a:r>
              <a:rPr lang="en-US" sz="3100" dirty="0" err="1"/>
              <a:t>Pozharsky</a:t>
            </a:r>
            <a:r>
              <a:rPr lang="en-US" sz="3100" dirty="0"/>
              <a:t>, who led a popular uprising that freed Moscow from occupation forces on November 4, 1612</a:t>
            </a:r>
            <a:br>
              <a:rPr lang="en-US" dirty="0"/>
            </a:br>
            <a:endParaRPr lang="ru-RU" dirty="0"/>
          </a:p>
        </p:txBody>
      </p:sp>
      <p:pic>
        <p:nvPicPr>
          <p:cNvPr id="3" name="Рисунок 2">
            <a:extLst>
              <a:ext uri="{FF2B5EF4-FFF2-40B4-BE49-F238E27FC236}">
                <a16:creationId xmlns:a16="http://schemas.microsoft.com/office/drawing/2014/main" id="{71D52F96-60C8-4C9B-A045-432A2D5264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1600" y="370893"/>
            <a:ext cx="1800807" cy="1800807"/>
          </a:xfrm>
          <a:prstGeom prst="ellipse">
            <a:avLst/>
          </a:prstGeom>
          <a:ln>
            <a:noFill/>
          </a:ln>
          <a:effectLst>
            <a:glow rad="63500">
              <a:schemeClr val="accent3">
                <a:satMod val="175000"/>
                <a:alpha val="40000"/>
              </a:schemeClr>
            </a:glow>
            <a:softEdge rad="112500"/>
          </a:effectLst>
        </p:spPr>
      </p:pic>
      <p:pic>
        <p:nvPicPr>
          <p:cNvPr id="5" name="Рисунок 4">
            <a:extLst>
              <a:ext uri="{FF2B5EF4-FFF2-40B4-BE49-F238E27FC236}">
                <a16:creationId xmlns:a16="http://schemas.microsoft.com/office/drawing/2014/main" id="{6BA26A5F-8753-409E-AFE2-617EBA337A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1250" y="3266491"/>
            <a:ext cx="4286250" cy="3219450"/>
          </a:xfrm>
          <a:prstGeom prst="rect">
            <a:avLst/>
          </a:prstGeom>
          <a:ln>
            <a:solidFill>
              <a:srgbClr val="003300"/>
            </a:solidFill>
          </a:ln>
          <a:scene3d>
            <a:camera prst="perspectiveRight"/>
            <a:lightRig rig="threePt" dir="t"/>
          </a:scene3d>
          <a:sp3d>
            <a:bevelT prst="angle"/>
          </a:sp3d>
        </p:spPr>
      </p:pic>
      <p:sp>
        <p:nvSpPr>
          <p:cNvPr id="6" name="Прямоугольник 5">
            <a:extLst>
              <a:ext uri="{FF2B5EF4-FFF2-40B4-BE49-F238E27FC236}">
                <a16:creationId xmlns:a16="http://schemas.microsoft.com/office/drawing/2014/main" id="{AFBB19EB-56F8-4633-9CDC-F1134360224B}"/>
              </a:ext>
            </a:extLst>
          </p:cNvPr>
          <p:cNvSpPr/>
          <p:nvPr/>
        </p:nvSpPr>
        <p:spPr>
          <a:xfrm>
            <a:off x="5825412" y="3432119"/>
            <a:ext cx="5613918" cy="1754326"/>
          </a:xfrm>
          <a:prstGeom prst="rect">
            <a:avLst/>
          </a:prstGeom>
          <a:solidFill>
            <a:schemeClr val="accent3">
              <a:alpha val="50000"/>
            </a:schemeClr>
          </a:solidFill>
          <a:ln>
            <a:noFill/>
          </a:ln>
          <a:effectLst>
            <a:reflection blurRad="6350" stA="50000" endA="300" endPos="90000" dist="50800" dir="5400000" sy="-100000" algn="bl" rotWithShape="0"/>
          </a:effectLst>
          <a:scene3d>
            <a:camera prst="perspectiveLeft"/>
            <a:lightRig rig="threePt" dir="t"/>
          </a:scene3d>
        </p:spPr>
        <p:style>
          <a:lnRef idx="0">
            <a:scrgbClr r="0" g="0" b="0"/>
          </a:lnRef>
          <a:fillRef idx="0">
            <a:scrgbClr r="0" g="0" b="0"/>
          </a:fillRef>
          <a:effectRef idx="0">
            <a:scrgbClr r="0" g="0" b="0"/>
          </a:effectRef>
          <a:fontRef idx="minor">
            <a:schemeClr val="lt1"/>
          </a:fontRef>
        </p:style>
        <p:txBody>
          <a:bodyPr wrap="square">
            <a:spAutoFit/>
          </a:bodyPr>
          <a:lstStyle/>
          <a:p>
            <a:pPr marL="285750" indent="-285750">
              <a:buFont typeface="Wingdings" panose="05000000000000000000" pitchFamily="2" charset="2"/>
              <a:buChar char="v"/>
            </a:pPr>
            <a:r>
              <a:rPr lang="en-US" dirty="0">
                <a:solidFill>
                  <a:srgbClr val="000000"/>
                </a:solidFill>
                <a:latin typeface="-apple-system"/>
              </a:rPr>
              <a:t>However, for many Russians, November 4 is just another day off or a substitute for a holiday that was held on November 7 in the Soviet times. Yet others may see it as a call for unity of ethnic Russians against non-Russians. Some ultranationalists and neo-Nazis may have demonstrations on this day.</a:t>
            </a:r>
            <a:endParaRPr lang="ru-RU" dirty="0"/>
          </a:p>
        </p:txBody>
      </p:sp>
      <p:pic>
        <p:nvPicPr>
          <p:cNvPr id="4" name="Записанный звук">
            <a:hlinkClick r:id="" action="ppaction://media"/>
            <a:extLst>
              <a:ext uri="{FF2B5EF4-FFF2-40B4-BE49-F238E27FC236}">
                <a16:creationId xmlns:a16="http://schemas.microsoft.com/office/drawing/2014/main" id="{EF77BFB7-976B-4B67-89B4-F693059B634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028321" y="1036815"/>
            <a:ext cx="487363" cy="487363"/>
          </a:xfrm>
          <a:prstGeom prst="rect">
            <a:avLst/>
          </a:prstGeom>
        </p:spPr>
      </p:pic>
    </p:spTree>
    <p:extLst>
      <p:ext uri="{BB962C8B-B14F-4D97-AF65-F5344CB8AC3E}">
        <p14:creationId xmlns:p14="http://schemas.microsoft.com/office/powerpoint/2010/main" val="2437918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183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863E0E6-BA39-46F3-8555-9D9A9C923F76}"/>
              </a:ext>
            </a:extLst>
          </p:cNvPr>
          <p:cNvSpPr>
            <a:spLocks noGrp="1"/>
          </p:cNvSpPr>
          <p:nvPr>
            <p:ph type="title"/>
          </p:nvPr>
        </p:nvSpPr>
        <p:spPr>
          <a:xfrm>
            <a:off x="4887297" y="254259"/>
            <a:ext cx="3293706" cy="863082"/>
          </a:xfrm>
        </p:spPr>
        <p:style>
          <a:lnRef idx="1">
            <a:schemeClr val="dk1"/>
          </a:lnRef>
          <a:fillRef idx="2">
            <a:schemeClr val="dk1"/>
          </a:fillRef>
          <a:effectRef idx="1">
            <a:schemeClr val="dk1"/>
          </a:effectRef>
          <a:fontRef idx="minor">
            <a:schemeClr val="dk1"/>
          </a:fontRef>
        </p:style>
        <p:txBody>
          <a:bodyPr>
            <a:normAutofit fontScale="90000"/>
          </a:bodyPr>
          <a:lstStyle/>
          <a:p>
            <a:pPr algn="ctr"/>
            <a:r>
              <a:rPr lang="en-US" sz="6000" b="1" i="1" dirty="0">
                <a:effectLst>
                  <a:outerShdw blurRad="38100" dist="38100" dir="2700000" algn="tl">
                    <a:srgbClr val="000000">
                      <a:alpha val="43137"/>
                    </a:srgbClr>
                  </a:outerShdw>
                </a:effectLst>
              </a:rPr>
              <a:t>Public Life</a:t>
            </a:r>
            <a:br>
              <a:rPr lang="ru-RU" dirty="0"/>
            </a:br>
            <a:br>
              <a:rPr lang="en-US" dirty="0"/>
            </a:br>
            <a:endParaRPr lang="ru-RU" dirty="0"/>
          </a:p>
        </p:txBody>
      </p:sp>
      <p:sp>
        <p:nvSpPr>
          <p:cNvPr id="3" name="Объект 2">
            <a:extLst>
              <a:ext uri="{FF2B5EF4-FFF2-40B4-BE49-F238E27FC236}">
                <a16:creationId xmlns:a16="http://schemas.microsoft.com/office/drawing/2014/main" id="{69B3CB8F-49FE-459F-8151-7C842684D700}"/>
              </a:ext>
            </a:extLst>
          </p:cNvPr>
          <p:cNvSpPr>
            <a:spLocks noGrp="1"/>
          </p:cNvSpPr>
          <p:nvPr>
            <p:ph idx="1"/>
          </p:nvPr>
        </p:nvSpPr>
        <p:spPr>
          <a:xfrm>
            <a:off x="933061" y="1390261"/>
            <a:ext cx="10879494" cy="1324947"/>
          </a:xfrm>
          <a:ln>
            <a:solidFill>
              <a:srgbClr val="003300"/>
            </a:solidFill>
          </a:ln>
        </p:spPr>
        <p:txBody>
          <a:bodyPr>
            <a:normAutofit/>
          </a:bodyPr>
          <a:lstStyle/>
          <a:p>
            <a:r>
              <a:rPr lang="en-US" dirty="0"/>
              <a:t>November 4 is a public holiday in the Russian Federation. Schools, post offices, public buildings and most businesses are closed on this day. Public transport schedules may vary due to religious processions and political demonstrations. If November 4 falls on a weekend, the public holiday usually moves to the following Monday.</a:t>
            </a:r>
            <a:endParaRPr lang="ru-RU" dirty="0"/>
          </a:p>
        </p:txBody>
      </p:sp>
      <p:pic>
        <p:nvPicPr>
          <p:cNvPr id="5" name="Рисунок 4">
            <a:extLst>
              <a:ext uri="{FF2B5EF4-FFF2-40B4-BE49-F238E27FC236}">
                <a16:creationId xmlns:a16="http://schemas.microsoft.com/office/drawing/2014/main" id="{AF572685-A44C-44A5-9E4E-8AD8479C72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8227" y="2822511"/>
            <a:ext cx="5671845" cy="3781230"/>
          </a:xfrm>
          <a:prstGeom prst="rect">
            <a:avLst/>
          </a:prstGeom>
          <a:ln>
            <a:noFill/>
          </a:ln>
          <a:effectLst>
            <a:glow rad="228600">
              <a:schemeClr val="accent3">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1590508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97AD15E-F6E6-42CE-AC1D-204FD6CD97B3}"/>
              </a:ext>
            </a:extLst>
          </p:cNvPr>
          <p:cNvSpPr>
            <a:spLocks noGrp="1"/>
          </p:cNvSpPr>
          <p:nvPr>
            <p:ph type="title"/>
          </p:nvPr>
        </p:nvSpPr>
        <p:spPr>
          <a:xfrm>
            <a:off x="4873690" y="267478"/>
            <a:ext cx="2444620" cy="723122"/>
          </a:xfrm>
        </p:spPr>
        <p:style>
          <a:lnRef idx="1">
            <a:schemeClr val="dk1"/>
          </a:lnRef>
          <a:fillRef idx="2">
            <a:schemeClr val="dk1"/>
          </a:fillRef>
          <a:effectRef idx="1">
            <a:schemeClr val="dk1"/>
          </a:effectRef>
          <a:fontRef idx="minor">
            <a:schemeClr val="dk1"/>
          </a:fontRef>
        </p:style>
        <p:txBody>
          <a:bodyPr>
            <a:normAutofit fontScale="90000"/>
          </a:bodyPr>
          <a:lstStyle/>
          <a:p>
            <a:r>
              <a:rPr lang="en-US" sz="5300" b="1" i="1" dirty="0">
                <a:effectLst>
                  <a:outerShdw blurRad="38100" dist="38100" dir="2700000" algn="tl">
                    <a:srgbClr val="000000">
                      <a:alpha val="43137"/>
                    </a:srgbClr>
                  </a:outerShdw>
                </a:effectLst>
              </a:rPr>
              <a:t>Symbols</a:t>
            </a:r>
            <a:br>
              <a:rPr lang="en-US" dirty="0"/>
            </a:br>
            <a:endParaRPr lang="ru-RU" dirty="0"/>
          </a:p>
        </p:txBody>
      </p:sp>
      <p:sp>
        <p:nvSpPr>
          <p:cNvPr id="3" name="Объект 2">
            <a:extLst>
              <a:ext uri="{FF2B5EF4-FFF2-40B4-BE49-F238E27FC236}">
                <a16:creationId xmlns:a16="http://schemas.microsoft.com/office/drawing/2014/main" id="{A9689563-1EB4-4C19-9EDA-3F3A6C6CBAEE}"/>
              </a:ext>
            </a:extLst>
          </p:cNvPr>
          <p:cNvSpPr>
            <a:spLocks noGrp="1"/>
          </p:cNvSpPr>
          <p:nvPr>
            <p:ph idx="1"/>
          </p:nvPr>
        </p:nvSpPr>
        <p:spPr>
          <a:xfrm>
            <a:off x="1020148" y="1172546"/>
            <a:ext cx="7675983" cy="1200329"/>
          </a:xfrm>
          <a:solidFill>
            <a:schemeClr val="bg2">
              <a:lumMod val="90000"/>
            </a:schemeClr>
          </a:solidFill>
          <a:ln>
            <a:solidFill>
              <a:srgbClr val="003300"/>
            </a:solidFill>
          </a:ln>
        </p:spPr>
        <p:txBody>
          <a:bodyPr>
            <a:normAutofit fontScale="92500" lnSpcReduction="20000"/>
          </a:bodyPr>
          <a:lstStyle/>
          <a:p>
            <a:pPr marL="0" indent="0">
              <a:buNone/>
            </a:pPr>
            <a:endParaRPr lang="en-US" dirty="0"/>
          </a:p>
          <a:p>
            <a:r>
              <a:rPr lang="en-US" dirty="0"/>
              <a:t>Monuments dedicated to </a:t>
            </a:r>
            <a:r>
              <a:rPr lang="en-US" dirty="0" err="1"/>
              <a:t>Minin</a:t>
            </a:r>
            <a:r>
              <a:rPr lang="en-US" dirty="0"/>
              <a:t> and </a:t>
            </a:r>
            <a:r>
              <a:rPr lang="en-US" dirty="0" err="1"/>
              <a:t>Pozharsky</a:t>
            </a:r>
            <a:r>
              <a:rPr lang="en-US" dirty="0"/>
              <a:t>, Our Lady of Kazan icon and the Russian flag are the most common symbols of Unity Day in Russia.</a:t>
            </a:r>
            <a:endParaRPr lang="ru-RU" dirty="0"/>
          </a:p>
        </p:txBody>
      </p:sp>
      <p:pic>
        <p:nvPicPr>
          <p:cNvPr id="5" name="Рисунок 4">
            <a:extLst>
              <a:ext uri="{FF2B5EF4-FFF2-40B4-BE49-F238E27FC236}">
                <a16:creationId xmlns:a16="http://schemas.microsoft.com/office/drawing/2014/main" id="{224B3605-8BB0-419F-9257-8B18288C4D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54133" y="1172547"/>
            <a:ext cx="2381250" cy="2886075"/>
          </a:xfrm>
          <a:prstGeom prst="rect">
            <a:avLst/>
          </a:prstGeom>
          <a:ln>
            <a:solidFill>
              <a:srgbClr val="003300"/>
            </a:solidFill>
          </a:ln>
          <a:effectLst>
            <a:glow rad="228600">
              <a:schemeClr val="accent3">
                <a:satMod val="175000"/>
                <a:alpha val="40000"/>
              </a:schemeClr>
            </a:glow>
          </a:effectLst>
        </p:spPr>
      </p:pic>
      <p:sp>
        <p:nvSpPr>
          <p:cNvPr id="6" name="Прямоугольник 5">
            <a:extLst>
              <a:ext uri="{FF2B5EF4-FFF2-40B4-BE49-F238E27FC236}">
                <a16:creationId xmlns:a16="http://schemas.microsoft.com/office/drawing/2014/main" id="{C293B582-604F-4494-9CCB-3403F995B43C}"/>
              </a:ext>
            </a:extLst>
          </p:cNvPr>
          <p:cNvSpPr/>
          <p:nvPr/>
        </p:nvSpPr>
        <p:spPr>
          <a:xfrm>
            <a:off x="5999583" y="5085288"/>
            <a:ext cx="6096000" cy="1200329"/>
          </a:xfrm>
          <a:prstGeom prst="rect">
            <a:avLst/>
          </a:prstGeom>
          <a:solidFill>
            <a:schemeClr val="bg2">
              <a:lumMod val="90000"/>
            </a:schemeClr>
          </a:solidFill>
          <a:ln>
            <a:solidFill>
              <a:srgbClr val="003300"/>
            </a:solidFill>
          </a:ln>
        </p:spPr>
        <p:txBody>
          <a:bodyPr>
            <a:spAutoFit/>
          </a:bodyPr>
          <a:lstStyle/>
          <a:p>
            <a:pPr marL="285750" indent="-285750">
              <a:buFont typeface="Wingdings" panose="05000000000000000000" pitchFamily="2" charset="2"/>
              <a:buChar char="§"/>
            </a:pPr>
            <a:r>
              <a:rPr lang="en-US" dirty="0"/>
              <a:t>According to legend, the Kazan Icon of the Mother of God was sent from Kazan to Prince Dmitry </a:t>
            </a:r>
            <a:r>
              <a:rPr lang="en-US" dirty="0" err="1"/>
              <a:t>Pozharsky</a:t>
            </a:r>
            <a:r>
              <a:rPr lang="en-US" dirty="0"/>
              <a:t> and became the patroness of the people's militia. With her, the army entered Moscow.</a:t>
            </a:r>
            <a:endParaRPr lang="ru-RU" dirty="0"/>
          </a:p>
        </p:txBody>
      </p:sp>
      <p:pic>
        <p:nvPicPr>
          <p:cNvPr id="8" name="Рисунок 7">
            <a:extLst>
              <a:ext uri="{FF2B5EF4-FFF2-40B4-BE49-F238E27FC236}">
                <a16:creationId xmlns:a16="http://schemas.microsoft.com/office/drawing/2014/main" id="{3D9E4816-172C-496E-8042-597405050D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1293" y="3045474"/>
            <a:ext cx="4181589" cy="3168715"/>
          </a:xfrm>
          <a:prstGeom prst="rect">
            <a:avLst/>
          </a:prstGeom>
          <a:ln>
            <a:solidFill>
              <a:srgbClr val="003300"/>
            </a:solidFill>
          </a:ln>
          <a:effectLst>
            <a:outerShdw blurRad="190500" algn="tl" rotWithShape="0">
              <a:srgbClr val="000000">
                <a:alpha val="70000"/>
              </a:srgbClr>
            </a:outerShdw>
          </a:effectLst>
        </p:spPr>
      </p:pic>
      <p:pic>
        <p:nvPicPr>
          <p:cNvPr id="14" name="Рисунок 13">
            <a:extLst>
              <a:ext uri="{FF2B5EF4-FFF2-40B4-BE49-F238E27FC236}">
                <a16:creationId xmlns:a16="http://schemas.microsoft.com/office/drawing/2014/main" id="{A99312C3-4969-4CEB-B1CC-11C26591536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99583" y="2615584"/>
            <a:ext cx="2037183" cy="2037183"/>
          </a:xfrm>
          <a:prstGeom prst="ellipse">
            <a:avLst/>
          </a:prstGeom>
          <a:ln>
            <a:noFill/>
          </a:ln>
          <a:effectLst>
            <a:softEdge rad="112500"/>
          </a:effectLst>
        </p:spPr>
      </p:pic>
      <p:pic>
        <p:nvPicPr>
          <p:cNvPr id="4" name="Дом 1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91293" y="371669"/>
            <a:ext cx="609600" cy="609600"/>
          </a:xfrm>
          <a:prstGeom prst="rect">
            <a:avLst/>
          </a:prstGeom>
        </p:spPr>
      </p:pic>
    </p:spTree>
    <p:extLst>
      <p:ext uri="{BB962C8B-B14F-4D97-AF65-F5344CB8AC3E}">
        <p14:creationId xmlns:p14="http://schemas.microsoft.com/office/powerpoint/2010/main" val="12187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0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90D66546-D06E-4B97-A842-5847B56C36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3267" y="3450276"/>
            <a:ext cx="6801239" cy="3186507"/>
          </a:xfrm>
          <a:prstGeom prst="rect">
            <a:avLst/>
          </a:prstGeom>
        </p:spPr>
      </p:pic>
      <p:sp>
        <p:nvSpPr>
          <p:cNvPr id="7" name="Прямоугольник 6">
            <a:extLst>
              <a:ext uri="{FF2B5EF4-FFF2-40B4-BE49-F238E27FC236}">
                <a16:creationId xmlns:a16="http://schemas.microsoft.com/office/drawing/2014/main" id="{A8F4376B-EEE4-4242-BE4F-E17C73FD8FDE}"/>
              </a:ext>
            </a:extLst>
          </p:cNvPr>
          <p:cNvSpPr/>
          <p:nvPr/>
        </p:nvSpPr>
        <p:spPr>
          <a:xfrm>
            <a:off x="3211150" y="221216"/>
            <a:ext cx="6566690" cy="707886"/>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n-US" sz="4000" b="1" i="1" dirty="0">
                <a:effectLst>
                  <a:outerShdw blurRad="38100" dist="38100" dir="2700000" algn="tl">
                    <a:srgbClr val="000000">
                      <a:alpha val="43137"/>
                    </a:srgbClr>
                  </a:outerShdw>
                </a:effectLst>
              </a:rPr>
              <a:t>Thank you for the attention</a:t>
            </a:r>
            <a:r>
              <a:rPr lang="ru-RU" sz="4000" b="1" i="1" dirty="0">
                <a:effectLst>
                  <a:outerShdw blurRad="38100" dist="38100" dir="2700000" algn="tl">
                    <a:srgbClr val="000000">
                      <a:alpha val="43137"/>
                    </a:srgbClr>
                  </a:outerShdw>
                </a:effectLst>
              </a:rPr>
              <a:t>!♥</a:t>
            </a:r>
          </a:p>
        </p:txBody>
      </p:sp>
      <p:sp>
        <p:nvSpPr>
          <p:cNvPr id="10" name="Прямоугольник 9">
            <a:extLst>
              <a:ext uri="{FF2B5EF4-FFF2-40B4-BE49-F238E27FC236}">
                <a16:creationId xmlns:a16="http://schemas.microsoft.com/office/drawing/2014/main" id="{C1B07517-6D58-448E-A38C-BF85572E1759}"/>
              </a:ext>
            </a:extLst>
          </p:cNvPr>
          <p:cNvSpPr/>
          <p:nvPr/>
        </p:nvSpPr>
        <p:spPr>
          <a:xfrm>
            <a:off x="4798266" y="1412780"/>
            <a:ext cx="3784341" cy="1754326"/>
          </a:xfrm>
          <a:prstGeom prst="rect">
            <a:avLst/>
          </a:prstGeom>
          <a:solidFill>
            <a:schemeClr val="bg2">
              <a:lumMod val="90000"/>
            </a:schemeClr>
          </a:solidFill>
          <a:ln>
            <a:solidFill>
              <a:srgbClr val="003300"/>
            </a:solidFill>
          </a:ln>
        </p:spPr>
        <p:txBody>
          <a:bodyPr wrap="square">
            <a:spAutoFit/>
          </a:bodyPr>
          <a:lstStyle/>
          <a:p>
            <a:r>
              <a:rPr lang="en-US" b="1" dirty="0"/>
              <a:t>The presentation was prepared by:</a:t>
            </a:r>
          </a:p>
          <a:p>
            <a:endParaRPr lang="en-US" b="1" dirty="0"/>
          </a:p>
          <a:p>
            <a:r>
              <a:rPr lang="en-US" dirty="0" err="1"/>
              <a:t>Aliye</a:t>
            </a:r>
            <a:r>
              <a:rPr lang="en-US" dirty="0"/>
              <a:t> </a:t>
            </a:r>
            <a:r>
              <a:rPr lang="en-US" dirty="0" err="1"/>
              <a:t>Velieva</a:t>
            </a:r>
            <a:r>
              <a:rPr lang="en-US" dirty="0"/>
              <a:t> &amp; Elvina </a:t>
            </a:r>
            <a:r>
              <a:rPr lang="en-US" dirty="0" err="1"/>
              <a:t>Chabanasan</a:t>
            </a:r>
            <a:endParaRPr lang="en-US" dirty="0"/>
          </a:p>
          <a:p>
            <a:endParaRPr lang="en-US" dirty="0"/>
          </a:p>
          <a:p>
            <a:r>
              <a:rPr lang="en-US" dirty="0"/>
              <a:t>♥  Pediatricians 205 (1)  ♥</a:t>
            </a:r>
          </a:p>
          <a:p>
            <a:endParaRPr lang="ru-RU" dirty="0"/>
          </a:p>
        </p:txBody>
      </p:sp>
      <p:pic>
        <p:nvPicPr>
          <p:cNvPr id="13" name="Рисунок 12">
            <a:extLst>
              <a:ext uri="{FF2B5EF4-FFF2-40B4-BE49-F238E27FC236}">
                <a16:creationId xmlns:a16="http://schemas.microsoft.com/office/drawing/2014/main" id="{8C4CF6C8-CD5D-4723-9E6E-72104B787B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2307" y="1115714"/>
            <a:ext cx="2134183" cy="220018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7" name="Рисунок 16">
            <a:extLst>
              <a:ext uri="{FF2B5EF4-FFF2-40B4-BE49-F238E27FC236}">
                <a16:creationId xmlns:a16="http://schemas.microsoft.com/office/drawing/2014/main" id="{1097DDB5-CE18-4DCD-B043-B8AB0688BF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7320" y="1115714"/>
            <a:ext cx="2159360" cy="20513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24366142"/>
      </p:ext>
    </p:extLst>
  </p:cSld>
  <p:clrMapOvr>
    <a:masterClrMapping/>
  </p:clrMapOvr>
</p:sld>
</file>

<file path=ppt/theme/theme1.xml><?xml version="1.0" encoding="utf-8"?>
<a:theme xmlns:a="http://schemas.openxmlformats.org/drawingml/2006/main" name="Уголки">
  <a:themeElements>
    <a:clrScheme name="Уголки">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Уголки">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Уголки">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TM10001105[[fn=Уголки]]</Template>
  <TotalTime>228</TotalTime>
  <Words>552</Words>
  <Application>Microsoft Office PowerPoint</Application>
  <PresentationFormat>Широкоэкранный</PresentationFormat>
  <Paragraphs>25</Paragraphs>
  <Slides>8</Slides>
  <Notes>0</Notes>
  <HiddenSlides>0</HiddenSlides>
  <MMClips>3</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8</vt:i4>
      </vt:variant>
    </vt:vector>
  </HeadingPairs>
  <TitlesOfParts>
    <vt:vector size="14" baseType="lpstr">
      <vt:lpstr>-apple-system</vt:lpstr>
      <vt:lpstr>Calibri</vt:lpstr>
      <vt:lpstr>Courier New</vt:lpstr>
      <vt:lpstr>Franklin Gothic Book</vt:lpstr>
      <vt:lpstr>Wingdings</vt:lpstr>
      <vt:lpstr>Уголки</vt:lpstr>
      <vt:lpstr>  </vt:lpstr>
      <vt:lpstr>Презентация PowerPoint</vt:lpstr>
      <vt:lpstr>Презентация PowerPoint</vt:lpstr>
      <vt:lpstr>Презентация PowerPoint</vt:lpstr>
      <vt:lpstr>Russians may celebrate Unity Day in many ways. Some may lay flowers to the monuments of national heroes, Kuzma Minin and Dmitry Pozharsky, who led a popular uprising that freed Moscow from occupation forces on November 4, 1612 </vt:lpstr>
      <vt:lpstr>Public Life  </vt:lpstr>
      <vt:lpstr>Symbols </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User</dc:creator>
  <cp:lastModifiedBy>User</cp:lastModifiedBy>
  <cp:revision>16</cp:revision>
  <dcterms:created xsi:type="dcterms:W3CDTF">2021-11-08T20:14:25Z</dcterms:created>
  <dcterms:modified xsi:type="dcterms:W3CDTF">2021-11-09T06:56:09Z</dcterms:modified>
</cp:coreProperties>
</file>