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1378"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5B106E36-FD25-4E2D-B0AA-010F637433A0}" type="datetimeFigureOut">
              <a:rPr lang="ru-RU" smtClean="0"/>
              <a:pPr/>
              <a:t>17.06.2021</a:t>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endParaRPr lang="ru-RU"/>
          </a:p>
        </p:txBody>
      </p:sp>
      <p:sp>
        <p:nvSpPr>
          <p:cNvPr id="29" name="Номер слайда 28"/>
          <p:cNvSpPr>
            <a:spLocks noGrp="1"/>
          </p:cNvSpPr>
          <p:nvPr>
            <p:ph type="sldNum" sz="quarter" idx="12"/>
          </p:nvPr>
        </p:nvSpPr>
        <p:spPr>
          <a:xfrm>
            <a:off x="1216152" y="6355080"/>
            <a:ext cx="1219200" cy="365760"/>
          </a:xfrm>
        </p:spPr>
        <p:txBody>
          <a:bodyPr/>
          <a:lstStyle/>
          <a:p>
            <a:fld id="{725C68B6-61C2-468F-89AB-4B9F7531AA68}" type="slidenum">
              <a:rPr lang="ru-RU" smtClean="0"/>
              <a:pPr/>
              <a:t>‹#›</a:t>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5B106E36-FD25-4E2D-B0AA-010F637433A0}" type="datetimeFigureOut">
              <a:rPr lang="ru-RU" smtClean="0"/>
              <a:pPr/>
              <a:t>17.06.2021</a:t>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endParaRPr lang="ru-RU"/>
          </a:p>
        </p:txBody>
      </p:sp>
      <p:sp>
        <p:nvSpPr>
          <p:cNvPr id="6" name="Номер слайда 5"/>
          <p:cNvSpPr>
            <a:spLocks noGrp="1"/>
          </p:cNvSpPr>
          <p:nvPr>
            <p:ph type="sldNum" sz="quarter" idx="12"/>
          </p:nvPr>
        </p:nvSpPr>
        <p:spPr>
          <a:xfrm>
            <a:off x="1069848" y="6355080"/>
            <a:ext cx="1520952" cy="365760"/>
          </a:xfrm>
        </p:spPr>
        <p:txBody>
          <a:bodyPr/>
          <a:lstStyle/>
          <a:p>
            <a:fld id="{725C68B6-61C2-468F-89AB-4B9F7531AA68}" type="slidenum">
              <a:rPr lang="ru-RU" smtClean="0"/>
              <a:pPr/>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17.06.2021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17.06.2021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17.06.2021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106E36-FD25-4E2D-B0AA-010F637433A0}" type="datetimeFigureOut">
              <a:rPr lang="ru-RU" smtClean="0"/>
              <a:pPr/>
              <a:t>17.06.2021</a:t>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25C68B6-61C2-468F-89AB-4B9F7531AA68}" type="slidenum">
              <a:rPr lang="ru-RU" smtClean="0"/>
              <a:pPr/>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9200" y="428604"/>
            <a:ext cx="6853262" cy="3000396"/>
          </a:xfrm>
        </p:spPr>
        <p:txBody>
          <a:bodyPr>
            <a:normAutofit fontScale="90000"/>
          </a:bodyPr>
          <a:lstStyle/>
          <a:p>
            <a:r>
              <a:rPr lang="ru-RU" sz="2700" dirty="0" smtClean="0">
                <a:solidFill>
                  <a:srgbClr val="92D050"/>
                </a:solidFill>
              </a:rPr>
              <a:t>СОЦИОФОНЕТИЧЕСКАЯ ПРОБЛЕМАТИКА </a:t>
            </a:r>
            <a:r>
              <a:rPr lang="ru-RU" sz="2700" dirty="0" smtClean="0">
                <a:solidFill>
                  <a:srgbClr val="92D050"/>
                </a:solidFill>
              </a:rPr>
              <a:t/>
            </a:r>
            <a:br>
              <a:rPr lang="ru-RU" sz="2700" dirty="0" smtClean="0">
                <a:solidFill>
                  <a:srgbClr val="92D050"/>
                </a:solidFill>
              </a:rPr>
            </a:br>
            <a:r>
              <a:rPr lang="ru-RU" sz="2700" dirty="0" smtClean="0">
                <a:solidFill>
                  <a:srgbClr val="92D050"/>
                </a:solidFill>
              </a:rPr>
              <a:t>В </a:t>
            </a:r>
            <a:r>
              <a:rPr lang="ru-RU" sz="2700" dirty="0" smtClean="0">
                <a:solidFill>
                  <a:srgbClr val="92D050"/>
                </a:solidFill>
              </a:rPr>
              <a:t>ПРАКТИКЕ ГЛОБАЛИЗАЦИИ</a:t>
            </a:r>
            <a:br>
              <a:rPr lang="ru-RU" sz="2700" dirty="0" smtClean="0">
                <a:solidFill>
                  <a:srgbClr val="92D050"/>
                </a:solidFill>
              </a:rPr>
            </a:br>
            <a:r>
              <a:rPr lang="ru-RU" sz="2700" dirty="0" smtClean="0">
                <a:solidFill>
                  <a:srgbClr val="92D050"/>
                </a:solidFill>
              </a:rPr>
              <a:t>ЯЗЫКА МЕЖНАЦИОНАЛЬНОЙ </a:t>
            </a:r>
            <a:r>
              <a:rPr lang="ru-RU" sz="2700" dirty="0" smtClean="0">
                <a:solidFill>
                  <a:srgbClr val="92D050"/>
                </a:solidFill>
              </a:rPr>
              <a:t>КОММУНИКАЦИИ</a:t>
            </a:r>
            <a:r>
              <a:rPr lang="ru-RU" dirty="0" smtClean="0"/>
              <a:t/>
            </a:r>
            <a:br>
              <a:rPr lang="ru-RU" dirty="0" smtClean="0"/>
            </a:br>
            <a:r>
              <a:rPr lang="ru-RU" dirty="0" smtClean="0"/>
              <a:t/>
            </a:r>
            <a:br>
              <a:rPr lang="ru-RU" dirty="0" smtClean="0"/>
            </a:br>
            <a:r>
              <a:rPr lang="ru-RU" sz="900" dirty="0" smtClean="0">
                <a:latin typeface="Arial Black" pitchFamily="34" charset="0"/>
              </a:rPr>
              <a:t> </a:t>
            </a:r>
            <a:r>
              <a:rPr lang="ru-RU" sz="1000" dirty="0" smtClean="0">
                <a:latin typeface="Arial Black" pitchFamily="34" charset="0"/>
              </a:rPr>
              <a:t>Мележик К.А., </a:t>
            </a:r>
            <a:br>
              <a:rPr lang="ru-RU" sz="1000" dirty="0" smtClean="0">
                <a:latin typeface="Arial Black" pitchFamily="34" charset="0"/>
              </a:rPr>
            </a:br>
            <a:r>
              <a:rPr lang="ru-RU" sz="1000" dirty="0" smtClean="0">
                <a:latin typeface="Arial Black" pitchFamily="34" charset="0"/>
              </a:rPr>
              <a:t>доктор</a:t>
            </a:r>
            <a:r>
              <a:rPr lang="ru-RU" sz="1000" dirty="0" smtClean="0"/>
              <a:t> </a:t>
            </a:r>
            <a:r>
              <a:rPr lang="ru-RU" sz="1000" dirty="0" smtClean="0">
                <a:latin typeface="Arial Black" pitchFamily="34" charset="0"/>
              </a:rPr>
              <a:t>филологических наук, доцент, заведующая кафедрой иностранных</a:t>
            </a:r>
            <a:br>
              <a:rPr lang="ru-RU" sz="1000" dirty="0" smtClean="0">
                <a:latin typeface="Arial Black" pitchFamily="34" charset="0"/>
              </a:rPr>
            </a:br>
            <a:r>
              <a:rPr lang="ru-RU" sz="1000" dirty="0" smtClean="0">
                <a:latin typeface="Arial Black" pitchFamily="34" charset="0"/>
              </a:rPr>
              <a:t>языков №3 Института филологии (</a:t>
            </a:r>
            <a:r>
              <a:rPr lang="ru-RU" sz="1000" dirty="0" err="1" smtClean="0">
                <a:latin typeface="Arial Black" pitchFamily="34" charset="0"/>
              </a:rPr>
              <a:t>сп</a:t>
            </a:r>
            <a:r>
              <a:rPr lang="ru-RU" sz="1000" dirty="0" smtClean="0">
                <a:latin typeface="Arial Black" pitchFamily="34" charset="0"/>
              </a:rPr>
              <a:t>), </a:t>
            </a:r>
            <a:r>
              <a:rPr lang="ru-RU" sz="1000" dirty="0" smtClean="0">
                <a:latin typeface="Arial Black" pitchFamily="34" charset="0"/>
              </a:rPr>
              <a:t>ФГАОУ </a:t>
            </a:r>
            <a:r>
              <a:rPr lang="ru-RU" sz="1000" dirty="0" smtClean="0">
                <a:latin typeface="Arial Black" pitchFamily="34" charset="0"/>
              </a:rPr>
              <a:t>ВО «Крымский федеральный</a:t>
            </a:r>
            <a:br>
              <a:rPr lang="ru-RU" sz="1000" dirty="0" smtClean="0">
                <a:latin typeface="Arial Black" pitchFamily="34" charset="0"/>
              </a:rPr>
            </a:br>
            <a:r>
              <a:rPr lang="ru-RU" sz="1000" dirty="0" smtClean="0">
                <a:latin typeface="Arial Black" pitchFamily="34" charset="0"/>
              </a:rPr>
              <a:t/>
            </a:r>
            <a:br>
              <a:rPr lang="ru-RU" sz="1000" dirty="0" smtClean="0">
                <a:latin typeface="Arial Black" pitchFamily="34" charset="0"/>
              </a:rPr>
            </a:br>
            <a:r>
              <a:rPr lang="ru-RU" sz="1000" dirty="0" smtClean="0">
                <a:latin typeface="Arial Black" pitchFamily="34" charset="0"/>
              </a:rPr>
              <a:t>университет имени В.И. Вернадского», Симферополь</a:t>
            </a:r>
            <a:br>
              <a:rPr lang="ru-RU" sz="1000" dirty="0" smtClean="0">
                <a:latin typeface="Arial Black" pitchFamily="34" charset="0"/>
              </a:rPr>
            </a:br>
            <a:r>
              <a:rPr lang="ru-RU" sz="1000" dirty="0" smtClean="0">
                <a:latin typeface="Arial Black" pitchFamily="34" charset="0"/>
              </a:rPr>
              <a:t/>
            </a:r>
            <a:br>
              <a:rPr lang="ru-RU" sz="1000" dirty="0" smtClean="0">
                <a:latin typeface="Arial Black" pitchFamily="34" charset="0"/>
              </a:rPr>
            </a:br>
            <a:r>
              <a:rPr lang="ru-RU" sz="1000" dirty="0" err="1" smtClean="0">
                <a:latin typeface="Arial Black" pitchFamily="34" charset="0"/>
              </a:rPr>
              <a:t>melezhik.karina@yandex.ru</a:t>
            </a:r>
            <a:r>
              <a:rPr lang="ru-RU" sz="1000" dirty="0" smtClean="0">
                <a:latin typeface="Arial Black" pitchFamily="34" charset="0"/>
              </a:rPr>
              <a:t/>
            </a:r>
            <a:br>
              <a:rPr lang="ru-RU" sz="1000" dirty="0" smtClean="0">
                <a:latin typeface="Arial Black" pitchFamily="34" charset="0"/>
              </a:rPr>
            </a:br>
            <a:r>
              <a:rPr lang="ru-RU" sz="1000" dirty="0" smtClean="0">
                <a:latin typeface="Arial Black" pitchFamily="34" charset="0"/>
              </a:rPr>
              <a:t/>
            </a:r>
            <a:br>
              <a:rPr lang="ru-RU" sz="1000" dirty="0" smtClean="0">
                <a:latin typeface="Arial Black" pitchFamily="34" charset="0"/>
              </a:rPr>
            </a:br>
            <a:r>
              <a:rPr lang="ru-RU" sz="1000" dirty="0" smtClean="0">
                <a:latin typeface="Arial Black" pitchFamily="34" charset="0"/>
              </a:rPr>
              <a:t/>
            </a:r>
            <a:br>
              <a:rPr lang="ru-RU" sz="1000" dirty="0" smtClean="0">
                <a:latin typeface="Arial Black" pitchFamily="34" charset="0"/>
              </a:rPr>
            </a:br>
            <a:r>
              <a:rPr lang="ru-RU" sz="1000" dirty="0" smtClean="0">
                <a:latin typeface="Arial Black" pitchFamily="34" charset="0"/>
              </a:rPr>
              <a:t/>
            </a:r>
            <a:br>
              <a:rPr lang="ru-RU" sz="1000" dirty="0" smtClean="0">
                <a:latin typeface="Arial Black" pitchFamily="34" charset="0"/>
              </a:rPr>
            </a:br>
            <a:r>
              <a:rPr lang="ru-RU" sz="1000" dirty="0" smtClean="0">
                <a:latin typeface="Arial Black" pitchFamily="34" charset="0"/>
              </a:rPr>
              <a:t> </a:t>
            </a:r>
            <a:r>
              <a:rPr lang="ru-RU" sz="1000" dirty="0" smtClean="0">
                <a:latin typeface="Arial Black" pitchFamily="34" charset="0"/>
              </a:rPr>
              <a:t>Петренко А.Д. </a:t>
            </a:r>
            <a:r>
              <a:rPr lang="ru-RU" sz="1000" dirty="0" smtClean="0">
                <a:latin typeface="Arial Black" pitchFamily="34" charset="0"/>
              </a:rPr>
              <a:t>,</a:t>
            </a:r>
            <a:br>
              <a:rPr lang="ru-RU" sz="1000" dirty="0" smtClean="0">
                <a:latin typeface="Arial Black" pitchFamily="34" charset="0"/>
              </a:rPr>
            </a:br>
            <a:r>
              <a:rPr lang="ru-RU" sz="1000" dirty="0" smtClean="0">
                <a:latin typeface="Arial Black" pitchFamily="34" charset="0"/>
              </a:rPr>
              <a:t>доктор </a:t>
            </a:r>
            <a:r>
              <a:rPr lang="ru-RU" sz="1000" dirty="0" smtClean="0">
                <a:latin typeface="Arial Black" pitchFamily="34" charset="0"/>
              </a:rPr>
              <a:t>филологических наук, профессор, заведующий кафедрой теории языка,</a:t>
            </a:r>
            <a:br>
              <a:rPr lang="ru-RU" sz="1000" dirty="0" smtClean="0">
                <a:latin typeface="Arial Black" pitchFamily="34" charset="0"/>
              </a:rPr>
            </a:br>
            <a:r>
              <a:rPr lang="ru-RU" sz="1000" dirty="0" smtClean="0">
                <a:latin typeface="Arial Black" pitchFamily="34" charset="0"/>
              </a:rPr>
              <a:t>литературы и социолингвистики, директор Института филологии (</a:t>
            </a:r>
            <a:r>
              <a:rPr lang="ru-RU" sz="1000" dirty="0" err="1" smtClean="0">
                <a:latin typeface="Arial Black" pitchFamily="34" charset="0"/>
              </a:rPr>
              <a:t>сп</a:t>
            </a:r>
            <a:r>
              <a:rPr lang="ru-RU" sz="1000" dirty="0" smtClean="0">
                <a:latin typeface="Arial Black" pitchFamily="34" charset="0"/>
              </a:rPr>
              <a:t>), ФГАОУ ВО</a:t>
            </a:r>
            <a:br>
              <a:rPr lang="ru-RU" sz="1000" dirty="0" smtClean="0">
                <a:latin typeface="Arial Black" pitchFamily="34" charset="0"/>
              </a:rPr>
            </a:br>
            <a:r>
              <a:rPr lang="ru-RU" sz="1000" dirty="0" smtClean="0">
                <a:latin typeface="Arial Black" pitchFamily="34" charset="0"/>
              </a:rPr>
              <a:t>«Крымский федеральный университет имени В.И. Вернадского», Симферополь</a:t>
            </a:r>
            <a:br>
              <a:rPr lang="ru-RU" sz="1000" dirty="0" smtClean="0">
                <a:latin typeface="Arial Black" pitchFamily="34" charset="0"/>
              </a:rPr>
            </a:br>
            <a:r>
              <a:rPr lang="ru-RU" sz="1000" dirty="0" smtClean="0">
                <a:latin typeface="Arial Black" pitchFamily="34" charset="0"/>
              </a:rPr>
              <a:t/>
            </a:r>
            <a:br>
              <a:rPr lang="ru-RU" sz="1000" dirty="0" smtClean="0">
                <a:latin typeface="Arial Black" pitchFamily="34" charset="0"/>
              </a:rPr>
            </a:br>
            <a:r>
              <a:rPr lang="ru-RU" sz="1000" dirty="0" err="1" smtClean="0">
                <a:latin typeface="Arial Black" pitchFamily="34" charset="0"/>
              </a:rPr>
              <a:t>aldpetrenko@mail.ru</a:t>
            </a:r>
            <a:r>
              <a:rPr lang="ru-RU" sz="1000" dirty="0" smtClean="0">
                <a:latin typeface="Arial Black" pitchFamily="34" charset="0"/>
              </a:rPr>
              <a:t/>
            </a:r>
            <a:br>
              <a:rPr lang="ru-RU" sz="1000" dirty="0" smtClean="0">
                <a:latin typeface="Arial Black" pitchFamily="34" charset="0"/>
              </a:rPr>
            </a:br>
            <a:r>
              <a:rPr lang="ru-RU" sz="1000" dirty="0" smtClean="0">
                <a:latin typeface="Arial Black" pitchFamily="34" charset="0"/>
              </a:rPr>
              <a:t/>
            </a:r>
            <a:br>
              <a:rPr lang="ru-RU" sz="1000" dirty="0" smtClean="0">
                <a:latin typeface="Arial Black" pitchFamily="34" charset="0"/>
              </a:rPr>
            </a:br>
            <a:r>
              <a:rPr lang="ru-RU" sz="1000" dirty="0" smtClean="0">
                <a:latin typeface="Arial Black" pitchFamily="34" charset="0"/>
              </a:rPr>
              <a:t/>
            </a:r>
            <a:br>
              <a:rPr lang="ru-RU" sz="1000" dirty="0" smtClean="0">
                <a:latin typeface="Arial Black" pitchFamily="34" charset="0"/>
              </a:rPr>
            </a:br>
            <a:r>
              <a:rPr lang="ru-RU" sz="1000" dirty="0" smtClean="0">
                <a:latin typeface="Arial Black" pitchFamily="34" charset="0"/>
              </a:rPr>
              <a:t/>
            </a:r>
            <a:br>
              <a:rPr lang="ru-RU" sz="1000" dirty="0" smtClean="0">
                <a:latin typeface="Arial Black" pitchFamily="34" charset="0"/>
              </a:rPr>
            </a:br>
            <a:r>
              <a:rPr lang="ru-RU" sz="1000" dirty="0" smtClean="0">
                <a:latin typeface="Arial Black" pitchFamily="34" charset="0"/>
              </a:rPr>
              <a:t/>
            </a:r>
            <a:br>
              <a:rPr lang="ru-RU" sz="1000" dirty="0" smtClean="0">
                <a:latin typeface="Arial Black" pitchFamily="34" charset="0"/>
              </a:rPr>
            </a:br>
            <a:r>
              <a:rPr lang="ru-RU" sz="1000" dirty="0" err="1" smtClean="0">
                <a:latin typeface="Arial Black" pitchFamily="34" charset="0"/>
              </a:rPr>
              <a:t>Храбскова</a:t>
            </a:r>
            <a:r>
              <a:rPr lang="ru-RU" sz="1000" dirty="0" smtClean="0">
                <a:latin typeface="Arial Black" pitchFamily="34" charset="0"/>
              </a:rPr>
              <a:t> </a:t>
            </a:r>
            <a:r>
              <a:rPr lang="ru-RU" sz="1000" dirty="0" smtClean="0">
                <a:latin typeface="Arial Black" pitchFamily="34" charset="0"/>
              </a:rPr>
              <a:t>Д.М.</a:t>
            </a:r>
            <a:br>
              <a:rPr lang="ru-RU" sz="1000" dirty="0" smtClean="0">
                <a:latin typeface="Arial Black" pitchFamily="34" charset="0"/>
              </a:rPr>
            </a:br>
            <a:r>
              <a:rPr lang="ru-RU" sz="1000" dirty="0" smtClean="0">
                <a:latin typeface="Arial Black" pitchFamily="34" charset="0"/>
              </a:rPr>
              <a:t>кандидат </a:t>
            </a:r>
            <a:r>
              <a:rPr lang="ru-RU" sz="1000" dirty="0" smtClean="0">
                <a:latin typeface="Arial Black" pitchFamily="34" charset="0"/>
              </a:rPr>
              <a:t>филологических наук, доцент, заведующая кафедрой </a:t>
            </a:r>
            <a:r>
              <a:rPr lang="ru-RU" sz="1000" dirty="0" smtClean="0">
                <a:latin typeface="Arial Black" pitchFamily="34" charset="0"/>
              </a:rPr>
              <a:t>романской </a:t>
            </a:r>
            <a:r>
              <a:rPr lang="ru-RU" sz="1000" dirty="0" smtClean="0">
                <a:latin typeface="Arial Black" pitchFamily="34" charset="0"/>
              </a:rPr>
              <a:t>и</a:t>
            </a:r>
            <a:br>
              <a:rPr lang="ru-RU" sz="1000" dirty="0" smtClean="0">
                <a:latin typeface="Arial Black" pitchFamily="34" charset="0"/>
              </a:rPr>
            </a:br>
            <a:r>
              <a:rPr lang="ru-RU" sz="1000" dirty="0" smtClean="0">
                <a:latin typeface="Arial Black" pitchFamily="34" charset="0"/>
              </a:rPr>
              <a:t>классической филологии Института филологии (</a:t>
            </a:r>
            <a:r>
              <a:rPr lang="ru-RU" sz="1000" dirty="0" err="1" smtClean="0">
                <a:latin typeface="Arial Black" pitchFamily="34" charset="0"/>
              </a:rPr>
              <a:t>сп</a:t>
            </a:r>
            <a:r>
              <a:rPr lang="ru-RU" sz="1000" dirty="0" smtClean="0">
                <a:latin typeface="Arial Black" pitchFamily="34" charset="0"/>
              </a:rPr>
              <a:t>), ФГАОУ ВО «Крымский</a:t>
            </a:r>
            <a:br>
              <a:rPr lang="ru-RU" sz="1000" dirty="0" smtClean="0">
                <a:latin typeface="Arial Black" pitchFamily="34" charset="0"/>
              </a:rPr>
            </a:br>
            <a:r>
              <a:rPr lang="ru-RU" sz="1000" dirty="0" smtClean="0">
                <a:latin typeface="Arial Black" pitchFamily="34" charset="0"/>
              </a:rPr>
              <a:t>федеральный университет имени В.И. Вернадского», Симферополь</a:t>
            </a:r>
            <a:br>
              <a:rPr lang="ru-RU" sz="1000" dirty="0" smtClean="0">
                <a:latin typeface="Arial Black" pitchFamily="34" charset="0"/>
              </a:rPr>
            </a:br>
            <a:r>
              <a:rPr lang="ru-RU" sz="1000" dirty="0" smtClean="0">
                <a:latin typeface="Arial Black" pitchFamily="34" charset="0"/>
              </a:rPr>
              <a:t/>
            </a:r>
            <a:br>
              <a:rPr lang="ru-RU" sz="1000" dirty="0" smtClean="0">
                <a:latin typeface="Arial Black" pitchFamily="34" charset="0"/>
              </a:rPr>
            </a:br>
            <a:r>
              <a:rPr lang="ru-RU" sz="1000" dirty="0" err="1" smtClean="0">
                <a:latin typeface="Arial Black" pitchFamily="34" charset="0"/>
              </a:rPr>
              <a:t>danuta.simf@yandex.ru</a:t>
            </a:r>
            <a:endParaRPr lang="ru-RU" sz="1000" dirty="0">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p:txBody>
          <a:bodyPr/>
          <a:lstStyle/>
          <a:p>
            <a:r>
              <a:rPr lang="ru-RU" dirty="0" smtClean="0">
                <a:effectLst>
                  <a:outerShdw blurRad="38100" dist="38100" dir="2700000" algn="tl">
                    <a:srgbClr val="000000">
                      <a:alpha val="43137"/>
                    </a:srgbClr>
                  </a:outerShdw>
                </a:effectLst>
              </a:rPr>
              <a:t>Благодарим за внимание!</a:t>
            </a:r>
            <a:endParaRPr lang="ru-RU"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sz="quarter" idx="1"/>
          </p:nvPr>
        </p:nvSpPr>
        <p:spPr>
          <a:xfrm>
            <a:off x="2000232" y="1219200"/>
            <a:ext cx="6686568" cy="4853006"/>
          </a:xfrm>
          <a:solidFill>
            <a:schemeClr val="accent2">
              <a:lumMod val="20000"/>
              <a:lumOff val="80000"/>
            </a:schemeClr>
          </a:solidFill>
        </p:spPr>
        <p:txBody>
          <a:bodyPr>
            <a:normAutofit fontScale="62500" lnSpcReduction="20000"/>
          </a:bodyPr>
          <a:lstStyle/>
          <a:p>
            <a:pPr algn="just">
              <a:buNone/>
            </a:pPr>
            <a:r>
              <a:rPr lang="ru-RU" sz="2400" dirty="0" smtClean="0">
                <a:latin typeface="Arial Black" pitchFamily="34" charset="0"/>
              </a:rPr>
              <a:t>    Глобальное </a:t>
            </a:r>
            <a:r>
              <a:rPr lang="ru-RU" sz="2400" dirty="0" smtClean="0">
                <a:latin typeface="Arial Black" pitchFamily="34" charset="0"/>
              </a:rPr>
              <a:t>распространение английского языка выдвинуло </a:t>
            </a:r>
            <a:r>
              <a:rPr lang="ru-RU" sz="2400" dirty="0" smtClean="0">
                <a:latin typeface="Arial Black" pitchFamily="34" charset="0"/>
              </a:rPr>
              <a:t>на первый план </a:t>
            </a:r>
            <a:r>
              <a:rPr lang="ru-RU" sz="2400" dirty="0" smtClean="0">
                <a:latin typeface="Arial Black" pitchFamily="34" charset="0"/>
              </a:rPr>
              <a:t>проблему </a:t>
            </a:r>
            <a:r>
              <a:rPr lang="ru-RU" sz="2400" dirty="0" err="1" smtClean="0">
                <a:latin typeface="Arial Black" pitchFamily="34" charset="0"/>
              </a:rPr>
              <a:t>социофонетического</a:t>
            </a:r>
            <a:r>
              <a:rPr lang="ru-RU" sz="2400" dirty="0" smtClean="0">
                <a:latin typeface="Arial Black" pitchFamily="34" charset="0"/>
              </a:rPr>
              <a:t> обоснования модели произношения в </a:t>
            </a:r>
            <a:r>
              <a:rPr lang="ru-RU" sz="2400" dirty="0" smtClean="0">
                <a:latin typeface="Arial Black" pitchFamily="34" charset="0"/>
              </a:rPr>
              <a:t>новых региональных </a:t>
            </a:r>
            <a:r>
              <a:rPr lang="ru-RU" sz="2400" dirty="0" smtClean="0">
                <a:latin typeface="Arial Black" pitchFamily="34" charset="0"/>
              </a:rPr>
              <a:t>и национальных разновидностях. Проблема вытекает из необходимости </a:t>
            </a:r>
            <a:r>
              <a:rPr lang="ru-RU" sz="2400" dirty="0" smtClean="0">
                <a:latin typeface="Arial Black" pitchFamily="34" charset="0"/>
              </a:rPr>
              <a:t>как поддержания </a:t>
            </a:r>
            <a:r>
              <a:rPr lang="ru-RU" sz="2400" dirty="0" smtClean="0">
                <a:latin typeface="Arial Black" pitchFamily="34" charset="0"/>
              </a:rPr>
              <a:t>международной доступности, так </a:t>
            </a:r>
            <a:r>
              <a:rPr lang="ru-RU" sz="2400" dirty="0" smtClean="0">
                <a:latin typeface="Arial Black" pitchFamily="34" charset="0"/>
              </a:rPr>
              <a:t>         и </a:t>
            </a:r>
            <a:r>
              <a:rPr lang="ru-RU" sz="2400" dirty="0" smtClean="0">
                <a:latin typeface="Arial Black" pitchFamily="34" charset="0"/>
              </a:rPr>
              <a:t>сохранения местной идентичности </a:t>
            </a:r>
            <a:r>
              <a:rPr lang="ru-RU" sz="2400" dirty="0" smtClean="0">
                <a:latin typeface="Arial Black" pitchFamily="34" charset="0"/>
              </a:rPr>
              <a:t>в процессе </a:t>
            </a:r>
            <a:r>
              <a:rPr lang="ru-RU" sz="2400" dirty="0" smtClean="0">
                <a:latin typeface="Arial Black" pitchFamily="34" charset="0"/>
              </a:rPr>
              <a:t>обучения произношению в неродных контекстах. </a:t>
            </a:r>
            <a:endParaRPr lang="ru-RU" sz="2400" dirty="0" smtClean="0">
              <a:latin typeface="Arial Black" pitchFamily="34" charset="0"/>
            </a:endParaRPr>
          </a:p>
          <a:p>
            <a:pPr algn="just">
              <a:buNone/>
            </a:pPr>
            <a:endParaRPr lang="ru-RU" sz="2400" dirty="0" smtClean="0">
              <a:latin typeface="Arial Black" pitchFamily="34" charset="0"/>
            </a:endParaRPr>
          </a:p>
          <a:p>
            <a:pPr algn="just">
              <a:buNone/>
            </a:pPr>
            <a:r>
              <a:rPr lang="ru-RU" sz="2400" dirty="0" smtClean="0">
                <a:latin typeface="Arial Black" pitchFamily="34" charset="0"/>
              </a:rPr>
              <a:t>     Путь наименьшего сопротивления </a:t>
            </a:r>
            <a:r>
              <a:rPr lang="ru-RU" sz="2400" dirty="0" smtClean="0">
                <a:latin typeface="Arial Black" pitchFamily="34" charset="0"/>
              </a:rPr>
              <a:t>заключается </a:t>
            </a:r>
            <a:r>
              <a:rPr lang="ru-RU" sz="2400" dirty="0" smtClean="0">
                <a:latin typeface="Arial Black" pitchFamily="34" charset="0"/>
              </a:rPr>
              <a:t>             в </a:t>
            </a:r>
            <a:r>
              <a:rPr lang="ru-RU" sz="2400" dirty="0" smtClean="0">
                <a:latin typeface="Arial Black" pitchFamily="34" charset="0"/>
              </a:rPr>
              <a:t>отнесении произношения к числу малозначащих </a:t>
            </a:r>
            <a:r>
              <a:rPr lang="ru-RU" sz="2400" dirty="0" smtClean="0">
                <a:latin typeface="Arial Black" pitchFamily="34" charset="0"/>
              </a:rPr>
              <a:t>факторов межнациональной </a:t>
            </a:r>
            <a:r>
              <a:rPr lang="ru-RU" sz="2400" dirty="0" smtClean="0">
                <a:latin typeface="Arial Black" pitchFamily="34" charset="0"/>
              </a:rPr>
              <a:t>коммуникации. </a:t>
            </a:r>
            <a:endParaRPr lang="ru-RU" sz="2400" dirty="0" smtClean="0">
              <a:latin typeface="Arial Black" pitchFamily="34" charset="0"/>
            </a:endParaRPr>
          </a:p>
          <a:p>
            <a:pPr algn="just">
              <a:buNone/>
            </a:pPr>
            <a:endParaRPr lang="ru-RU" sz="2400" dirty="0" smtClean="0">
              <a:latin typeface="Arial Black" pitchFamily="34" charset="0"/>
            </a:endParaRPr>
          </a:p>
          <a:p>
            <a:pPr algn="just">
              <a:buNone/>
            </a:pPr>
            <a:r>
              <a:rPr lang="ru-RU" sz="2400" dirty="0" smtClean="0">
                <a:latin typeface="Arial Black" pitchFamily="34" charset="0"/>
              </a:rPr>
              <a:t>    В </a:t>
            </a:r>
            <a:r>
              <a:rPr lang="ru-RU" sz="2400" dirty="0" smtClean="0">
                <a:latin typeface="Arial Black" pitchFamily="34" charset="0"/>
              </a:rPr>
              <a:t>случае, если произношению уделяется </a:t>
            </a:r>
            <a:r>
              <a:rPr lang="ru-RU" sz="2400" dirty="0" smtClean="0">
                <a:latin typeface="Arial Black" pitchFamily="34" charset="0"/>
              </a:rPr>
              <a:t>достаточное внимание </a:t>
            </a:r>
            <a:r>
              <a:rPr lang="ru-RU" sz="2400" dirty="0" smtClean="0">
                <a:latin typeface="Arial Black" pitchFamily="34" charset="0"/>
              </a:rPr>
              <a:t>в учебной программе, часто это означает неукоснительное </a:t>
            </a:r>
            <a:r>
              <a:rPr lang="ru-RU" sz="2400" dirty="0" smtClean="0">
                <a:latin typeface="Arial Black" pitchFamily="34" charset="0"/>
              </a:rPr>
              <a:t>соблюдение установленных </a:t>
            </a:r>
            <a:r>
              <a:rPr lang="ru-RU" sz="2400" dirty="0" smtClean="0">
                <a:latin typeface="Arial Black" pitchFamily="34" charset="0"/>
              </a:rPr>
              <a:t>норм носителей языка. </a:t>
            </a:r>
            <a:endParaRPr lang="ru-RU" sz="2400" dirty="0" smtClean="0">
              <a:latin typeface="Arial Black" pitchFamily="34" charset="0"/>
            </a:endParaRPr>
          </a:p>
          <a:p>
            <a:pPr algn="just">
              <a:buNone/>
            </a:pPr>
            <a:endParaRPr lang="ru-RU" sz="2400" dirty="0" smtClean="0">
              <a:latin typeface="Arial Black" pitchFamily="34" charset="0"/>
            </a:endParaRPr>
          </a:p>
          <a:p>
            <a:pPr algn="just">
              <a:buNone/>
            </a:pPr>
            <a:r>
              <a:rPr lang="ru-RU" sz="2400" dirty="0" smtClean="0">
                <a:latin typeface="Arial Black" pitchFamily="34" charset="0"/>
              </a:rPr>
              <a:t> </a:t>
            </a:r>
            <a:r>
              <a:rPr lang="ru-RU" sz="2400" dirty="0" smtClean="0">
                <a:latin typeface="Arial Black" pitchFamily="34" charset="0"/>
              </a:rPr>
              <a:t>   Хотя </a:t>
            </a:r>
            <a:r>
              <a:rPr lang="ru-RU" sz="2400" dirty="0" smtClean="0">
                <a:latin typeface="Arial Black" pitchFamily="34" charset="0"/>
              </a:rPr>
              <a:t>эффективность и польза </a:t>
            </a:r>
            <a:r>
              <a:rPr lang="ru-RU" sz="2400" dirty="0" smtClean="0">
                <a:latin typeface="Arial Black" pitchFamily="34" charset="0"/>
              </a:rPr>
              <a:t>обучения произношению </a:t>
            </a:r>
            <a:r>
              <a:rPr lang="ru-RU" sz="2400" dirty="0" smtClean="0">
                <a:latin typeface="Arial Black" pitchFamily="34" charset="0"/>
              </a:rPr>
              <a:t>не были окончательно доказаны, бесспорно то, что недостаточные </a:t>
            </a:r>
            <a:r>
              <a:rPr lang="ru-RU" sz="2400" dirty="0" smtClean="0">
                <a:latin typeface="Arial Black" pitchFamily="34" charset="0"/>
              </a:rPr>
              <a:t>навыки произношения </a:t>
            </a:r>
            <a:r>
              <a:rPr lang="ru-RU" sz="2400" dirty="0" smtClean="0">
                <a:latin typeface="Arial Black" pitchFamily="34" charset="0"/>
              </a:rPr>
              <a:t>могут ограничить социальное взаимодействие и привести </a:t>
            </a:r>
            <a:r>
              <a:rPr lang="ru-RU" sz="2400" dirty="0" smtClean="0">
                <a:latin typeface="Arial Black" pitchFamily="34" charset="0"/>
              </a:rPr>
              <a:t>                          к стигматизации говорящего</a:t>
            </a:r>
            <a:r>
              <a:rPr lang="ru-RU" sz="2400" dirty="0" smtClean="0">
                <a:latin typeface="Arial Black" pitchFamily="34" charset="0"/>
              </a:rPr>
              <a:t>.</a:t>
            </a:r>
            <a:endParaRPr lang="ru-RU" sz="2400" dirty="0">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200" dirty="0" smtClean="0">
                <a:latin typeface="Arial Black" pitchFamily="34" charset="0"/>
              </a:rPr>
              <a:t>Цель </a:t>
            </a:r>
            <a:r>
              <a:rPr lang="ru-RU" sz="1200" dirty="0" smtClean="0">
                <a:latin typeface="Arial Black" pitchFamily="34" charset="0"/>
              </a:rPr>
              <a:t>работы</a:t>
            </a:r>
            <a:r>
              <a:rPr lang="ru-RU" sz="1200" dirty="0" smtClean="0">
                <a:latin typeface="Arial Black" pitchFamily="34" charset="0"/>
              </a:rPr>
              <a:t> состоит в изложении результатов</a:t>
            </a:r>
            <a:br>
              <a:rPr lang="ru-RU" sz="1200" dirty="0" smtClean="0">
                <a:latin typeface="Arial Black" pitchFamily="34" charset="0"/>
              </a:rPr>
            </a:br>
            <a:r>
              <a:rPr lang="ru-RU" sz="1200" dirty="0" smtClean="0">
                <a:latin typeface="Arial Black" pitchFamily="34" charset="0"/>
              </a:rPr>
              <a:t>анализа языковых компонентов, определяющих пороговый уровень распознавания</a:t>
            </a:r>
            <a:br>
              <a:rPr lang="ru-RU" sz="1200" dirty="0" smtClean="0">
                <a:latin typeface="Arial Black" pitchFamily="34" charset="0"/>
              </a:rPr>
            </a:br>
            <a:r>
              <a:rPr lang="ru-RU" sz="1200" dirty="0" smtClean="0">
                <a:latin typeface="Arial Black" pitchFamily="34" charset="0"/>
              </a:rPr>
              <a:t>иноязычной речи, удовлетворяющей различным функциям, выполняемым английским</a:t>
            </a:r>
            <a:br>
              <a:rPr lang="ru-RU" sz="1200" dirty="0" smtClean="0">
                <a:latin typeface="Arial Black" pitchFamily="34" charset="0"/>
              </a:rPr>
            </a:br>
            <a:r>
              <a:rPr lang="ru-RU" sz="1200" dirty="0" smtClean="0">
                <a:latin typeface="Arial Black" pitchFamily="34" charset="0"/>
              </a:rPr>
              <a:t>языком. </a:t>
            </a:r>
            <a:endParaRPr lang="ru-RU" sz="1200" dirty="0">
              <a:latin typeface="Arial Black" pitchFamily="34" charset="0"/>
            </a:endParaRPr>
          </a:p>
        </p:txBody>
      </p:sp>
      <p:sp>
        <p:nvSpPr>
          <p:cNvPr id="3" name="Содержимое 2"/>
          <p:cNvSpPr>
            <a:spLocks noGrp="1"/>
          </p:cNvSpPr>
          <p:nvPr>
            <p:ph sz="quarter" idx="1"/>
          </p:nvPr>
        </p:nvSpPr>
        <p:spPr>
          <a:xfrm>
            <a:off x="3000364" y="2285992"/>
            <a:ext cx="5686436" cy="3870968"/>
          </a:xfrm>
        </p:spPr>
        <p:txBody>
          <a:bodyPr>
            <a:normAutofit fontScale="77500" lnSpcReduction="20000"/>
          </a:bodyPr>
          <a:lstStyle/>
          <a:p>
            <a:pPr algn="just">
              <a:buNone/>
            </a:pPr>
            <a:r>
              <a:rPr lang="ru-RU" dirty="0" smtClean="0"/>
              <a:t>     Произношение </a:t>
            </a:r>
            <a:r>
              <a:rPr lang="ru-RU" dirty="0" smtClean="0"/>
              <a:t>является жизненно важным элементом в эффективном </a:t>
            </a:r>
            <a:r>
              <a:rPr lang="ru-RU" dirty="0" smtClean="0"/>
              <a:t>общении, однако </a:t>
            </a:r>
            <a:r>
              <a:rPr lang="ru-RU" dirty="0" smtClean="0"/>
              <a:t>относительная эффективность различных языковых компонентов, </a:t>
            </a:r>
            <a:r>
              <a:rPr lang="ru-RU" dirty="0" smtClean="0"/>
              <a:t>определяющих пороговый </a:t>
            </a:r>
            <a:r>
              <a:rPr lang="ru-RU" dirty="0" smtClean="0"/>
              <a:t>уровень распознавания иноязычной речи, требует дефиниции </a:t>
            </a:r>
            <a:r>
              <a:rPr lang="ru-RU" dirty="0" smtClean="0"/>
              <a:t>базового подхода</a:t>
            </a:r>
            <a:r>
              <a:rPr lang="ru-RU" dirty="0" smtClean="0"/>
              <a:t>. Ясно, что ниже этого уровня будут возникать проблемы </a:t>
            </a:r>
            <a:r>
              <a:rPr lang="ru-RU" dirty="0" smtClean="0"/>
              <a:t>коммуникации, независимо </a:t>
            </a:r>
            <a:r>
              <a:rPr lang="ru-RU" dirty="0" smtClean="0"/>
              <a:t>от того, насколько хорошо говорящие контролируют такие аспекты языка, </a:t>
            </a:r>
            <a:r>
              <a:rPr lang="ru-RU" dirty="0" smtClean="0"/>
              <a:t>как грамматика </a:t>
            </a:r>
            <a:r>
              <a:rPr lang="ru-RU" dirty="0" smtClean="0"/>
              <a:t>и лексика. Следовательно, игнорирование порога произношения в </a:t>
            </a:r>
            <a:r>
              <a:rPr lang="ru-RU" dirty="0" smtClean="0"/>
              <a:t>учебном процессе </a:t>
            </a:r>
            <a:r>
              <a:rPr lang="ru-RU" dirty="0" smtClean="0"/>
              <a:t>будет свидетельствовать о потере профессиональной </a:t>
            </a:r>
            <a:r>
              <a:rPr lang="ru-RU" dirty="0" smtClean="0"/>
              <a:t>ответственности преподавателя</a:t>
            </a:r>
            <a:r>
              <a:rPr lang="ru-RU" dirty="0" smtClean="0"/>
              <a:t>.</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subTitle" idx="1"/>
          </p:nvPr>
        </p:nvSpPr>
        <p:spPr>
          <a:xfrm>
            <a:off x="3143240" y="642919"/>
            <a:ext cx="4933960" cy="2786082"/>
          </a:xfrm>
        </p:spPr>
        <p:txBody>
          <a:bodyPr>
            <a:normAutofit/>
          </a:bodyPr>
          <a:lstStyle/>
          <a:p>
            <a:pPr algn="just"/>
            <a:r>
              <a:rPr lang="ru-RU" sz="1400" dirty="0" smtClean="0">
                <a:latin typeface="Arial Black" pitchFamily="34" charset="0"/>
              </a:rPr>
              <a:t>Стереотип обучения студентов произношению все </a:t>
            </a:r>
            <a:r>
              <a:rPr lang="ru-RU" sz="1400" dirty="0" smtClean="0">
                <a:latin typeface="Arial Black" pitchFamily="34" charset="0"/>
              </a:rPr>
              <a:t>еще строится </a:t>
            </a:r>
            <a:r>
              <a:rPr lang="ru-RU" sz="1400" dirty="0" smtClean="0">
                <a:latin typeface="Arial Black" pitchFamily="34" charset="0"/>
              </a:rPr>
              <a:t>на строгом соблюдении традиционных моделей носителей языка, что </a:t>
            </a:r>
            <a:r>
              <a:rPr lang="ru-RU" sz="1400" dirty="0" smtClean="0">
                <a:latin typeface="Arial Black" pitchFamily="34" charset="0"/>
              </a:rPr>
              <a:t>частично обусловлено </a:t>
            </a:r>
            <a:r>
              <a:rPr lang="ru-RU" sz="1400" dirty="0" smtClean="0">
                <a:latin typeface="Arial Black" pitchFamily="34" charset="0"/>
              </a:rPr>
              <a:t>использованием публикуемых материалов с сопутствующими </a:t>
            </a:r>
            <a:r>
              <a:rPr lang="ru-RU" sz="1400" dirty="0" smtClean="0">
                <a:latin typeface="Arial Black" pitchFamily="34" charset="0"/>
              </a:rPr>
              <a:t>аудиозаписями при </a:t>
            </a:r>
            <a:r>
              <a:rPr lang="ru-RU" sz="1400" dirty="0" smtClean="0">
                <a:latin typeface="Arial Black" pitchFamily="34" charset="0"/>
              </a:rPr>
              <a:t>том, что в аудитории почти никто, даже учитель, не говорит так, как того </a:t>
            </a:r>
            <a:r>
              <a:rPr lang="ru-RU" sz="1400" dirty="0" smtClean="0">
                <a:latin typeface="Arial Black" pitchFamily="34" charset="0"/>
              </a:rPr>
              <a:t>требует стандартное </a:t>
            </a:r>
            <a:r>
              <a:rPr lang="ru-RU" sz="1400" dirty="0" smtClean="0">
                <a:latin typeface="Arial Black" pitchFamily="34" charset="0"/>
              </a:rPr>
              <a:t>произношение носителя языка. Отметим четыре основных </a:t>
            </a:r>
            <a:r>
              <a:rPr lang="ru-RU" sz="1400" dirty="0" smtClean="0">
                <a:latin typeface="Arial Black" pitchFamily="34" charset="0"/>
              </a:rPr>
              <a:t>фактора, которыми </a:t>
            </a:r>
            <a:r>
              <a:rPr lang="ru-RU" sz="1400" dirty="0" smtClean="0">
                <a:latin typeface="Arial Black" pitchFamily="34" charset="0"/>
              </a:rPr>
              <a:t>следует руководствоваться при выборе модели произношения.</a:t>
            </a:r>
            <a:endParaRPr lang="ru-RU" sz="1400" dirty="0">
              <a:latin typeface="Arial Black"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2428860" y="285728"/>
            <a:ext cx="5786478" cy="3071834"/>
          </a:xfrm>
        </p:spPr>
        <p:txBody>
          <a:bodyPr>
            <a:normAutofit/>
          </a:bodyPr>
          <a:lstStyle/>
          <a:p>
            <a:pPr algn="just"/>
            <a:r>
              <a:rPr lang="ru-RU" sz="1300" dirty="0" smtClean="0">
                <a:latin typeface="Arial Black" pitchFamily="34" charset="0"/>
              </a:rPr>
              <a:t>Во-первых, даже если модель носителя языка диктуется программой, она </a:t>
            </a:r>
            <a:r>
              <a:rPr lang="ru-RU" sz="1300" dirty="0" smtClean="0">
                <a:latin typeface="Arial Black" pitchFamily="34" charset="0"/>
              </a:rPr>
              <a:t>редко доступна </a:t>
            </a:r>
            <a:r>
              <a:rPr lang="ru-RU" sz="1300" dirty="0" smtClean="0">
                <a:latin typeface="Arial Black" pitchFamily="34" charset="0"/>
              </a:rPr>
              <a:t>в повседневной жизни за пределами стран носителей языка. Поэтому неразумно</a:t>
            </a:r>
            <a:br>
              <a:rPr lang="ru-RU" sz="1300" dirty="0" smtClean="0">
                <a:latin typeface="Arial Black" pitchFamily="34" charset="0"/>
              </a:rPr>
            </a:br>
            <a:r>
              <a:rPr lang="ru-RU" sz="1300" dirty="0" smtClean="0">
                <a:latin typeface="Arial Black" pitchFamily="34" charset="0"/>
              </a:rPr>
              <a:t>требовать, чтобы нормы произношения </a:t>
            </a:r>
            <a:r>
              <a:rPr lang="ru-RU" sz="1300" dirty="0" smtClean="0">
                <a:latin typeface="Arial Black" pitchFamily="34" charset="0"/>
              </a:rPr>
              <a:t>оставались привязанными </a:t>
            </a:r>
            <a:r>
              <a:rPr lang="ru-RU" sz="1300" dirty="0" smtClean="0">
                <a:latin typeface="Arial Black" pitchFamily="34" charset="0"/>
              </a:rPr>
              <a:t>к модели </a:t>
            </a:r>
            <a:r>
              <a:rPr lang="ru-RU" sz="1300" dirty="0" smtClean="0">
                <a:latin typeface="Arial Black" pitchFamily="34" charset="0"/>
              </a:rPr>
              <a:t>носителя языка</a:t>
            </a:r>
            <a:r>
              <a:rPr lang="ru-RU" sz="1300" dirty="0" smtClean="0">
                <a:latin typeface="Arial Black" pitchFamily="34" charset="0"/>
              </a:rPr>
              <a:t>. </a:t>
            </a:r>
            <a:r>
              <a:rPr lang="ru-RU" sz="1300" dirty="0" smtClean="0">
                <a:latin typeface="Arial Black" pitchFamily="34" charset="0"/>
              </a:rPr>
              <a:t/>
            </a:r>
            <a:br>
              <a:rPr lang="ru-RU" sz="1300" dirty="0" smtClean="0">
                <a:latin typeface="Arial Black" pitchFamily="34" charset="0"/>
              </a:rPr>
            </a:br>
            <a:r>
              <a:rPr lang="ru-RU" sz="1300" dirty="0" smtClean="0">
                <a:latin typeface="Arial Black" pitchFamily="34" charset="0"/>
              </a:rPr>
              <a:t>Основным </a:t>
            </a:r>
            <a:r>
              <a:rPr lang="ru-RU" sz="1300" dirty="0" smtClean="0">
                <a:latin typeface="Arial Black" pitchFamily="34" charset="0"/>
              </a:rPr>
              <a:t>социолингвистическим критерием производства и восприятия </a:t>
            </a:r>
            <a:r>
              <a:rPr lang="ru-RU" sz="1300" dirty="0" smtClean="0">
                <a:latin typeface="Arial Black" pitchFamily="34" charset="0"/>
              </a:rPr>
              <a:t>речи должен </a:t>
            </a:r>
            <a:r>
              <a:rPr lang="ru-RU" sz="1300" dirty="0" smtClean="0">
                <a:latin typeface="Arial Black" pitchFamily="34" charset="0"/>
              </a:rPr>
              <a:t>быть пороговый уровень распознавания иноязычной речи. При этом </a:t>
            </a:r>
            <a:r>
              <a:rPr lang="ru-RU" sz="1300" dirty="0" smtClean="0">
                <a:latin typeface="Arial Black" pitchFamily="34" charset="0"/>
              </a:rPr>
              <a:t>необходимо учитывать </a:t>
            </a:r>
            <a:r>
              <a:rPr lang="ru-RU" sz="1300" dirty="0" smtClean="0">
                <a:latin typeface="Arial Black" pitchFamily="34" charset="0"/>
              </a:rPr>
              <a:t>измерение идентичности говорящих, признаком которой может быть </a:t>
            </a:r>
            <a:r>
              <a:rPr lang="ru-RU" sz="1300" dirty="0" smtClean="0">
                <a:latin typeface="Arial Black" pitchFamily="34" charset="0"/>
              </a:rPr>
              <a:t>их акцент</a:t>
            </a:r>
            <a:r>
              <a:rPr lang="ru-RU" sz="1300" dirty="0" smtClean="0">
                <a:latin typeface="Arial Black" pitchFamily="34" charset="0"/>
              </a:rPr>
              <a:t>. Подчинение нормам носителей языка необоснованно, неуместно и нереально для</a:t>
            </a:r>
            <a:br>
              <a:rPr lang="ru-RU" sz="1300" dirty="0" smtClean="0">
                <a:latin typeface="Arial Black" pitchFamily="34" charset="0"/>
              </a:rPr>
            </a:br>
            <a:r>
              <a:rPr lang="ru-RU" sz="1300" dirty="0" smtClean="0">
                <a:latin typeface="Arial Black" pitchFamily="34" charset="0"/>
              </a:rPr>
              <a:t>тех стран, жители которых используют его </a:t>
            </a:r>
            <a:r>
              <a:rPr lang="ru-RU" sz="1300" dirty="0" smtClean="0">
                <a:latin typeface="Arial Black" pitchFamily="34" charset="0"/>
              </a:rPr>
              <a:t>как второй/иностранный язык.</a:t>
            </a:r>
            <a:endParaRPr lang="ru-RU" dirty="0">
              <a:latin typeface="Arial Black" pitchFamily="34" charset="0"/>
            </a:endParaRPr>
          </a:p>
        </p:txBody>
      </p:sp>
      <p:sp>
        <p:nvSpPr>
          <p:cNvPr id="5" name="Подзаголовок 4"/>
          <p:cNvSpPr>
            <a:spLocks noGrp="1"/>
          </p:cNvSpPr>
          <p:nvPr>
            <p:ph type="subTitle" idx="1"/>
          </p:nvPr>
        </p:nvSpPr>
        <p:spPr/>
        <p:txBody>
          <a:bodyPr/>
          <a:lstStyle/>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1500174"/>
            <a:ext cx="8229600" cy="1785950"/>
          </a:xfrm>
        </p:spPr>
        <p:txBody>
          <a:bodyPr>
            <a:noAutofit/>
          </a:bodyPr>
          <a:lstStyle/>
          <a:p>
            <a:pPr algn="just"/>
            <a:r>
              <a:rPr lang="ru-RU" sz="1400" dirty="0" smtClean="0">
                <a:latin typeface="Arial Black" pitchFamily="34" charset="0"/>
              </a:rPr>
              <a:t>Во-вторых, поскольку акцент неразрывно связан с социальной </a:t>
            </a:r>
            <a:r>
              <a:rPr lang="ru-RU" sz="1400" dirty="0" smtClean="0">
                <a:latin typeface="Arial Black" pitchFamily="34" charset="0"/>
              </a:rPr>
              <a:t>                        и индивидуальной идентичностью</a:t>
            </a:r>
            <a:r>
              <a:rPr lang="ru-RU" sz="1400" dirty="0" smtClean="0">
                <a:latin typeface="Arial Black" pitchFamily="34" charset="0"/>
              </a:rPr>
              <a:t>, естественное желание сохранить </a:t>
            </a:r>
            <a:r>
              <a:rPr lang="ru-RU" sz="1400" dirty="0" smtClean="0">
                <a:latin typeface="Arial Black" pitchFamily="34" charset="0"/>
              </a:rPr>
              <a:t>              и </a:t>
            </a:r>
            <a:r>
              <a:rPr lang="ru-RU" sz="1400" dirty="0" smtClean="0">
                <a:latin typeface="Arial Black" pitchFamily="34" charset="0"/>
              </a:rPr>
              <a:t>защитить местную </a:t>
            </a:r>
            <a:r>
              <a:rPr lang="ru-RU" sz="1400" dirty="0" smtClean="0">
                <a:latin typeface="Arial Black" pitchFamily="34" charset="0"/>
              </a:rPr>
              <a:t>идентичность препятствует </a:t>
            </a:r>
            <a:r>
              <a:rPr lang="ru-RU" sz="1400" dirty="0" smtClean="0">
                <a:latin typeface="Arial Black" pitchFamily="34" charset="0"/>
              </a:rPr>
              <a:t>принятию норм носителя языка. </a:t>
            </a:r>
            <a:r>
              <a:rPr lang="ru-RU" sz="1400" dirty="0" smtClean="0">
                <a:latin typeface="Arial Black" pitchFamily="34" charset="0"/>
              </a:rPr>
              <a:t>Например</a:t>
            </a:r>
            <a:r>
              <a:rPr lang="ru-RU" sz="1400" dirty="0" smtClean="0">
                <a:latin typeface="Arial Black" pitchFamily="34" charset="0"/>
              </a:rPr>
              <a:t>, образованный </a:t>
            </a:r>
            <a:r>
              <a:rPr lang="ru-RU" sz="1400" dirty="0" smtClean="0">
                <a:latin typeface="Arial Black" pitchFamily="34" charset="0"/>
              </a:rPr>
              <a:t>русскоязычный пользователь </a:t>
            </a:r>
            <a:r>
              <a:rPr lang="ru-RU" sz="1400" dirty="0" smtClean="0">
                <a:latin typeface="Arial Black" pitchFamily="34" charset="0"/>
              </a:rPr>
              <a:t>отвергает экзонормативную норму просто потому, что хочет сохранить свою</a:t>
            </a:r>
            <a:br>
              <a:rPr lang="ru-RU" sz="1400" dirty="0" smtClean="0">
                <a:latin typeface="Arial Black" pitchFamily="34" charset="0"/>
              </a:rPr>
            </a:br>
            <a:r>
              <a:rPr lang="ru-RU" sz="1400" dirty="0" smtClean="0">
                <a:latin typeface="Arial Black" pitchFamily="34" charset="0"/>
              </a:rPr>
              <a:t>идентичность.</a:t>
            </a:r>
            <a:endParaRPr lang="ru-RU" sz="1400" dirty="0">
              <a:latin typeface="Arial Black"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200" dirty="0" smtClean="0">
                <a:latin typeface="Arial Black" pitchFamily="34" charset="0"/>
              </a:rPr>
              <a:t>В-третьих, следовать нормам носителей языка нереально, потому что они </a:t>
            </a:r>
            <a:r>
              <a:rPr lang="ru-RU" sz="1200" dirty="0" smtClean="0">
                <a:latin typeface="Arial Black" pitchFamily="34" charset="0"/>
              </a:rPr>
              <a:t>не принимают </a:t>
            </a:r>
            <a:r>
              <a:rPr lang="ru-RU" sz="1200" dirty="0" smtClean="0">
                <a:latin typeface="Arial Black" pitchFamily="34" charset="0"/>
              </a:rPr>
              <a:t>во внимание феноменальное распространение английского языка, </a:t>
            </a:r>
            <a:r>
              <a:rPr lang="ru-RU" sz="1200" dirty="0" smtClean="0">
                <a:latin typeface="Arial Black" pitchFamily="34" charset="0"/>
              </a:rPr>
              <a:t>изменение областей </a:t>
            </a:r>
            <a:r>
              <a:rPr lang="ru-RU" sz="1200" dirty="0" smtClean="0">
                <a:latin typeface="Arial Black" pitchFamily="34" charset="0"/>
              </a:rPr>
              <a:t>его использования как современного </a:t>
            </a:r>
            <a:r>
              <a:rPr lang="ru-RU" sz="1200" dirty="0" err="1" smtClean="0">
                <a:latin typeface="Arial Black" pitchFamily="34" charset="0"/>
              </a:rPr>
              <a:t>лингва</a:t>
            </a:r>
            <a:r>
              <a:rPr lang="ru-RU" sz="1200" dirty="0" smtClean="0">
                <a:latin typeface="Arial Black" pitchFamily="34" charset="0"/>
              </a:rPr>
              <a:t> франка, связанного с </a:t>
            </a:r>
            <a:r>
              <a:rPr lang="ru-RU" sz="1200" dirty="0" smtClean="0">
                <a:latin typeface="Arial Black" pitchFamily="34" charset="0"/>
              </a:rPr>
              <a:t>местной культурой </a:t>
            </a:r>
            <a:r>
              <a:rPr lang="ru-RU" sz="1200" dirty="0" smtClean="0">
                <a:latin typeface="Arial Black" pitchFamily="34" charset="0"/>
              </a:rPr>
              <a:t>и самобытностью.</a:t>
            </a:r>
            <a:endParaRPr lang="ru-RU" sz="1200" dirty="0">
              <a:latin typeface="Arial Black"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64" y="1428736"/>
            <a:ext cx="5686436" cy="3929090"/>
          </a:xfrm>
          <a:solidFill>
            <a:schemeClr val="accent2">
              <a:lumMod val="60000"/>
              <a:lumOff val="40000"/>
            </a:schemeClr>
          </a:solidFill>
          <a:ln>
            <a:solidFill>
              <a:schemeClr val="accent2">
                <a:lumMod val="60000"/>
                <a:lumOff val="40000"/>
              </a:schemeClr>
            </a:solidFill>
          </a:ln>
        </p:spPr>
        <p:txBody>
          <a:bodyPr>
            <a:normAutofit fontScale="90000"/>
          </a:bodyPr>
          <a:lstStyle/>
          <a:p>
            <a:pPr algn="just"/>
            <a:r>
              <a:rPr lang="ru-RU" sz="1600" dirty="0" smtClean="0">
                <a:latin typeface="Arial Black" pitchFamily="34" charset="0"/>
              </a:rPr>
              <a:t/>
            </a:r>
            <a:br>
              <a:rPr lang="ru-RU" sz="1600" dirty="0" smtClean="0">
                <a:latin typeface="Arial Black" pitchFamily="34" charset="0"/>
              </a:rPr>
            </a:br>
            <a:r>
              <a:rPr lang="ru-RU" sz="1600" dirty="0" smtClean="0">
                <a:latin typeface="Arial Black" pitchFamily="34" charset="0"/>
              </a:rPr>
              <a:t/>
            </a:r>
            <a:br>
              <a:rPr lang="ru-RU" sz="1600" dirty="0" smtClean="0">
                <a:latin typeface="Arial Black" pitchFamily="34" charset="0"/>
              </a:rPr>
            </a:br>
            <a:r>
              <a:rPr lang="ru-RU" sz="1600" dirty="0" smtClean="0">
                <a:latin typeface="Arial Black" pitchFamily="34" charset="0"/>
              </a:rPr>
              <a:t/>
            </a:r>
            <a:br>
              <a:rPr lang="ru-RU" sz="1600" dirty="0" smtClean="0">
                <a:latin typeface="Arial Black" pitchFamily="34" charset="0"/>
              </a:rPr>
            </a:br>
            <a:r>
              <a:rPr lang="ru-RU" sz="1600" dirty="0" smtClean="0">
                <a:latin typeface="Arial Black" pitchFamily="34" charset="0"/>
              </a:rPr>
              <a:t/>
            </a:r>
            <a:br>
              <a:rPr lang="ru-RU" sz="1600" dirty="0" smtClean="0">
                <a:latin typeface="Arial Black" pitchFamily="34" charset="0"/>
              </a:rPr>
            </a:br>
            <a:r>
              <a:rPr lang="ru-RU" sz="1600" dirty="0" smtClean="0">
                <a:latin typeface="Arial Black" pitchFamily="34" charset="0"/>
              </a:rPr>
              <a:t/>
            </a:r>
            <a:br>
              <a:rPr lang="ru-RU" sz="1600" dirty="0" smtClean="0">
                <a:latin typeface="Arial Black" pitchFamily="34" charset="0"/>
              </a:rPr>
            </a:br>
            <a:r>
              <a:rPr lang="ru-RU" sz="1600" dirty="0" smtClean="0">
                <a:latin typeface="Arial Black" pitchFamily="34" charset="0"/>
              </a:rPr>
              <a:t/>
            </a:r>
            <a:br>
              <a:rPr lang="ru-RU" sz="1600" dirty="0" smtClean="0">
                <a:latin typeface="Arial Black" pitchFamily="34" charset="0"/>
              </a:rPr>
            </a:br>
            <a:r>
              <a:rPr lang="ru-RU" sz="1600" dirty="0" smtClean="0">
                <a:latin typeface="Arial Black" pitchFamily="34" charset="0"/>
              </a:rPr>
              <a:t/>
            </a:r>
            <a:br>
              <a:rPr lang="ru-RU" sz="1600" dirty="0" smtClean="0">
                <a:latin typeface="Arial Black" pitchFamily="34" charset="0"/>
              </a:rPr>
            </a:br>
            <a:r>
              <a:rPr lang="ru-RU" sz="1600" dirty="0" smtClean="0">
                <a:latin typeface="Arial Black" pitchFamily="34" charset="0"/>
              </a:rPr>
              <a:t/>
            </a:r>
            <a:br>
              <a:rPr lang="ru-RU" sz="1600" dirty="0" smtClean="0">
                <a:latin typeface="Arial Black" pitchFamily="34" charset="0"/>
              </a:rPr>
            </a:br>
            <a:r>
              <a:rPr lang="ru-RU" sz="1300" dirty="0" smtClean="0">
                <a:latin typeface="Arial Black" pitchFamily="34" charset="0"/>
              </a:rPr>
              <a:t>В-четвертых</a:t>
            </a:r>
            <a:r>
              <a:rPr lang="ru-RU" sz="1300" dirty="0" smtClean="0">
                <a:latin typeface="Arial Black" pitchFamily="34" charset="0"/>
              </a:rPr>
              <a:t>, как сделать так, чтобы говорящие на разных «английских </a:t>
            </a:r>
            <a:r>
              <a:rPr lang="ru-RU" sz="1300" dirty="0" smtClean="0">
                <a:latin typeface="Arial Black" pitchFamily="34" charset="0"/>
              </a:rPr>
              <a:t>языках» были </a:t>
            </a:r>
            <a:r>
              <a:rPr lang="ru-RU" sz="1300" dirty="0" smtClean="0">
                <a:latin typeface="Arial Black" pitchFamily="34" charset="0"/>
              </a:rPr>
              <a:t>взаимно понятными</a:t>
            </a:r>
            <a:r>
              <a:rPr lang="ru-RU" sz="1300" dirty="0" smtClean="0">
                <a:latin typeface="Arial Black" pitchFamily="34" charset="0"/>
              </a:rPr>
              <a:t>?</a:t>
            </a:r>
            <a:br>
              <a:rPr lang="ru-RU" sz="1300" dirty="0" smtClean="0">
                <a:latin typeface="Arial Black" pitchFamily="34" charset="0"/>
              </a:rPr>
            </a:br>
            <a:r>
              <a:rPr lang="ru-RU" sz="1300" dirty="0" smtClean="0">
                <a:latin typeface="Arial Black" pitchFamily="34" charset="0"/>
              </a:rPr>
              <a:t/>
            </a:r>
            <a:br>
              <a:rPr lang="ru-RU" sz="1300" dirty="0" smtClean="0">
                <a:latin typeface="Arial Black" pitchFamily="34" charset="0"/>
              </a:rPr>
            </a:br>
            <a:r>
              <a:rPr lang="ru-RU" sz="1300" dirty="0" smtClean="0">
                <a:latin typeface="Arial Black" pitchFamily="34" charset="0"/>
              </a:rPr>
              <a:t> </a:t>
            </a:r>
            <a:br>
              <a:rPr lang="ru-RU" sz="1300" dirty="0" smtClean="0">
                <a:latin typeface="Arial Black" pitchFamily="34" charset="0"/>
              </a:rPr>
            </a:br>
            <a:r>
              <a:rPr lang="ru-RU" sz="1300" dirty="0" smtClean="0">
                <a:latin typeface="Arial Black" pitchFamily="34" charset="0"/>
              </a:rPr>
              <a:t>Насколько </a:t>
            </a:r>
            <a:r>
              <a:rPr lang="ru-RU" sz="1300" dirty="0" smtClean="0">
                <a:latin typeface="Arial Black" pitchFamily="34" charset="0"/>
              </a:rPr>
              <a:t>допустимы варианты произношения и каковы</a:t>
            </a:r>
            <a:br>
              <a:rPr lang="ru-RU" sz="1300" dirty="0" smtClean="0">
                <a:latin typeface="Arial Black" pitchFamily="34" charset="0"/>
              </a:rPr>
            </a:br>
            <a:r>
              <a:rPr lang="ru-RU" sz="1300" dirty="0" smtClean="0">
                <a:latin typeface="Arial Black" pitchFamily="34" charset="0"/>
              </a:rPr>
              <a:t>пределы фонологических универсалий ​​</a:t>
            </a:r>
            <a:r>
              <a:rPr lang="ru-RU" sz="1300" dirty="0" err="1" smtClean="0">
                <a:latin typeface="Arial Black" pitchFamily="34" charset="0"/>
              </a:rPr>
              <a:t>lingua</a:t>
            </a:r>
            <a:r>
              <a:rPr lang="ru-RU" sz="1300" dirty="0" smtClean="0">
                <a:latin typeface="Arial Black" pitchFamily="34" charset="0"/>
              </a:rPr>
              <a:t> </a:t>
            </a:r>
            <a:r>
              <a:rPr lang="ru-RU" sz="1300" dirty="0" err="1" smtClean="0">
                <a:latin typeface="Arial Black" pitchFamily="34" charset="0"/>
              </a:rPr>
              <a:t>franca</a:t>
            </a:r>
            <a:r>
              <a:rPr lang="ru-RU" sz="1300" dirty="0" smtClean="0">
                <a:latin typeface="Arial Black" pitchFamily="34" charset="0"/>
              </a:rPr>
              <a:t>, которые гарантируют </a:t>
            </a:r>
            <a:r>
              <a:rPr lang="ru-RU" sz="1300" dirty="0" err="1" smtClean="0">
                <a:latin typeface="Arial Black" pitchFamily="34" charset="0"/>
              </a:rPr>
              <a:t>перцептивную</a:t>
            </a:r>
            <a:r>
              <a:rPr lang="ru-RU" sz="1300" dirty="0" smtClean="0">
                <a:latin typeface="Arial Black" pitchFamily="34" charset="0"/>
              </a:rPr>
              <a:t> значимость </a:t>
            </a:r>
            <a:r>
              <a:rPr lang="ru-RU" sz="1300" dirty="0" smtClean="0">
                <a:latin typeface="Arial Black" pitchFamily="34" charset="0"/>
              </a:rPr>
              <a:t>порогового уровня распознавания англоязычной речи? </a:t>
            </a:r>
            <a:r>
              <a:rPr lang="ru-RU" sz="1300" dirty="0" smtClean="0">
                <a:latin typeface="Arial Black" pitchFamily="34" charset="0"/>
              </a:rPr>
              <a:t/>
            </a:r>
            <a:br>
              <a:rPr lang="ru-RU" sz="1300" dirty="0" smtClean="0">
                <a:latin typeface="Arial Black" pitchFamily="34" charset="0"/>
              </a:rPr>
            </a:br>
            <a:r>
              <a:rPr lang="ru-RU" sz="1300" dirty="0" smtClean="0">
                <a:latin typeface="Arial Black" pitchFamily="34" charset="0"/>
              </a:rPr>
              <a:t/>
            </a:r>
            <a:br>
              <a:rPr lang="ru-RU" sz="1300" dirty="0" smtClean="0">
                <a:latin typeface="Arial Black" pitchFamily="34" charset="0"/>
              </a:rPr>
            </a:br>
            <a:r>
              <a:rPr lang="ru-RU" sz="1300" dirty="0" smtClean="0">
                <a:latin typeface="Arial Black" pitchFamily="34" charset="0"/>
              </a:rPr>
              <a:t/>
            </a:r>
            <a:br>
              <a:rPr lang="ru-RU" sz="1300" dirty="0" smtClean="0">
                <a:latin typeface="Arial Black" pitchFamily="34" charset="0"/>
              </a:rPr>
            </a:br>
            <a:r>
              <a:rPr lang="ru-RU" sz="1300" dirty="0" smtClean="0">
                <a:latin typeface="Arial Black" pitchFamily="34" charset="0"/>
              </a:rPr>
              <a:t>Как </a:t>
            </a:r>
            <a:r>
              <a:rPr lang="ru-RU" sz="1300" dirty="0" smtClean="0">
                <a:latin typeface="Arial Black" pitchFamily="34" charset="0"/>
              </a:rPr>
              <a:t>объединить </a:t>
            </a:r>
            <a:r>
              <a:rPr lang="ru-RU" sz="1300" dirty="0" smtClean="0">
                <a:latin typeface="Arial Black" pitchFamily="34" charset="0"/>
              </a:rPr>
              <a:t>две важнейшие </a:t>
            </a:r>
            <a:r>
              <a:rPr lang="ru-RU" sz="1300" dirty="0" smtClean="0">
                <a:latin typeface="Arial Black" pitchFamily="34" charset="0"/>
              </a:rPr>
              <a:t>характеристики модели произношения: международную понятность и</a:t>
            </a:r>
            <a:br>
              <a:rPr lang="ru-RU" sz="1300" dirty="0" smtClean="0">
                <a:latin typeface="Arial Black" pitchFamily="34" charset="0"/>
              </a:rPr>
            </a:br>
            <a:r>
              <a:rPr lang="ru-RU" sz="1300" dirty="0" smtClean="0">
                <a:latin typeface="Arial Black" pitchFamily="34" charset="0"/>
              </a:rPr>
              <a:t>местную идентичность</a:t>
            </a:r>
            <a:r>
              <a:rPr lang="ru-RU" sz="1300" dirty="0" smtClean="0">
                <a:latin typeface="Arial Black" pitchFamily="34" charset="0"/>
              </a:rPr>
              <a:t>?</a:t>
            </a:r>
            <a:br>
              <a:rPr lang="ru-RU" sz="1300" dirty="0" smtClean="0">
                <a:latin typeface="Arial Black" pitchFamily="34" charset="0"/>
              </a:rPr>
            </a:br>
            <a:r>
              <a:rPr lang="ru-RU" sz="1300" dirty="0" smtClean="0">
                <a:latin typeface="Arial Black" pitchFamily="34" charset="0"/>
              </a:rPr>
              <a:t/>
            </a:r>
            <a:br>
              <a:rPr lang="ru-RU" sz="1300" dirty="0" smtClean="0">
                <a:latin typeface="Arial Black" pitchFamily="34" charset="0"/>
              </a:rPr>
            </a:br>
            <a:r>
              <a:rPr lang="ru-RU" sz="1300" dirty="0" smtClean="0">
                <a:latin typeface="Arial Black" pitchFamily="34" charset="0"/>
              </a:rPr>
              <a:t> </a:t>
            </a:r>
            <a:br>
              <a:rPr lang="ru-RU" sz="1300" dirty="0" smtClean="0">
                <a:latin typeface="Arial Black" pitchFamily="34" charset="0"/>
              </a:rPr>
            </a:br>
            <a:r>
              <a:rPr lang="ru-RU" sz="1300" dirty="0" smtClean="0">
                <a:latin typeface="Arial Black" pitchFamily="34" charset="0"/>
              </a:rPr>
              <a:t>В </a:t>
            </a:r>
            <a:r>
              <a:rPr lang="ru-RU" sz="1300" dirty="0" smtClean="0">
                <a:latin typeface="Arial Black" pitchFamily="34" charset="0"/>
              </a:rPr>
              <a:t>этом видится основная проблема перехода от</a:t>
            </a:r>
            <a:br>
              <a:rPr lang="ru-RU" sz="1300" dirty="0" smtClean="0">
                <a:latin typeface="Arial Black" pitchFamily="34" charset="0"/>
              </a:rPr>
            </a:br>
            <a:r>
              <a:rPr lang="ru-RU" sz="1300" dirty="0" err="1" smtClean="0">
                <a:latin typeface="Arial Black" pitchFamily="34" charset="0"/>
              </a:rPr>
              <a:t>социофонетической</a:t>
            </a:r>
            <a:r>
              <a:rPr lang="ru-RU" sz="1300" dirty="0" smtClean="0">
                <a:latin typeface="Arial Black" pitchFamily="34" charset="0"/>
              </a:rPr>
              <a:t> теории к практике разработки порогового уровня </a:t>
            </a:r>
            <a:r>
              <a:rPr lang="ru-RU" sz="1300" dirty="0" smtClean="0">
                <a:latin typeface="Arial Black" pitchFamily="34" charset="0"/>
              </a:rPr>
              <a:t>интернационально понятного </a:t>
            </a:r>
            <a:r>
              <a:rPr lang="ru-RU" sz="1300" dirty="0" smtClean="0">
                <a:latin typeface="Arial Black" pitchFamily="34" charset="0"/>
              </a:rPr>
              <a:t>произношения английского </a:t>
            </a:r>
            <a:r>
              <a:rPr lang="ru-RU" sz="1300" dirty="0" err="1" smtClean="0">
                <a:latin typeface="Arial Black" pitchFamily="34" charset="0"/>
              </a:rPr>
              <a:t>lingua</a:t>
            </a:r>
            <a:r>
              <a:rPr lang="ru-RU" sz="1300" dirty="0" smtClean="0">
                <a:latin typeface="Arial Black" pitchFamily="34" charset="0"/>
              </a:rPr>
              <a:t> </a:t>
            </a:r>
            <a:r>
              <a:rPr lang="ru-RU" sz="1300" dirty="0" err="1" smtClean="0">
                <a:latin typeface="Arial Black" pitchFamily="34" charset="0"/>
              </a:rPr>
              <a:t>franca</a:t>
            </a:r>
            <a:r>
              <a:rPr lang="ru-RU" sz="1300" dirty="0" smtClean="0">
                <a:latin typeface="Arial Black" pitchFamily="34" charset="0"/>
              </a:rPr>
              <a:t>.</a:t>
            </a:r>
            <a:endParaRPr lang="ru-RU" sz="1300" dirty="0">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2143108" y="1357298"/>
            <a:ext cx="6072230" cy="2071702"/>
          </a:xfrm>
        </p:spPr>
        <p:txBody>
          <a:bodyPr>
            <a:noAutofit/>
          </a:bodyPr>
          <a:lstStyle/>
          <a:p>
            <a:pPr algn="just"/>
            <a:r>
              <a:rPr lang="ru-RU" sz="1200" dirty="0" smtClean="0">
                <a:latin typeface="Arial Black" pitchFamily="34" charset="0"/>
              </a:rPr>
              <a:t>На основании вышесказанного можно констатировать, что сегодня </a:t>
            </a:r>
            <a:r>
              <a:rPr lang="ru-RU" sz="1200" dirty="0" smtClean="0">
                <a:latin typeface="Arial Black" pitchFamily="34" charset="0"/>
              </a:rPr>
              <a:t>ни одна </a:t>
            </a:r>
            <a:r>
              <a:rPr lang="ru-RU" sz="1200" dirty="0" err="1" smtClean="0">
                <a:latin typeface="Arial Black" pitchFamily="34" charset="0"/>
              </a:rPr>
              <a:t>экзонормативная</a:t>
            </a:r>
            <a:r>
              <a:rPr lang="ru-RU" sz="1200" dirty="0" smtClean="0">
                <a:latin typeface="Arial Black" pitchFamily="34" charset="0"/>
              </a:rPr>
              <a:t> модель английского языка не может адекватно </a:t>
            </a:r>
            <a:r>
              <a:rPr lang="ru-RU" sz="1200" dirty="0" smtClean="0">
                <a:latin typeface="Arial Black" pitchFamily="34" charset="0"/>
              </a:rPr>
              <a:t>удовлетворить различным </a:t>
            </a:r>
            <a:r>
              <a:rPr lang="ru-RU" sz="1200" dirty="0" smtClean="0">
                <a:latin typeface="Arial Black" pitchFamily="34" charset="0"/>
              </a:rPr>
              <a:t>функциям, выполняемым английским языком во многих сообществах.</a:t>
            </a:r>
            <a:br>
              <a:rPr lang="ru-RU" sz="1200" dirty="0" smtClean="0">
                <a:latin typeface="Arial Black" pitchFamily="34" charset="0"/>
              </a:rPr>
            </a:br>
            <a:r>
              <a:rPr lang="ru-RU" sz="1200" dirty="0" smtClean="0">
                <a:latin typeface="Arial Black" pitchFamily="34" charset="0"/>
              </a:rPr>
              <a:t>Интернационализация английского языка лишила его носителей статуса </a:t>
            </a:r>
            <a:r>
              <a:rPr lang="ru-RU" sz="1200" dirty="0" smtClean="0">
                <a:latin typeface="Arial Black" pitchFamily="34" charset="0"/>
              </a:rPr>
              <a:t>единственных хранителей </a:t>
            </a:r>
            <a:r>
              <a:rPr lang="ru-RU" sz="1200" dirty="0" smtClean="0">
                <a:latin typeface="Arial Black" pitchFamily="34" charset="0"/>
              </a:rPr>
              <a:t>языка с правом диктовать стандарты произношения для остального мира.</a:t>
            </a:r>
            <a:endParaRPr lang="ru-RU" sz="1200" dirty="0">
              <a:latin typeface="Arial Black"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26</TotalTime>
  <Words>384</Words>
  <PresentationFormat>Экран (4:3)</PresentationFormat>
  <Paragraphs>17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Начальная</vt:lpstr>
      <vt:lpstr>СОЦИОФОНЕТИЧЕСКАЯ ПРОБЛЕМАТИКА  В ПРАКТИКЕ ГЛОБАЛИЗАЦИИ ЯЗЫКА МЕЖНАЦИОНАЛЬНОЙ КОММУНИКАЦИИ   Мележик К.А.,  доктор филологических наук, доцент, заведующая кафедрой иностранных языков №3 Института филологии (сп), ФГАОУ ВО «Крымский федеральный  университет имени В.И. Вернадского», Симферополь  melezhik.karina@yandex.ru     Петренко А.Д. , доктор филологических наук, профессор, заведующий кафедрой теории языка, литературы и социолингвистики, директор Института филологии (сп), ФГАОУ ВО «Крымский федеральный университет имени В.И. Вернадского», Симферополь  aldpetrenko@mail.ru     Храбскова Д.М. кандидат филологических наук, доцент, заведующая кафедрой романской и классической филологии Института филологии (сп), ФГАОУ ВО «Крымский федеральный университет имени В.И. Вернадского», Симферополь  danuta.simf@yandex.ru</vt:lpstr>
      <vt:lpstr>Слайд 2</vt:lpstr>
      <vt:lpstr>Цель работы состоит в изложении результатов анализа языковых компонентов, определяющих пороговый уровень распознавания иноязычной речи, удовлетворяющей различным функциям, выполняемым английским языком. </vt:lpstr>
      <vt:lpstr>Слайд 4</vt:lpstr>
      <vt:lpstr>Во-первых, даже если модель носителя языка диктуется программой, она редко доступна в повседневной жизни за пределами стран носителей языка. Поэтому неразумно требовать, чтобы нормы произношения оставались привязанными к модели носителя языка.  Основным социолингвистическим критерием производства и восприятия речи должен быть пороговый уровень распознавания иноязычной речи. При этом необходимо учитывать измерение идентичности говорящих, признаком которой может быть их акцент. Подчинение нормам носителей языка необоснованно, неуместно и нереально для тех стран, жители которых используют его как второй/иностранный язык.</vt:lpstr>
      <vt:lpstr>Во-вторых, поскольку акцент неразрывно связан с социальной                         и индивидуальной идентичностью, естественное желание сохранить               и защитить местную идентичность препятствует принятию норм носителя языка. Например, образованный русскоязычный пользователь отвергает экзонормативную норму просто потому, что хочет сохранить свою идентичность.</vt:lpstr>
      <vt:lpstr>В-третьих, следовать нормам носителей языка нереально, потому что они не принимают во внимание феноменальное распространение английского языка, изменение областей его использования как современного лингва франка, связанного с местной культурой и самобытностью.</vt:lpstr>
      <vt:lpstr>        В-четвертых, как сделать так, чтобы говорящие на разных «английских языках» были взаимно понятными?    Насколько допустимы варианты произношения и каковы пределы фонологических универсалий ​​lingua franca, которые гарантируют перцептивную значимость порогового уровня распознавания англоязычной речи?    Как объединить две важнейшие характеристики модели произношения: международную понятность и местную идентичность?    В этом видится основная проблема перехода от социофонетической теории к практике разработки порогового уровня интернационально понятного произношения английского lingua franca.</vt:lpstr>
      <vt:lpstr>На основании вышесказанного можно констатировать, что сегодня ни одна экзонормативная модель английского языка не может адекватно удовлетворить различным функциям, выполняемым английским языком во многих сообществах. Интернационализация английского языка лишила его носителей статуса единственных хранителей языка с правом диктовать стандарты произношения для остального мира.</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СОЦИОФОНЕТИЧЕСКАЯ ПРОБЛЕМАТИКА  В ПРАКТИКЕ ГЛОБАЛИЗАЦИИ ЯЗЫКА МЕЖНАЦИОНАЛЬНОЙ КОММУНИКАЦИИ   Мележик К.А.,  доктор филологических наук, доцент, заведующая кафедрой иностранных языков №3 Института филологии (сп), ФГАОУ ВО «Крымский федеральный  университет имени В.И. Вернадского», Симферополь  melezhik.karina@yandex.ru     Петренко А.Д. , доктор филологических наук, профессор, заведующий кафедрой теории языка, литературы и социолингвистики, директор Института филологии (сп), ФГАОУ ВО «Крымский федеральный университет имени В.И. Вернадского», Симферополь  aldpetrenko@mail.ru      Храбскова Д.М. кандидат филологических наук, доцент, заведующая кафедрой ромонской и классической филологии Института филологии (сп), ФГАОУ ВО «Крымский федеральный университет имени В.И. Вернадского», Симферополь  danuta.simf@yandex.ru</dc:title>
  <dc:creator>Valeriya Shevel</dc:creator>
  <cp:lastModifiedBy>Valeriya</cp:lastModifiedBy>
  <cp:revision>15</cp:revision>
  <dcterms:created xsi:type="dcterms:W3CDTF">2021-06-17T10:58:19Z</dcterms:created>
  <dcterms:modified xsi:type="dcterms:W3CDTF">2021-06-17T11:33:30Z</dcterms:modified>
</cp:coreProperties>
</file>