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66" r:id="rId4"/>
    <p:sldId id="259" r:id="rId5"/>
    <p:sldId id="268" r:id="rId6"/>
    <p:sldId id="260" r:id="rId7"/>
    <p:sldId id="261" r:id="rId8"/>
    <p:sldId id="262" r:id="rId9"/>
    <p:sldId id="263" r:id="rId10"/>
    <p:sldId id="264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759F6D-8CAA-4516-A404-E9571C5A2826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2EE20C-60DE-40BE-B9F1-7E0B3F0328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9670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Васильева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О.А.,</a:t>
            </a:r>
          </a:p>
          <a:p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Борзова И.А.,</a:t>
            </a:r>
          </a:p>
          <a:p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Гулакова И.А.</a:t>
            </a:r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2EE20C-60DE-40BE-B9F1-7E0B3F0328B8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129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19563-FF66-49AA-93C1-38BBE2ADB6FC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7C963F7-0211-4712-A354-1F59C544611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19563-FF66-49AA-93C1-38BBE2ADB6FC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963F7-0211-4712-A354-1F59C54461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19563-FF66-49AA-93C1-38BBE2ADB6FC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963F7-0211-4712-A354-1F59C54461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19563-FF66-49AA-93C1-38BBE2ADB6FC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963F7-0211-4712-A354-1F59C54461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19563-FF66-49AA-93C1-38BBE2ADB6FC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963F7-0211-4712-A354-1F59C544611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19563-FF66-49AA-93C1-38BBE2ADB6FC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963F7-0211-4712-A354-1F59C54461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19563-FF66-49AA-93C1-38BBE2ADB6FC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963F7-0211-4712-A354-1F59C54461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19563-FF66-49AA-93C1-38BBE2ADB6FC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963F7-0211-4712-A354-1F59C54461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19563-FF66-49AA-93C1-38BBE2ADB6FC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963F7-0211-4712-A354-1F59C54461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19563-FF66-49AA-93C1-38BBE2ADB6FC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963F7-0211-4712-A354-1F59C544611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19563-FF66-49AA-93C1-38BBE2ADB6FC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963F7-0211-4712-A354-1F59C544611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3D19563-FF66-49AA-93C1-38BBE2ADB6FC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7C963F7-0211-4712-A354-1F59C544611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17 – 18 июня 2021 года</a:t>
            </a:r>
          </a:p>
          <a:p>
            <a:r>
              <a:rPr lang="ru-RU" dirty="0" smtClean="0"/>
              <a:t>г. Симферополь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509120"/>
            <a:ext cx="6629400" cy="1219201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>IV Межрегиональная научная конференция «</a:t>
            </a:r>
            <a:r>
              <a:rPr lang="ru-RU" sz="2700" dirty="0" err="1" smtClean="0"/>
              <a:t>Социофонетика</a:t>
            </a:r>
            <a:r>
              <a:rPr lang="ru-RU" sz="2700" dirty="0" smtClean="0"/>
              <a:t> и </a:t>
            </a:r>
            <a:r>
              <a:rPr lang="ru-RU" sz="2700" dirty="0" err="1" smtClean="0"/>
              <a:t>фоностилистика</a:t>
            </a:r>
            <a:r>
              <a:rPr lang="ru-RU" sz="2700" dirty="0" smtClean="0"/>
              <a:t>: от теории к практике»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dirty="0"/>
              <a:t/>
            </a:r>
            <a:br>
              <a:rPr lang="en-US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72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Метод </a:t>
            </a:r>
            <a:r>
              <a:rPr lang="ru-RU" dirty="0" err="1" smtClean="0"/>
              <a:t>синквейна</a:t>
            </a:r>
            <a:r>
              <a:rPr lang="ru-RU" dirty="0" smtClean="0"/>
              <a:t> может применяться в преподавании разных разделов языка, например, для овладения </a:t>
            </a:r>
            <a:r>
              <a:rPr lang="ru-RU" dirty="0" err="1" smtClean="0"/>
              <a:t>социо</a:t>
            </a:r>
            <a:r>
              <a:rPr lang="ru-RU" dirty="0" smtClean="0"/>
              <a:t>-культурными и страноведческими знаниями.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966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ru-RU" sz="6000" dirty="0" smtClean="0"/>
              <a:t>Спасибо за внимание!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3436834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86000" y="1196752"/>
            <a:ext cx="603041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ДИДАКТИЧЕСКИЙ СИНКВЕЙН КАК МЕТОД ФОРМИРОВАНИЯ СОЦИОЛИНГВИСТИЧЕСКОЙ КОМПЕТЕНЦИИ</a:t>
            </a:r>
            <a:endParaRPr lang="ru-RU" sz="2800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869160"/>
            <a:ext cx="1189037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888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rebuchet MS"/>
                <a:cs typeface="Times New Roman"/>
              </a:rPr>
              <a:t>Метод </a:t>
            </a:r>
            <a:r>
              <a:rPr lang="ru-RU" dirty="0" err="1">
                <a:latin typeface="Times New Roman"/>
                <a:ea typeface="Trebuchet MS"/>
                <a:cs typeface="Times New Roman"/>
              </a:rPr>
              <a:t>синквейна</a:t>
            </a:r>
            <a:r>
              <a:rPr lang="ru-RU" dirty="0">
                <a:latin typeface="Times New Roman"/>
                <a:ea typeface="Trebuchet MS"/>
                <a:cs typeface="Times New Roman"/>
              </a:rPr>
              <a:t> может применяться в преподавании разных разделов языка, например, для овладения </a:t>
            </a:r>
            <a:r>
              <a:rPr lang="ru-RU" dirty="0" err="1">
                <a:latin typeface="Times New Roman"/>
                <a:ea typeface="Trebuchet MS"/>
                <a:cs typeface="Times New Roman"/>
              </a:rPr>
              <a:t>социо</a:t>
            </a:r>
            <a:r>
              <a:rPr lang="ru-RU" dirty="0">
                <a:latin typeface="Times New Roman"/>
                <a:ea typeface="Trebuchet MS"/>
                <a:cs typeface="Times New Roman"/>
              </a:rPr>
              <a:t>-культурными и страноведческими </a:t>
            </a:r>
            <a:r>
              <a:rPr lang="ru-RU" dirty="0" smtClean="0">
                <a:latin typeface="Times New Roman"/>
                <a:ea typeface="Trebuchet MS"/>
                <a:cs typeface="Times New Roman"/>
              </a:rPr>
              <a:t>знаниями</a:t>
            </a:r>
            <a:r>
              <a:rPr lang="en-US" dirty="0" smtClean="0">
                <a:latin typeface="Times New Roman"/>
                <a:ea typeface="Trebuchet MS"/>
                <a:cs typeface="Times New Roman"/>
              </a:rPr>
              <a:t>.</a:t>
            </a:r>
            <a:endParaRPr lang="ru-RU" sz="1600" dirty="0">
              <a:effectLst/>
              <a:latin typeface="Trebuchet MS"/>
              <a:ea typeface="Trebuchet MS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2951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>
                <a:effectLst/>
                <a:latin typeface="Times New Roman"/>
                <a:ea typeface="Trebuchet MS"/>
              </a:rPr>
              <a:t>Социолингвистическая компетенция подразумевает способность осуществлять выбор лингвистической формы и способа языкового выражения, адекватный условиям акта коммуникации, то есть ситуации общения, целям и намерениям, социальным и функциональным ролям партнеров по общению.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876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75681" y="1875365"/>
            <a:ext cx="554461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B2B2B"/>
                </a:solidFill>
                <a:latin typeface="calibri"/>
              </a:rPr>
              <a:t>Синквейн</a:t>
            </a:r>
            <a:r>
              <a:rPr lang="ru-RU" dirty="0">
                <a:solidFill>
                  <a:srgbClr val="2B2B2B"/>
                </a:solidFill>
                <a:latin typeface="calibri"/>
              </a:rPr>
              <a:t> (от фр. </a:t>
            </a:r>
            <a:r>
              <a:rPr lang="ru-RU" b="1" dirty="0" err="1">
                <a:solidFill>
                  <a:srgbClr val="2B2B2B"/>
                </a:solidFill>
                <a:latin typeface="calibri"/>
              </a:rPr>
              <a:t>cinquains</a:t>
            </a:r>
            <a:r>
              <a:rPr lang="ru-RU" dirty="0">
                <a:solidFill>
                  <a:srgbClr val="2B2B2B"/>
                </a:solidFill>
                <a:latin typeface="calibri"/>
              </a:rPr>
              <a:t>, англ. </a:t>
            </a:r>
            <a:r>
              <a:rPr lang="ru-RU" b="1" dirty="0" err="1">
                <a:solidFill>
                  <a:srgbClr val="2B2B2B"/>
                </a:solidFill>
                <a:latin typeface="calibri"/>
              </a:rPr>
              <a:t>cinquain</a:t>
            </a:r>
            <a:r>
              <a:rPr lang="ru-RU" dirty="0">
                <a:solidFill>
                  <a:srgbClr val="2B2B2B"/>
                </a:solidFill>
                <a:latin typeface="calibri"/>
              </a:rPr>
              <a:t>) — это творческая работа, которая имеет короткую форму стихотворения, состоящего из пяти нерифмованных строк.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4781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effectLst/>
                <a:latin typeface="Times New Roman"/>
                <a:ea typeface="Trebuchet MS"/>
              </a:rPr>
              <a:t>Синквейн – это стихотворение, состоящее из пяти строк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373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в </a:t>
            </a:r>
            <a:r>
              <a:rPr lang="ru-RU" sz="2400" i="1" dirty="0" smtClean="0"/>
              <a:t>первой</a:t>
            </a:r>
            <a:r>
              <a:rPr lang="ru-RU" sz="2400" dirty="0" smtClean="0"/>
              <a:t> строке определяется тема (одно </a:t>
            </a:r>
            <a:r>
              <a:rPr lang="ru-RU" sz="2400" u="sng" dirty="0" smtClean="0"/>
              <a:t>существительное</a:t>
            </a:r>
            <a:r>
              <a:rPr lang="ru-RU" sz="2400" dirty="0" smtClean="0"/>
              <a:t>); </a:t>
            </a:r>
          </a:p>
          <a:p>
            <a:pPr marL="0" indent="0">
              <a:buNone/>
            </a:pPr>
            <a:r>
              <a:rPr lang="ru-RU" sz="2400" dirty="0" smtClean="0"/>
              <a:t>во </a:t>
            </a:r>
            <a:r>
              <a:rPr lang="ru-RU" sz="2400" i="1" dirty="0" smtClean="0"/>
              <a:t>второй</a:t>
            </a:r>
            <a:r>
              <a:rPr lang="ru-RU" sz="2400" dirty="0" smtClean="0"/>
              <a:t> дается описание темы (два </a:t>
            </a:r>
            <a:r>
              <a:rPr lang="ru-RU" sz="2400" u="sng" dirty="0" smtClean="0"/>
              <a:t>прилагательных</a:t>
            </a:r>
            <a:r>
              <a:rPr lang="ru-RU" sz="2400" dirty="0" smtClean="0"/>
              <a:t> или </a:t>
            </a:r>
            <a:r>
              <a:rPr lang="ru-RU" sz="2400" u="sng" dirty="0" smtClean="0"/>
              <a:t>причастия</a:t>
            </a:r>
            <a:r>
              <a:rPr lang="ru-RU" sz="2400" dirty="0" smtClean="0"/>
              <a:t>); </a:t>
            </a:r>
          </a:p>
          <a:p>
            <a:pPr marL="0" indent="0">
              <a:buNone/>
            </a:pPr>
            <a:r>
              <a:rPr lang="ru-RU" sz="2400" dirty="0" smtClean="0"/>
              <a:t>в </a:t>
            </a:r>
            <a:r>
              <a:rPr lang="ru-RU" sz="2400" i="1" dirty="0" smtClean="0"/>
              <a:t>третьей</a:t>
            </a:r>
            <a:r>
              <a:rPr lang="ru-RU" sz="2400" dirty="0" smtClean="0"/>
              <a:t> – ее характеристика через действие (три </a:t>
            </a:r>
            <a:r>
              <a:rPr lang="ru-RU" sz="2400" u="sng" dirty="0" smtClean="0"/>
              <a:t>глагола</a:t>
            </a:r>
            <a:r>
              <a:rPr lang="ru-RU" sz="2400" dirty="0" smtClean="0"/>
              <a:t>); </a:t>
            </a:r>
          </a:p>
          <a:p>
            <a:pPr marL="0" indent="0">
              <a:buNone/>
            </a:pPr>
            <a:r>
              <a:rPr lang="ru-RU" sz="2400" dirty="0" smtClean="0"/>
              <a:t>в </a:t>
            </a:r>
            <a:r>
              <a:rPr lang="ru-RU" sz="2400" i="1" dirty="0" smtClean="0"/>
              <a:t>четвертой</a:t>
            </a:r>
            <a:r>
              <a:rPr lang="ru-RU" sz="2400" dirty="0" smtClean="0"/>
              <a:t> составляется </a:t>
            </a:r>
            <a:r>
              <a:rPr lang="ru-RU" sz="2400" u="sng" dirty="0" smtClean="0"/>
              <a:t>фраза</a:t>
            </a:r>
            <a:r>
              <a:rPr lang="ru-RU" sz="2400" dirty="0" smtClean="0"/>
              <a:t>, в которой выражено отношение автора к теме; </a:t>
            </a:r>
          </a:p>
          <a:p>
            <a:pPr marL="0" indent="0">
              <a:buNone/>
            </a:pPr>
            <a:r>
              <a:rPr lang="ru-RU" sz="2400" dirty="0" smtClean="0"/>
              <a:t>в </a:t>
            </a:r>
            <a:r>
              <a:rPr lang="ru-RU" sz="2400" i="1" dirty="0" smtClean="0"/>
              <a:t>пятой</a:t>
            </a:r>
            <a:r>
              <a:rPr lang="ru-RU" sz="2400" dirty="0" smtClean="0"/>
              <a:t> строке для обобщения или расширения смысла темы приводится </a:t>
            </a:r>
            <a:r>
              <a:rPr lang="ru-RU" sz="2400" u="sng" dirty="0" smtClean="0"/>
              <a:t>синоним</a:t>
            </a:r>
            <a:r>
              <a:rPr lang="ru-RU" sz="2400" dirty="0" smtClean="0"/>
              <a:t> (одно слово).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1853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Существует несколько разновидностей </a:t>
            </a:r>
            <a:r>
              <a:rPr lang="ru-RU" sz="2000" dirty="0" err="1" smtClean="0"/>
              <a:t>синквейнов</a:t>
            </a:r>
            <a:r>
              <a:rPr lang="ru-RU" sz="2000" dirty="0" smtClean="0"/>
              <a:t>: </a:t>
            </a:r>
          </a:p>
          <a:p>
            <a:pPr marL="0" indent="0">
              <a:buNone/>
            </a:pPr>
            <a:r>
              <a:rPr lang="ru-RU" sz="2000" dirty="0" smtClean="0"/>
              <a:t>дидактический </a:t>
            </a:r>
          </a:p>
          <a:p>
            <a:pPr marL="0" indent="0">
              <a:buNone/>
            </a:pPr>
            <a:r>
              <a:rPr lang="ru-RU" sz="2000" dirty="0" smtClean="0"/>
              <a:t>              обратный</a:t>
            </a:r>
          </a:p>
          <a:p>
            <a:pPr marL="0" indent="0">
              <a:buNone/>
            </a:pPr>
            <a:r>
              <a:rPr lang="ru-RU" sz="2000" dirty="0" smtClean="0"/>
              <a:t>                                  зеркальный</a:t>
            </a:r>
          </a:p>
          <a:p>
            <a:pPr marL="0" indent="0">
              <a:buNone/>
            </a:pPr>
            <a:r>
              <a:rPr lang="ru-RU" sz="2000" dirty="0" smtClean="0"/>
              <a:t>                                                 </a:t>
            </a:r>
            <a:r>
              <a:rPr lang="ru-RU" sz="2000" dirty="0" err="1" smtClean="0"/>
              <a:t>синквейн</a:t>
            </a:r>
            <a:r>
              <a:rPr lang="ru-RU" sz="2000" dirty="0" smtClean="0"/>
              <a:t>-бабочка</a:t>
            </a:r>
          </a:p>
          <a:p>
            <a:pPr marL="0" indent="0">
              <a:buNone/>
            </a:pPr>
            <a:r>
              <a:rPr lang="ru-RU" sz="2000" dirty="0" smtClean="0"/>
              <a:t>                                                                    корона </a:t>
            </a:r>
            <a:r>
              <a:rPr lang="ru-RU" sz="2000" dirty="0" err="1" smtClean="0"/>
              <a:t>синквейнов</a:t>
            </a:r>
            <a:endParaRPr lang="ru-RU" sz="20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ru-RU" sz="2000" dirty="0" smtClean="0"/>
              <a:t>                                                                           гирлянда </a:t>
            </a:r>
            <a:r>
              <a:rPr lang="ru-RU" sz="2000" dirty="0" err="1" smtClean="0"/>
              <a:t>синквейнов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14609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0" i="0" dirty="0" smtClean="0">
                <a:solidFill>
                  <a:srgbClr val="000000"/>
                </a:solidFill>
                <a:effectLst/>
              </a:rPr>
              <a:t>пример </a:t>
            </a:r>
            <a:r>
              <a:rPr lang="ru-RU" sz="2000" b="0" i="0" dirty="0" err="1" smtClean="0">
                <a:solidFill>
                  <a:srgbClr val="000000"/>
                </a:solidFill>
                <a:effectLst/>
              </a:rPr>
              <a:t>синквейна</a:t>
            </a:r>
            <a:r>
              <a:rPr lang="ru-RU" sz="2000" b="0" i="0" dirty="0" smtClean="0">
                <a:solidFill>
                  <a:srgbClr val="000000"/>
                </a:solidFill>
                <a:effectLst/>
              </a:rPr>
              <a:t> на тему "Экология":</a:t>
            </a:r>
            <a:br>
              <a:rPr lang="ru-RU" sz="2000" b="0" i="0" dirty="0" smtClean="0">
                <a:solidFill>
                  <a:srgbClr val="000000"/>
                </a:solidFill>
                <a:effectLst/>
              </a:rPr>
            </a:br>
            <a:endParaRPr lang="en-US" sz="2000" b="0" i="0" dirty="0">
              <a:solidFill>
                <a:srgbClr val="000000"/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dirty="0" smtClean="0"/>
          </a:p>
          <a:p>
            <a:r>
              <a:rPr lang="en-US" dirty="0" smtClean="0">
                <a:latin typeface="+mj-lt"/>
              </a:rPr>
              <a:t>Environment.</a:t>
            </a:r>
          </a:p>
          <a:p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Clean, dirty.</a:t>
            </a:r>
          </a:p>
          <a:p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Protect, save, prevent.</a:t>
            </a:r>
          </a:p>
          <a:p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People mustn`t pollute the Earth.</a:t>
            </a:r>
          </a:p>
          <a:p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Ecology.</a:t>
            </a:r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5713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ПРИМЕР. Тема «</a:t>
            </a:r>
            <a:r>
              <a:rPr lang="en-US" sz="2000" dirty="0" smtClean="0"/>
              <a:t>Earthquake»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Earthquake</a:t>
            </a:r>
          </a:p>
          <a:p>
            <a:endParaRPr lang="en-US" dirty="0" smtClean="0"/>
          </a:p>
          <a:p>
            <a:r>
              <a:rPr lang="en-US" dirty="0" smtClean="0"/>
              <a:t> Violent, destructive</a:t>
            </a:r>
          </a:p>
          <a:p>
            <a:endParaRPr lang="en-US" dirty="0" smtClean="0"/>
          </a:p>
          <a:p>
            <a:r>
              <a:rPr lang="en-US" dirty="0" smtClean="0"/>
              <a:t> Damage, destroy, break</a:t>
            </a:r>
          </a:p>
          <a:p>
            <a:endParaRPr lang="en-US" dirty="0" smtClean="0"/>
          </a:p>
          <a:p>
            <a:r>
              <a:rPr lang="en-US" dirty="0" smtClean="0"/>
              <a:t>It may be awful</a:t>
            </a:r>
          </a:p>
          <a:p>
            <a:endParaRPr lang="en-US" dirty="0" smtClean="0"/>
          </a:p>
          <a:p>
            <a:r>
              <a:rPr lang="en-US" dirty="0" smtClean="0"/>
              <a:t>Disaster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782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53</TotalTime>
  <Words>254</Words>
  <Application>Microsoft Office PowerPoint</Application>
  <PresentationFormat>Экран (4:3)</PresentationFormat>
  <Paragraphs>52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Аптека</vt:lpstr>
      <vt:lpstr>IV Межрегиональная научная конференция «Социофонетика и фоностилистика: от теории к практике»  </vt:lpstr>
      <vt:lpstr>Презентация PowerPoint</vt:lpstr>
      <vt:lpstr> </vt:lpstr>
      <vt:lpstr> </vt:lpstr>
      <vt:lpstr>Презентация PowerPoint</vt:lpstr>
      <vt:lpstr>Синквейн – это стихотворение, состоящее из пяти строк</vt:lpstr>
      <vt:lpstr> </vt:lpstr>
      <vt:lpstr>пример синквейна на тему "Экология": </vt:lpstr>
      <vt:lpstr>ПРИМЕР. Тема «Earthquake»</vt:lpstr>
      <vt:lpstr> 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IV Межрегиональная научная конференция «Социофонетика и фоностилистика: от теории к практике»</dc:title>
  <dc:creator>Dima</dc:creator>
  <cp:lastModifiedBy>Dima</cp:lastModifiedBy>
  <cp:revision>6</cp:revision>
  <dcterms:created xsi:type="dcterms:W3CDTF">2021-06-12T08:51:00Z</dcterms:created>
  <dcterms:modified xsi:type="dcterms:W3CDTF">2021-06-14T14:46:49Z</dcterms:modified>
</cp:coreProperties>
</file>