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CB3E7B-3435-4499-898A-26D297AB256C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CAE92E-1EC7-40A4-AED6-4D56880F59D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ФОНЕТИЧЕСКАЯ ВАРИАТИВНОСТЬ АНГЛИЙСКОГО ЯЗЫКА В МАЛАЙЗИИ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592888" cy="1872208"/>
          </a:xfrm>
        </p:spPr>
        <p:txBody>
          <a:bodyPr>
            <a:normAutofit/>
          </a:bodyPr>
          <a:lstStyle/>
          <a:p>
            <a:pPr algn="r"/>
            <a:r>
              <a:rPr lang="ru-RU" b="1" i="1" dirty="0"/>
              <a:t>Бридко Т.В</a:t>
            </a:r>
            <a:r>
              <a:rPr lang="ru-RU" i="1" dirty="0" smtClean="0"/>
              <a:t>. </a:t>
            </a:r>
          </a:p>
          <a:p>
            <a:pPr algn="r"/>
            <a:r>
              <a:rPr lang="ru-RU" sz="2000" i="1" dirty="0" smtClean="0"/>
              <a:t>к.ф.н., доцент</a:t>
            </a:r>
            <a:endParaRPr lang="en-US" sz="2000" i="1" dirty="0" smtClean="0"/>
          </a:p>
          <a:p>
            <a:pPr algn="r"/>
            <a:r>
              <a:rPr lang="ru-RU" sz="2000" i="1" dirty="0" smtClean="0"/>
              <a:t>КФУ им. В.И</a:t>
            </a:r>
            <a:r>
              <a:rPr lang="ru-RU" sz="2000" i="1" dirty="0"/>
              <a:t>. </a:t>
            </a:r>
            <a:r>
              <a:rPr lang="ru-RU" sz="2000" i="1" dirty="0" smtClean="0"/>
              <a:t>Вернадского, </a:t>
            </a:r>
            <a:r>
              <a:rPr lang="ru-RU" sz="2000" i="1" dirty="0"/>
              <a:t>Симферополь</a:t>
            </a:r>
            <a:endParaRPr lang="ru-RU" sz="2000" dirty="0"/>
          </a:p>
          <a:p>
            <a:pPr algn="r"/>
            <a:r>
              <a:rPr lang="en-US" sz="2000" i="1" dirty="0"/>
              <a:t>tanyusha23@mail.ru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2664296"/>
          </a:xfrm>
        </p:spPr>
        <p:txBody>
          <a:bodyPr>
            <a:normAutofit fontScale="90000"/>
          </a:bodyPr>
          <a:lstStyle/>
          <a:p>
            <a:pPr marL="137160" indent="0"/>
            <a:r>
              <a:rPr lang="ru-RU" dirty="0"/>
              <a:t>В ходе проведенного исследования к основным фонетическим особенностям английского языка в Малайзии можно отнести следующие пункты: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3648" y="6597352"/>
            <a:ext cx="8229600" cy="47091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Выпадение согласных [</a:t>
            </a:r>
            <a:r>
              <a:rPr lang="en-US" sz="3600" dirty="0"/>
              <a:t>k</a:t>
            </a:r>
            <a:r>
              <a:rPr lang="ru-RU" sz="3600" dirty="0"/>
              <a:t>], [</a:t>
            </a:r>
            <a:r>
              <a:rPr lang="en-US" sz="3600" dirty="0"/>
              <a:t>t</a:t>
            </a:r>
            <a:r>
              <a:rPr lang="ru-RU" sz="3600" dirty="0"/>
              <a:t>], [</a:t>
            </a:r>
            <a:r>
              <a:rPr lang="en-US" sz="3600" dirty="0"/>
              <a:t>d</a:t>
            </a:r>
            <a:r>
              <a:rPr lang="ru-RU" sz="3600" dirty="0"/>
              <a:t>], [θ], [ð], [</a:t>
            </a:r>
            <a:r>
              <a:rPr lang="en-US" sz="3600" dirty="0"/>
              <a:t>f</a:t>
            </a:r>
            <a:r>
              <a:rPr lang="ru-RU" sz="3600" dirty="0"/>
              <a:t>] и [</a:t>
            </a:r>
            <a:r>
              <a:rPr lang="en-US" sz="3600" dirty="0"/>
              <a:t>s</a:t>
            </a:r>
            <a:r>
              <a:rPr lang="ru-RU" sz="3600" dirty="0"/>
              <a:t>] в конце </a:t>
            </a:r>
            <a:r>
              <a:rPr lang="ru-RU" sz="3600" dirty="0" smtClean="0"/>
              <a:t>слова</a:t>
            </a:r>
            <a:endParaRPr lang="en-US" sz="3600" dirty="0" smtClean="0"/>
          </a:p>
          <a:p>
            <a:pPr lvl="1"/>
            <a:r>
              <a:rPr lang="en-US" sz="3200" dirty="0" smtClean="0"/>
              <a:t>think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r>
              <a:rPr lang="ru-RU" sz="3200" dirty="0" smtClean="0"/>
              <a:t>[</a:t>
            </a:r>
            <a:r>
              <a:rPr lang="ru-RU" sz="3200" dirty="0" err="1"/>
              <a:t>θiŋ</a:t>
            </a:r>
            <a:r>
              <a:rPr lang="ru-RU" sz="3200" dirty="0"/>
              <a:t>] </a:t>
            </a:r>
            <a:endParaRPr lang="en-US" sz="3200" dirty="0" smtClean="0"/>
          </a:p>
          <a:p>
            <a:pPr lvl="1"/>
            <a:r>
              <a:rPr lang="en-US" sz="3200" dirty="0" smtClean="0"/>
              <a:t>around</a:t>
            </a:r>
            <a:r>
              <a:rPr lang="ru-RU" sz="3200" dirty="0" smtClean="0"/>
              <a:t> </a:t>
            </a:r>
            <a:r>
              <a:rPr lang="ru-RU" sz="3200" dirty="0"/>
              <a:t>[ə΄</a:t>
            </a:r>
            <a:r>
              <a:rPr lang="en-US" sz="3200" dirty="0" err="1"/>
              <a:t>raun</a:t>
            </a:r>
            <a:r>
              <a:rPr lang="ru-RU" sz="3200" dirty="0"/>
              <a:t>] </a:t>
            </a:r>
            <a:endParaRPr lang="en-US" sz="3200" dirty="0" smtClean="0"/>
          </a:p>
          <a:p>
            <a:pPr lvl="1"/>
            <a:r>
              <a:rPr lang="en-US" sz="3200" dirty="0" smtClean="0"/>
              <a:t>with</a:t>
            </a:r>
            <a:r>
              <a:rPr lang="ru-RU" sz="3200" dirty="0" smtClean="0"/>
              <a:t> </a:t>
            </a:r>
            <a:r>
              <a:rPr lang="ru-RU" sz="3200" dirty="0"/>
              <a:t>[</a:t>
            </a:r>
            <a:r>
              <a:rPr lang="en-US" sz="3200" dirty="0" err="1"/>
              <a:t>wi</a:t>
            </a:r>
            <a:r>
              <a:rPr lang="ru-RU" sz="3200" dirty="0"/>
              <a:t>] </a:t>
            </a:r>
            <a:endParaRPr lang="en-US" sz="3200" dirty="0" smtClean="0"/>
          </a:p>
          <a:p>
            <a:pPr lvl="0"/>
            <a:r>
              <a:rPr lang="ru-RU" sz="3600" dirty="0" smtClean="0"/>
              <a:t>в </a:t>
            </a:r>
            <a:r>
              <a:rPr lang="ru-RU" sz="3600" dirty="0"/>
              <a:t>середине слова </a:t>
            </a:r>
            <a:endParaRPr lang="en-US" sz="3600" dirty="0" smtClean="0"/>
          </a:p>
          <a:p>
            <a:pPr lvl="1"/>
            <a:r>
              <a:rPr lang="en-US" sz="3200" dirty="0" smtClean="0"/>
              <a:t>mostly </a:t>
            </a:r>
            <a:r>
              <a:rPr lang="ru-RU" sz="3200" dirty="0" smtClean="0"/>
              <a:t>[</a:t>
            </a:r>
            <a:r>
              <a:rPr lang="ru-RU" sz="3200" dirty="0"/>
              <a:t>΄</a:t>
            </a:r>
            <a:r>
              <a:rPr lang="en-US" sz="3200" dirty="0"/>
              <a:t>m</a:t>
            </a:r>
            <a:r>
              <a:rPr lang="ru-RU" sz="3200" dirty="0"/>
              <a:t>ə</a:t>
            </a:r>
            <a:r>
              <a:rPr lang="en-US" sz="3200" dirty="0" err="1"/>
              <a:t>usli</a:t>
            </a:r>
            <a:r>
              <a:rPr lang="ru-RU" sz="3200" dirty="0"/>
              <a:t>] </a:t>
            </a:r>
            <a:endParaRPr lang="en-US" sz="3200" dirty="0" smtClean="0"/>
          </a:p>
          <a:p>
            <a:pPr lvl="1"/>
            <a:r>
              <a:rPr lang="en-US" sz="3200" dirty="0" smtClean="0"/>
              <a:t>advantage</a:t>
            </a:r>
            <a:r>
              <a:rPr lang="ru-RU" sz="3200" dirty="0" smtClean="0"/>
              <a:t> </a:t>
            </a:r>
            <a:r>
              <a:rPr lang="ru-RU" sz="3200" dirty="0"/>
              <a:t>[ə</a:t>
            </a:r>
            <a:r>
              <a:rPr lang="en-US" sz="3200" dirty="0"/>
              <a:t>d</a:t>
            </a:r>
            <a:r>
              <a:rPr lang="ru-RU" sz="3200" dirty="0"/>
              <a:t>΄</a:t>
            </a:r>
            <a:r>
              <a:rPr lang="en-US" sz="3200" dirty="0" err="1"/>
              <a:t>va</a:t>
            </a:r>
            <a:r>
              <a:rPr lang="ru-RU" sz="3200" dirty="0"/>
              <a:t>:</a:t>
            </a:r>
            <a:r>
              <a:rPr lang="en-US" sz="3200" dirty="0" err="1"/>
              <a:t>ntid</a:t>
            </a:r>
            <a:r>
              <a:rPr lang="ru-RU" sz="3200" dirty="0"/>
              <a:t>] </a:t>
            </a:r>
            <a:endParaRPr lang="en-US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749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/>
              <a:t>В </a:t>
            </a:r>
            <a:r>
              <a:rPr lang="ru-RU" sz="4000" dirty="0"/>
              <a:t>многосложных словах, которые оканчиваются на -у, ударение переходит на последний слог </a:t>
            </a:r>
            <a:endParaRPr lang="en-US" sz="4000" dirty="0" smtClean="0"/>
          </a:p>
          <a:p>
            <a:pPr lvl="1"/>
            <a:r>
              <a:rPr lang="en-US" sz="3600" dirty="0" smtClean="0"/>
              <a:t>yesterday</a:t>
            </a:r>
            <a:r>
              <a:rPr lang="ru-RU" sz="3600" dirty="0" smtClean="0"/>
              <a:t> [</a:t>
            </a:r>
            <a:r>
              <a:rPr lang="en-US" sz="3600" dirty="0"/>
              <a:t>jest</a:t>
            </a:r>
            <a:r>
              <a:rPr lang="ru-RU" sz="3600" dirty="0"/>
              <a:t>ə΄</a:t>
            </a:r>
            <a:r>
              <a:rPr lang="en-US" sz="3600" dirty="0" err="1"/>
              <a:t>dei</a:t>
            </a:r>
            <a:r>
              <a:rPr lang="ru-RU" sz="3600" dirty="0"/>
              <a:t>] </a:t>
            </a:r>
            <a:endParaRPr lang="en-US" sz="3600" dirty="0" smtClean="0"/>
          </a:p>
          <a:p>
            <a:pPr lvl="1"/>
            <a:r>
              <a:rPr lang="en-US" sz="3600" dirty="0" smtClean="0"/>
              <a:t>delivery</a:t>
            </a:r>
            <a:r>
              <a:rPr lang="ru-RU" sz="3600" dirty="0" smtClean="0"/>
              <a:t> </a:t>
            </a:r>
            <a:r>
              <a:rPr lang="ru-RU" sz="3600" dirty="0"/>
              <a:t>[</a:t>
            </a:r>
            <a:r>
              <a:rPr lang="en-US" sz="3600" dirty="0" err="1"/>
              <a:t>diliv΄ri</a:t>
            </a:r>
            <a:r>
              <a:rPr lang="ru-RU" sz="3600" dirty="0"/>
              <a:t>] </a:t>
            </a:r>
            <a:endParaRPr lang="en-US" sz="3600" dirty="0" smtClean="0"/>
          </a:p>
          <a:p>
            <a:pPr lvl="1"/>
            <a:r>
              <a:rPr lang="en-US" sz="3600" dirty="0" smtClean="0"/>
              <a:t>very</a:t>
            </a:r>
            <a:r>
              <a:rPr lang="ru-RU" sz="3600" dirty="0" smtClean="0"/>
              <a:t> </a:t>
            </a:r>
            <a:r>
              <a:rPr lang="ru-RU" sz="3600" dirty="0"/>
              <a:t>[</a:t>
            </a:r>
            <a:r>
              <a:rPr lang="en-US" sz="3600" dirty="0" err="1"/>
              <a:t>ve΄ri</a:t>
            </a:r>
            <a:r>
              <a:rPr lang="ru-RU" sz="3600" dirty="0"/>
              <a:t>] </a:t>
            </a:r>
            <a:endParaRPr lang="en-US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54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lvl="0"/>
            <a:r>
              <a:rPr lang="ru-RU" sz="4000" dirty="0" smtClean="0"/>
              <a:t>В </a:t>
            </a:r>
            <a:r>
              <a:rPr lang="ru-RU" sz="4000" dirty="0"/>
              <a:t>словах с конечным -</a:t>
            </a:r>
            <a:r>
              <a:rPr lang="en-US" sz="4000" dirty="0"/>
              <a:t>le </a:t>
            </a:r>
            <a:r>
              <a:rPr lang="ru-RU" sz="4000" dirty="0"/>
              <a:t>происходит появление дополнительного звука [</a:t>
            </a:r>
            <a:r>
              <a:rPr lang="en-US" sz="4000" dirty="0"/>
              <a:t>e</a:t>
            </a:r>
            <a:r>
              <a:rPr lang="ru-RU" sz="4000" dirty="0"/>
              <a:t>], на которое переходит ударение </a:t>
            </a:r>
            <a:endParaRPr lang="en-US" sz="4000" dirty="0" smtClean="0"/>
          </a:p>
          <a:p>
            <a:pPr lvl="1"/>
            <a:r>
              <a:rPr lang="en-US" sz="3600" dirty="0" smtClean="0"/>
              <a:t>double</a:t>
            </a:r>
            <a:r>
              <a:rPr lang="ru-RU" sz="3600" dirty="0" smtClean="0"/>
              <a:t> [</a:t>
            </a:r>
            <a:r>
              <a:rPr lang="en-US" sz="3600" dirty="0" err="1"/>
              <a:t>d΄bel</a:t>
            </a:r>
            <a:r>
              <a:rPr lang="ru-RU" sz="3600" dirty="0"/>
              <a:t>] </a:t>
            </a:r>
            <a:endParaRPr lang="en-US" sz="3600" dirty="0" smtClean="0"/>
          </a:p>
          <a:p>
            <a:pPr lvl="1"/>
            <a:r>
              <a:rPr lang="en-US" sz="3600" dirty="0" smtClean="0"/>
              <a:t>trouble </a:t>
            </a:r>
            <a:r>
              <a:rPr lang="ru-RU" sz="3600" dirty="0"/>
              <a:t>[</a:t>
            </a:r>
            <a:r>
              <a:rPr lang="en-US" sz="3600" dirty="0" err="1"/>
              <a:t>tr΄bel</a:t>
            </a:r>
            <a:r>
              <a:rPr lang="ru-RU" sz="3600" dirty="0"/>
              <a:t>] </a:t>
            </a:r>
            <a:endParaRPr lang="en-US" sz="3600" dirty="0" smtClean="0"/>
          </a:p>
          <a:p>
            <a:pPr lvl="1"/>
            <a:r>
              <a:rPr lang="en-US" sz="3600" dirty="0" smtClean="0"/>
              <a:t>people</a:t>
            </a:r>
            <a:r>
              <a:rPr lang="ru-RU" sz="3600" dirty="0" smtClean="0"/>
              <a:t> </a:t>
            </a:r>
            <a:r>
              <a:rPr lang="ru-RU" sz="3600" dirty="0"/>
              <a:t>[</a:t>
            </a:r>
            <a:r>
              <a:rPr lang="en-US" sz="3600" dirty="0"/>
              <a:t>pi</a:t>
            </a:r>
            <a:r>
              <a:rPr lang="ru-RU" sz="3600" dirty="0"/>
              <a:t>:΄</a:t>
            </a:r>
            <a:r>
              <a:rPr lang="en-US" sz="3600" dirty="0" err="1"/>
              <a:t>pel</a:t>
            </a:r>
            <a:r>
              <a:rPr lang="ru-RU" sz="3600" dirty="0"/>
              <a:t>] </a:t>
            </a:r>
            <a:endParaRPr lang="en-US" sz="3600" dirty="0" smtClean="0"/>
          </a:p>
          <a:p>
            <a:pPr lvl="0"/>
            <a:r>
              <a:rPr lang="ru-RU" sz="4000" dirty="0"/>
              <a:t>Редукция </a:t>
            </a:r>
            <a:r>
              <a:rPr lang="en-US" sz="4000" dirty="0"/>
              <a:t>yes</a:t>
            </a:r>
            <a:r>
              <a:rPr lang="ru-RU" sz="4000" dirty="0"/>
              <a:t> [</a:t>
            </a:r>
            <a:r>
              <a:rPr lang="en-US" sz="4000" dirty="0" err="1"/>
              <a:t>jes</a:t>
            </a:r>
            <a:r>
              <a:rPr lang="ru-RU" sz="4000" dirty="0"/>
              <a:t>] до [</a:t>
            </a:r>
            <a:r>
              <a:rPr lang="en-US" sz="4000" dirty="0" err="1"/>
              <a:t>ja</a:t>
            </a:r>
            <a:r>
              <a:rPr lang="ru-RU" sz="4000" dirty="0"/>
              <a:t>].</a:t>
            </a:r>
          </a:p>
          <a:p>
            <a:pPr marL="137160" indent="0">
              <a:buNone/>
            </a:pPr>
            <a:endParaRPr lang="en-US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99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60"/>
          </a:xfrm>
        </p:spPr>
        <p:txBody>
          <a:bodyPr/>
          <a:lstStyle/>
          <a:p>
            <a:r>
              <a:rPr lang="ru-RU" sz="4000" dirty="0" smtClean="0"/>
              <a:t>Не </a:t>
            </a:r>
            <a:r>
              <a:rPr lang="ru-RU" sz="4000" dirty="0"/>
              <a:t>смотря на некоторые отклонения от </a:t>
            </a:r>
            <a:r>
              <a:rPr lang="ru-RU" sz="4000" dirty="0" smtClean="0"/>
              <a:t>нормы, </a:t>
            </a:r>
            <a:r>
              <a:rPr lang="ru-RU" sz="4000" dirty="0"/>
              <a:t>респонденты в целом придерживаются нормы британского английского языка.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9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0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ru-RU" sz="3200" dirty="0" smtClean="0"/>
              <a:t>Одним </a:t>
            </a:r>
            <a:r>
              <a:rPr lang="ru-RU" sz="3200" dirty="0"/>
              <a:t>из актуальных вопросов современного языкознания является проблема социально обусловленной вариативности английского языка в контексте билингвизма в тех странах, где английский язык является или являлся государственным языком.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37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</a:t>
            </a:r>
            <a:r>
              <a:rPr lang="ru-RU" dirty="0" smtClean="0"/>
              <a:t>исследования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Цель работы: </a:t>
            </a:r>
            <a:r>
              <a:rPr lang="ru-RU" sz="3200" dirty="0" smtClean="0"/>
              <a:t>выявить особенности  </a:t>
            </a:r>
            <a:r>
              <a:rPr lang="ru-RU" sz="3200" dirty="0"/>
              <a:t>артикуляции гласных и согласных фонем английского языка в речи </a:t>
            </a:r>
            <a:r>
              <a:rPr lang="ru-RU" sz="3200" dirty="0" err="1"/>
              <a:t>билингвов</a:t>
            </a:r>
            <a:r>
              <a:rPr lang="ru-RU" sz="3200" dirty="0"/>
              <a:t>-малайцев в ситуации неофициального общения. </a:t>
            </a:r>
            <a:endParaRPr lang="en-US" sz="3200" dirty="0" smtClean="0"/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Задачи: </a:t>
            </a:r>
          </a:p>
          <a:p>
            <a:pPr lvl="1"/>
            <a:r>
              <a:rPr lang="ru-RU" sz="2800" dirty="0" smtClean="0"/>
              <a:t>охарактеризовать </a:t>
            </a:r>
            <a:r>
              <a:rPr lang="ru-RU" sz="2800" dirty="0"/>
              <a:t>современную языковую ситуацию в Малайзии </a:t>
            </a:r>
            <a:endParaRPr lang="ru-RU" sz="2800" dirty="0" smtClean="0"/>
          </a:p>
          <a:p>
            <a:pPr lvl="1"/>
            <a:r>
              <a:rPr lang="ru-RU" sz="2800" dirty="0" smtClean="0"/>
              <a:t>установить </a:t>
            </a:r>
            <a:r>
              <a:rPr lang="ru-RU" sz="2800" dirty="0"/>
              <a:t>основные специфические черты системы фонем английского языка в речи информантов.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109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818658"/>
          </a:xfrm>
        </p:spPr>
        <p:txBody>
          <a:bodyPr>
            <a:normAutofit/>
          </a:bodyPr>
          <a:lstStyle/>
          <a:p>
            <a:r>
              <a:rPr lang="ru-RU" sz="6000" dirty="0"/>
              <a:t>Результаты </a:t>
            </a:r>
            <a:r>
              <a:rPr lang="ru-RU" sz="6000" dirty="0" smtClean="0"/>
              <a:t>исследований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716016" y="6309360"/>
            <a:ext cx="4248472" cy="23762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59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Федеративная конституционная монархия Малайзия – многонациональное государство на юго-востоке Азии.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13" y="1812181"/>
            <a:ext cx="400940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8" y="1772816"/>
            <a:ext cx="3721283" cy="41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1905"/>
            <a:ext cx="2390403" cy="189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55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НАСЕЛЕНИЕ</a:t>
            </a:r>
            <a:r>
              <a:rPr lang="ru-RU" sz="3600" dirty="0" smtClean="0"/>
              <a:t>:</a:t>
            </a:r>
          </a:p>
          <a:p>
            <a:pPr lvl="1"/>
            <a:r>
              <a:rPr lang="ru-RU" sz="3200" dirty="0" smtClean="0"/>
              <a:t>малайцы </a:t>
            </a:r>
            <a:r>
              <a:rPr lang="ru-RU" sz="3200" dirty="0"/>
              <a:t>(50,1 </a:t>
            </a:r>
            <a:r>
              <a:rPr lang="ru-RU" sz="3200" dirty="0" smtClean="0"/>
              <a:t>%)</a:t>
            </a:r>
          </a:p>
          <a:p>
            <a:pPr lvl="1"/>
            <a:r>
              <a:rPr lang="ru-RU" sz="3200" dirty="0" smtClean="0"/>
              <a:t>коренные </a:t>
            </a:r>
            <a:r>
              <a:rPr lang="ru-RU" sz="3200" dirty="0"/>
              <a:t>народы </a:t>
            </a:r>
            <a:r>
              <a:rPr lang="ru-RU" sz="3200" dirty="0" smtClean="0"/>
              <a:t>(</a:t>
            </a:r>
            <a:r>
              <a:rPr lang="ru-RU" sz="3200" dirty="0" err="1" smtClean="0"/>
              <a:t>Оранг-Асли</a:t>
            </a:r>
            <a:r>
              <a:rPr lang="ru-RU" sz="3200" dirty="0" smtClean="0"/>
              <a:t>) </a:t>
            </a:r>
            <a:r>
              <a:rPr lang="ru-RU" sz="3200" dirty="0"/>
              <a:t>(11,8%) </a:t>
            </a:r>
            <a:endParaRPr lang="ru-RU" sz="3200" dirty="0" smtClean="0"/>
          </a:p>
          <a:p>
            <a:pPr lvl="1"/>
            <a:r>
              <a:rPr lang="ru-RU" sz="3200" dirty="0" smtClean="0"/>
              <a:t>китайцы </a:t>
            </a:r>
            <a:r>
              <a:rPr lang="ru-RU" sz="3200" dirty="0"/>
              <a:t>(22,6</a:t>
            </a:r>
            <a:r>
              <a:rPr lang="ru-RU" sz="3200" dirty="0" smtClean="0"/>
              <a:t>%)</a:t>
            </a:r>
          </a:p>
          <a:p>
            <a:pPr lvl="1"/>
            <a:r>
              <a:rPr lang="ru-RU" sz="3200" dirty="0" smtClean="0"/>
              <a:t>индийцы </a:t>
            </a:r>
            <a:r>
              <a:rPr lang="ru-RU" sz="3200" dirty="0"/>
              <a:t>(9,1%) </a:t>
            </a:r>
          </a:p>
          <a:p>
            <a:pPr lvl="1"/>
            <a:r>
              <a:rPr lang="ru-RU" sz="3200" dirty="0" smtClean="0"/>
              <a:t>другие </a:t>
            </a:r>
            <a:r>
              <a:rPr lang="ru-RU" sz="3200" dirty="0"/>
              <a:t>народы. </a:t>
            </a:r>
          </a:p>
          <a:p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Официальный язык </a:t>
            </a:r>
            <a:r>
              <a:rPr lang="ru-RU" sz="3600" dirty="0" smtClean="0"/>
              <a:t>-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малайский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 smtClean="0"/>
              <a:t>Дополнительно используют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английский, китайский 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его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диалекты, португальский, тамильский, арабский, 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телегу и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другие языки</a:t>
            </a:r>
            <a:r>
              <a:rPr lang="ru-RU" sz="3600" dirty="0" smtClean="0"/>
              <a:t>.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2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предпосылки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Европейская колонизация </a:t>
            </a:r>
            <a:r>
              <a:rPr lang="ru-RU" dirty="0"/>
              <a:t>Малаккского полуострова начинается в 1511 г. с захвата Малакки португальскими войсками. </a:t>
            </a:r>
            <a:endParaRPr lang="ru-RU" dirty="0" smtClean="0"/>
          </a:p>
          <a:p>
            <a:r>
              <a:rPr lang="ru-RU" dirty="0" smtClean="0"/>
              <a:t>Позднее                голландцы </a:t>
            </a:r>
            <a:r>
              <a:rPr lang="ru-RU" dirty="0"/>
              <a:t>и </a:t>
            </a:r>
            <a:r>
              <a:rPr lang="ru-RU" dirty="0" smtClean="0"/>
              <a:t>англичане. </a:t>
            </a:r>
          </a:p>
          <a:p>
            <a:r>
              <a:rPr lang="ru-RU" dirty="0" smtClean="0"/>
              <a:t>Официальное </a:t>
            </a:r>
            <a:r>
              <a:rPr lang="ru-RU" dirty="0"/>
              <a:t>господство англичан в Малайи длилось с начала ХХ века по 1955 г.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такое долгое время английский язык, как язык правящего класса и торговли, прочно вошел в жизнь жителей Малайзии, что отразилось в малайском языке рядом заимствований (</a:t>
            </a:r>
            <a:r>
              <a:rPr lang="en-US" dirty="0"/>
              <a:t>pen</a:t>
            </a:r>
            <a:r>
              <a:rPr lang="ru-RU" dirty="0"/>
              <a:t> (ручка), </a:t>
            </a:r>
            <a:r>
              <a:rPr lang="en-US" dirty="0" err="1"/>
              <a:t>gelas</a:t>
            </a:r>
            <a:r>
              <a:rPr lang="ru-RU" dirty="0"/>
              <a:t> (стакан), </a:t>
            </a:r>
            <a:r>
              <a:rPr lang="en-US" dirty="0" err="1"/>
              <a:t>tinta</a:t>
            </a:r>
            <a:r>
              <a:rPr lang="ru-RU" dirty="0"/>
              <a:t> (чернила), </a:t>
            </a:r>
            <a:r>
              <a:rPr lang="en-US" dirty="0"/>
              <a:t>doctor</a:t>
            </a:r>
            <a:r>
              <a:rPr lang="ru-RU" dirty="0"/>
              <a:t> (доктор), </a:t>
            </a:r>
            <a:r>
              <a:rPr lang="en-US" dirty="0"/>
              <a:t>industry </a:t>
            </a:r>
            <a:r>
              <a:rPr lang="ru-RU" dirty="0"/>
              <a:t>(индустрия), </a:t>
            </a:r>
            <a:r>
              <a:rPr lang="en-US" dirty="0" err="1"/>
              <a:t>arkitek</a:t>
            </a:r>
            <a:r>
              <a:rPr lang="en-US" dirty="0"/>
              <a:t> </a:t>
            </a:r>
            <a:r>
              <a:rPr lang="ru-RU" dirty="0"/>
              <a:t>(архитектор) и др.). 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411760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88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Заимствовани</a:t>
            </a:r>
            <a:r>
              <a:rPr lang="ru-RU" dirty="0"/>
              <a:t>я</a:t>
            </a:r>
            <a:r>
              <a:rPr lang="ru-RU" dirty="0" smtClean="0"/>
              <a:t> из </a:t>
            </a:r>
            <a:r>
              <a:rPr lang="ru-RU" dirty="0"/>
              <a:t>а</a:t>
            </a:r>
            <a:r>
              <a:rPr lang="ru-RU" dirty="0" smtClean="0"/>
              <a:t>нглийского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academi</a:t>
            </a:r>
            <a:r>
              <a:rPr lang="en-US" sz="3200" dirty="0" smtClean="0"/>
              <a:t>               academy</a:t>
            </a:r>
            <a:endParaRPr lang="ru-RU" sz="3200" dirty="0" smtClean="0"/>
          </a:p>
          <a:p>
            <a:r>
              <a:rPr lang="en-US" sz="3200" dirty="0" err="1" smtClean="0"/>
              <a:t>administrasi</a:t>
            </a:r>
            <a:r>
              <a:rPr lang="en-US" sz="3200" dirty="0" smtClean="0"/>
              <a:t>                  administration</a:t>
            </a:r>
          </a:p>
          <a:p>
            <a:r>
              <a:rPr lang="en-US" sz="3200" dirty="0" smtClean="0"/>
              <a:t>bas                  bus</a:t>
            </a:r>
          </a:p>
          <a:p>
            <a:r>
              <a:rPr lang="en-US" sz="3200" dirty="0" err="1" smtClean="0"/>
              <a:t>aiskrim</a:t>
            </a:r>
            <a:r>
              <a:rPr lang="en-US" sz="3200" dirty="0" smtClean="0"/>
              <a:t>                 ice-cream</a:t>
            </a:r>
          </a:p>
          <a:p>
            <a:r>
              <a:rPr lang="en-US" sz="3200" dirty="0" err="1" smtClean="0"/>
              <a:t>trak</a:t>
            </a:r>
            <a:r>
              <a:rPr lang="en-US" sz="3200" dirty="0" smtClean="0"/>
              <a:t>	</a:t>
            </a:r>
            <a:r>
              <a:rPr lang="ru-RU" sz="3200" dirty="0"/>
              <a:t>	</a:t>
            </a:r>
            <a:r>
              <a:rPr lang="en-US" sz="3200" dirty="0" smtClean="0"/>
              <a:t>truck	</a:t>
            </a:r>
          </a:p>
          <a:p>
            <a:r>
              <a:rPr lang="en-US" sz="3200" dirty="0" err="1" smtClean="0"/>
              <a:t>jeli</a:t>
            </a:r>
            <a:r>
              <a:rPr lang="en-US" sz="3200" dirty="0" smtClean="0"/>
              <a:t> </a:t>
            </a:r>
            <a:r>
              <a:rPr lang="en-US" sz="3200" dirty="0" err="1" smtClean="0"/>
              <a:t>epal</a:t>
            </a:r>
            <a:r>
              <a:rPr lang="en-US" sz="3200" dirty="0" smtClean="0"/>
              <a:t> 		apple jelly </a:t>
            </a:r>
          </a:p>
          <a:p>
            <a:r>
              <a:rPr lang="en-US" sz="3200" dirty="0" err="1" smtClean="0"/>
              <a:t>basikal</a:t>
            </a:r>
            <a:r>
              <a:rPr lang="en-US" sz="3200" dirty="0" smtClean="0"/>
              <a:t> 		</a:t>
            </a:r>
            <a:r>
              <a:rPr lang="en-US" sz="3200" dirty="0" err="1" smtClean="0"/>
              <a:t>bycicle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skuter</a:t>
            </a:r>
            <a:r>
              <a:rPr lang="en-US" sz="3200" dirty="0" smtClean="0"/>
              <a:t> 			scooter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2873017" y="16990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3762202" y="22768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2117326" y="280424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786652" y="34713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110246" y="40980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783794" y="46551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2670189" y="517833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604222" y="580526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5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Современная языковая </a:t>
            </a:r>
            <a:br>
              <a:rPr lang="ru-RU" dirty="0" smtClean="0"/>
            </a:br>
            <a:r>
              <a:rPr lang="ru-RU" dirty="0" smtClean="0"/>
              <a:t>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Несбалансированная </a:t>
            </a:r>
            <a:r>
              <a:rPr lang="ru-RU" dirty="0" err="1" smtClean="0"/>
              <a:t>экзоглоссная</a:t>
            </a:r>
            <a:r>
              <a:rPr lang="ru-RU" dirty="0" smtClean="0"/>
              <a:t> ситуация </a:t>
            </a:r>
          </a:p>
          <a:p>
            <a:r>
              <a:rPr lang="ru-RU" dirty="0" smtClean="0"/>
              <a:t>английский язык = ( </a:t>
            </a:r>
            <a:r>
              <a:rPr lang="ru-RU" dirty="0"/>
              <a:t>активно используется в образовании и науке, сфере международного общения и средствах массовой коммуникации (периодике, радио и телевидении), религии (христианстве</a:t>
            </a:r>
            <a:r>
              <a:rPr lang="ru-RU" dirty="0" smtClean="0"/>
              <a:t>)). </a:t>
            </a:r>
          </a:p>
          <a:p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Manglish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/>
            <a:r>
              <a:rPr lang="en-US" dirty="0" err="1" smtClean="0"/>
              <a:t>Whattaim</a:t>
            </a:r>
            <a:r>
              <a:rPr lang="en-US" dirty="0" smtClean="0"/>
              <a:t>? = What is the time?</a:t>
            </a:r>
          </a:p>
          <a:p>
            <a:pPr lvl="1"/>
            <a:r>
              <a:rPr lang="en-US" dirty="0" smtClean="0"/>
              <a:t>Who </a:t>
            </a:r>
            <a:r>
              <a:rPr lang="en-US" dirty="0" err="1" smtClean="0"/>
              <a:t>dunno</a:t>
            </a:r>
            <a:r>
              <a:rPr lang="en-US" dirty="0" smtClean="0"/>
              <a:t>? = As if anyone knows.</a:t>
            </a:r>
          </a:p>
          <a:p>
            <a:pPr lvl="1"/>
            <a:r>
              <a:rPr lang="en-US" dirty="0" smtClean="0"/>
              <a:t>So how? = How are you?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498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ФОНЕТИЧЕСКАЯ ВАРИАТИВНОСТЬ АНГЛИЙСКОГО ЯЗЫКА В МАЛАЙЗИИ </vt:lpstr>
      <vt:lpstr>Введение</vt:lpstr>
      <vt:lpstr>Цель и задачи исследования:</vt:lpstr>
      <vt:lpstr>Результаты исследований</vt:lpstr>
      <vt:lpstr>Федеративная конституционная монархия Малайзия – многонациональное государство на юго-востоке Азии.  </vt:lpstr>
      <vt:lpstr>Презентация PowerPoint</vt:lpstr>
      <vt:lpstr>Исторические предпосылки</vt:lpstr>
      <vt:lpstr>Заимствования из английского языка</vt:lpstr>
      <vt:lpstr>Современная языковая  ситуация</vt:lpstr>
      <vt:lpstr>В ходе проведенного исследования к основным фонетическим особенностям английского языка в Малайзии можно отнести следующие пункты:  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ФОНЕТИЧЕСКАЯ ВАРИАТИВНОСТЬ АНГЛИЙСКОГО ЯЗЫКА В МАЛАЙЗИИ </dc:title>
  <dc:creator>Admin</dc:creator>
  <cp:lastModifiedBy>Admin</cp:lastModifiedBy>
  <cp:revision>13</cp:revision>
  <dcterms:created xsi:type="dcterms:W3CDTF">2021-05-18T08:42:09Z</dcterms:created>
  <dcterms:modified xsi:type="dcterms:W3CDTF">2021-05-18T09:51:25Z</dcterms:modified>
</cp:coreProperties>
</file>