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07.04.2021</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07.04.2021</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07.04.2021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07.04.2021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07.04.2021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07.04.2021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9B0651-EE4F-4900-A07F-96A6BFA9D0F0}"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4C71EC6-210F-42DE-9C53-41977AD35B3D}" type="datetimeFigureOut">
              <a:rPr lang="ru-RU" smtClean="0"/>
              <a:t>07.04.2021</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19B0651-EE4F-4900-A07F-96A6BFA9D0F0}"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836713"/>
            <a:ext cx="7165348" cy="3744416"/>
          </a:xfrm>
        </p:spPr>
        <p:txBody>
          <a:bodyPr/>
          <a:lstStyle/>
          <a:p>
            <a:r>
              <a:rPr lang="ru-RU" sz="3600" dirty="0"/>
              <a:t>РОМАН ВИТИ ИХИМАЭРА «МАТРИАРХ» КАК АКТ ПЕРЕПИСЫВАНИЯ ИСТОРИИ: ИНТЕРПРЕТАЦИОННЫЙ АНАЛИЗ </a:t>
            </a:r>
          </a:p>
        </p:txBody>
      </p:sp>
      <p:sp>
        <p:nvSpPr>
          <p:cNvPr id="3" name="Подзаголовок 2"/>
          <p:cNvSpPr>
            <a:spLocks noGrp="1"/>
          </p:cNvSpPr>
          <p:nvPr>
            <p:ph type="subTitle" idx="1"/>
          </p:nvPr>
        </p:nvSpPr>
        <p:spPr>
          <a:xfrm>
            <a:off x="457200" y="4509120"/>
            <a:ext cx="6858000" cy="1584176"/>
          </a:xfrm>
        </p:spPr>
        <p:txBody>
          <a:bodyPr>
            <a:normAutofit/>
          </a:bodyPr>
          <a:lstStyle/>
          <a:p>
            <a:pPr algn="r">
              <a:spcAft>
                <a:spcPts val="0"/>
              </a:spcAft>
            </a:pPr>
            <a:r>
              <a:rPr lang="ru-RU" sz="1200" dirty="0" err="1" smtClean="0"/>
              <a:t>Кравинская</a:t>
            </a:r>
            <a:r>
              <a:rPr lang="ru-RU" sz="1200" dirty="0" smtClean="0"/>
              <a:t> Ю.Ю.</a:t>
            </a:r>
            <a:br>
              <a:rPr lang="ru-RU" sz="1200" dirty="0" smtClean="0"/>
            </a:br>
            <a:r>
              <a:rPr lang="ru-RU" sz="1200" dirty="0" err="1" smtClean="0"/>
              <a:t>ст.преп</a:t>
            </a:r>
            <a:r>
              <a:rPr lang="ru-RU" sz="1200" dirty="0" smtClean="0"/>
              <a:t>. </a:t>
            </a:r>
            <a:r>
              <a:rPr lang="ru-RU" sz="1200" dirty="0" err="1" smtClean="0"/>
              <a:t>кИЯ</a:t>
            </a:r>
            <a:r>
              <a:rPr lang="ru-RU" sz="1200" dirty="0" smtClean="0"/>
              <a:t> № 2 </a:t>
            </a:r>
          </a:p>
          <a:p>
            <a:pPr algn="r">
              <a:spcAft>
                <a:spcPts val="0"/>
              </a:spcAft>
            </a:pPr>
            <a:r>
              <a:rPr lang="ru-RU" sz="1200" dirty="0" smtClean="0"/>
              <a:t>ИФ КФУ им. В. И. Вернадского</a:t>
            </a:r>
            <a:br>
              <a:rPr lang="ru-RU" sz="1200" dirty="0" smtClean="0"/>
            </a:br>
            <a:endParaRPr lang="ru-RU" sz="1200" dirty="0" smtClean="0"/>
          </a:p>
          <a:p>
            <a:pPr algn="r">
              <a:spcAft>
                <a:spcPts val="0"/>
              </a:spcAft>
            </a:pPr>
            <a:r>
              <a:rPr lang="ru-RU" sz="1200" dirty="0" err="1" smtClean="0"/>
              <a:t>Хлыбова</a:t>
            </a:r>
            <a:r>
              <a:rPr lang="ru-RU" sz="1200" dirty="0" smtClean="0"/>
              <a:t> Н.А.</a:t>
            </a:r>
          </a:p>
          <a:p>
            <a:pPr algn="r">
              <a:spcAft>
                <a:spcPts val="0"/>
              </a:spcAft>
            </a:pPr>
            <a:r>
              <a:rPr lang="ru-RU" sz="1200" dirty="0" smtClean="0"/>
              <a:t>К.ф.н. </a:t>
            </a:r>
            <a:r>
              <a:rPr lang="ru-RU" sz="1200" dirty="0" err="1" smtClean="0"/>
              <a:t>зав.каф</a:t>
            </a:r>
            <a:r>
              <a:rPr lang="ru-RU" sz="1200" dirty="0" smtClean="0"/>
              <a:t> иняз № 2</a:t>
            </a:r>
          </a:p>
          <a:p>
            <a:pPr algn="r">
              <a:spcAft>
                <a:spcPts val="0"/>
              </a:spcAft>
            </a:pPr>
            <a:r>
              <a:rPr lang="ru-RU" sz="1200" dirty="0"/>
              <a:t>ИФ КФУ им. В. И. Вернадского</a:t>
            </a:r>
          </a:p>
        </p:txBody>
      </p:sp>
    </p:spTree>
    <p:extLst>
      <p:ext uri="{BB962C8B-B14F-4D97-AF65-F5344CB8AC3E}">
        <p14:creationId xmlns:p14="http://schemas.microsoft.com/office/powerpoint/2010/main" val="4165042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Объект исследования</a:t>
            </a:r>
            <a:endParaRPr lang="ru-RU" dirty="0"/>
          </a:p>
        </p:txBody>
      </p:sp>
      <p:sp>
        <p:nvSpPr>
          <p:cNvPr id="3" name="Объект 2"/>
          <p:cNvSpPr>
            <a:spLocks noGrp="1"/>
          </p:cNvSpPr>
          <p:nvPr>
            <p:ph idx="1"/>
          </p:nvPr>
        </p:nvSpPr>
        <p:spPr/>
        <p:txBody>
          <a:bodyPr>
            <a:normAutofit lnSpcReduction="10000"/>
          </a:bodyPr>
          <a:lstStyle/>
          <a:p>
            <a:pPr marL="342900" indent="-342900">
              <a:buFont typeface="Arial" panose="020B0604020202020204" pitchFamily="34" charset="0"/>
              <a:buChar char="•"/>
            </a:pPr>
            <a:r>
              <a:rPr lang="ru-RU" dirty="0"/>
              <a:t>«</a:t>
            </a:r>
            <a:r>
              <a:rPr lang="ru-RU" dirty="0" err="1"/>
              <a:t>Матриарх</a:t>
            </a:r>
            <a:r>
              <a:rPr lang="ru-RU" dirty="0"/>
              <a:t>» («</a:t>
            </a:r>
            <a:r>
              <a:rPr lang="ru-RU" dirty="0" err="1"/>
              <a:t>The</a:t>
            </a:r>
            <a:r>
              <a:rPr lang="ru-RU" dirty="0"/>
              <a:t> </a:t>
            </a:r>
            <a:r>
              <a:rPr lang="ru-RU" dirty="0" err="1"/>
              <a:t>Matriarch</a:t>
            </a:r>
            <a:r>
              <a:rPr lang="ru-RU" dirty="0"/>
              <a:t>», 1986) новозеландского автора </a:t>
            </a:r>
            <a:r>
              <a:rPr lang="ru-RU" dirty="0" err="1"/>
              <a:t>маорийского</a:t>
            </a:r>
            <a:r>
              <a:rPr lang="ru-RU" dirty="0"/>
              <a:t> происхождения Вити </a:t>
            </a:r>
            <a:r>
              <a:rPr lang="ru-RU" dirty="0" err="1"/>
              <a:t>Ихимаэра</a:t>
            </a:r>
            <a:r>
              <a:rPr lang="ru-RU" dirty="0"/>
              <a:t> (1944– </a:t>
            </a:r>
            <a:r>
              <a:rPr lang="ru-RU" dirty="0" smtClean="0"/>
              <a:t>)</a:t>
            </a:r>
          </a:p>
          <a:p>
            <a:pPr marL="342900" indent="-342900">
              <a:buFont typeface="Arial" panose="020B0604020202020204" pitchFamily="34" charset="0"/>
              <a:buChar char="•"/>
            </a:pPr>
            <a:r>
              <a:rPr lang="ru-RU" dirty="0"/>
              <a:t>п</a:t>
            </a:r>
            <a:r>
              <a:rPr lang="ru-RU" dirty="0" smtClean="0"/>
              <a:t>редставитель </a:t>
            </a:r>
            <a:r>
              <a:rPr lang="ru-RU" dirty="0" err="1" smtClean="0"/>
              <a:t>Маорийского</a:t>
            </a:r>
            <a:r>
              <a:rPr lang="ru-RU" dirty="0" smtClean="0"/>
              <a:t> ренессанса 1970–2000</a:t>
            </a:r>
          </a:p>
          <a:p>
            <a:pPr marL="342900" indent="-342900">
              <a:buFont typeface="Arial" panose="020B0604020202020204" pitchFamily="34" charset="0"/>
              <a:buChar char="•"/>
            </a:pPr>
            <a:r>
              <a:rPr lang="ru-RU" dirty="0" smtClean="0"/>
              <a:t>пересмотр </a:t>
            </a:r>
            <a:r>
              <a:rPr lang="ru-RU" dirty="0"/>
              <a:t>истории колониального </a:t>
            </a:r>
            <a:r>
              <a:rPr lang="ru-RU" dirty="0" smtClean="0"/>
              <a:t>периода с целью дополнить </a:t>
            </a:r>
            <a:r>
              <a:rPr lang="ru-RU" dirty="0"/>
              <a:t>картину миру, созданную под колониальным </a:t>
            </a:r>
            <a:r>
              <a:rPr lang="ru-RU" dirty="0" smtClean="0"/>
              <a:t>контролем в рамках </a:t>
            </a:r>
            <a:r>
              <a:rPr lang="ru-RU" dirty="0" err="1" smtClean="0"/>
              <a:t>контр-дискурсивной</a:t>
            </a:r>
            <a:r>
              <a:rPr lang="ru-RU" dirty="0" smtClean="0"/>
              <a:t> </a:t>
            </a:r>
            <a:r>
              <a:rPr lang="ru-RU" dirty="0"/>
              <a:t>стратегии развития постколониального дискурса </a:t>
            </a:r>
            <a:endParaRPr lang="ru-RU" dirty="0" smtClean="0"/>
          </a:p>
          <a:p>
            <a:pPr marL="342900" indent="-342900">
              <a:buFont typeface="Arial" panose="020B0604020202020204" pitchFamily="34" charset="0"/>
              <a:buChar char="•"/>
            </a:pPr>
            <a:r>
              <a:rPr lang="ru-RU" dirty="0" smtClean="0"/>
              <a:t>автор </a:t>
            </a:r>
            <a:r>
              <a:rPr lang="ru-RU" dirty="0"/>
              <a:t>прослеживает переплетение </a:t>
            </a:r>
            <a:r>
              <a:rPr lang="ru-RU" dirty="0" smtClean="0"/>
              <a:t>колониальной и колонизированной культур на протяжении нескольких поколений маори и идентификационную трансформацию.</a:t>
            </a:r>
          </a:p>
          <a:p>
            <a:endParaRPr lang="ru-RU" dirty="0"/>
          </a:p>
        </p:txBody>
      </p:sp>
    </p:spTree>
    <p:extLst>
      <p:ext uri="{BB962C8B-B14F-4D97-AF65-F5344CB8AC3E}">
        <p14:creationId xmlns:p14="http://schemas.microsoft.com/office/powerpoint/2010/main" val="1014868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Предмет исследования</a:t>
            </a:r>
            <a:endParaRPr lang="ru-RU" dirty="0"/>
          </a:p>
        </p:txBody>
      </p:sp>
      <p:sp>
        <p:nvSpPr>
          <p:cNvPr id="3" name="Объект 2"/>
          <p:cNvSpPr>
            <a:spLocks noGrp="1"/>
          </p:cNvSpPr>
          <p:nvPr>
            <p:ph idx="1"/>
          </p:nvPr>
        </p:nvSpPr>
        <p:spPr/>
        <p:txBody>
          <a:bodyPr>
            <a:normAutofit/>
          </a:bodyPr>
          <a:lstStyle/>
          <a:p>
            <a:pPr marL="342900" indent="-342900">
              <a:buFont typeface="Arial" panose="020B0604020202020204" pitchFamily="34" charset="0"/>
              <a:buChar char="•"/>
            </a:pPr>
            <a:r>
              <a:rPr lang="ru-RU" dirty="0"/>
              <a:t>«</a:t>
            </a:r>
            <a:r>
              <a:rPr lang="en-US" dirty="0"/>
              <a:t>historiographic metafiction</a:t>
            </a:r>
            <a:r>
              <a:rPr lang="ru-RU" dirty="0"/>
              <a:t>» (</a:t>
            </a:r>
            <a:r>
              <a:rPr lang="ru-RU" i="1" dirty="0"/>
              <a:t>англ</a:t>
            </a:r>
            <a:r>
              <a:rPr lang="ru-RU" dirty="0"/>
              <a:t>. историографическое повествование</a:t>
            </a:r>
            <a:r>
              <a:rPr lang="ru-RU" dirty="0" smtClean="0"/>
              <a:t>) – термин Линды </a:t>
            </a:r>
            <a:r>
              <a:rPr lang="ru-RU" dirty="0" err="1" smtClean="0"/>
              <a:t>Хатчеон</a:t>
            </a:r>
            <a:endParaRPr lang="ru-RU" dirty="0" smtClean="0"/>
          </a:p>
          <a:p>
            <a:pPr marL="342900" indent="-342900">
              <a:buFont typeface="Arial" panose="020B0604020202020204" pitchFamily="34" charset="0"/>
              <a:buChar char="•"/>
            </a:pPr>
            <a:r>
              <a:rPr lang="ru-RU" dirty="0"/>
              <a:t>Постмодернистский </a:t>
            </a:r>
            <a:r>
              <a:rPr lang="ru-RU" dirty="0" smtClean="0"/>
              <a:t>прием, основанный на рассеивании </a:t>
            </a:r>
            <a:r>
              <a:rPr lang="ru-RU" dirty="0"/>
              <a:t>истины или существовании ее нескольких модификаций, что обусловлено культурным </a:t>
            </a:r>
            <a:r>
              <a:rPr lang="ru-RU" dirty="0" smtClean="0"/>
              <a:t>пространством.</a:t>
            </a:r>
          </a:p>
          <a:p>
            <a:pPr marL="342900" indent="-342900">
              <a:buFont typeface="Arial" panose="020B0604020202020204" pitchFamily="34" charset="0"/>
              <a:buChar char="•"/>
            </a:pPr>
            <a:r>
              <a:rPr lang="ru-RU" dirty="0" smtClean="0"/>
              <a:t>В </a:t>
            </a:r>
            <a:r>
              <a:rPr lang="ru-RU" dirty="0" err="1" smtClean="0"/>
              <a:t>постколониальной</a:t>
            </a:r>
            <a:r>
              <a:rPr lang="ru-RU" dirty="0" smtClean="0"/>
              <a:t> </a:t>
            </a:r>
            <a:r>
              <a:rPr lang="ru-RU" dirty="0"/>
              <a:t>литературе </a:t>
            </a:r>
            <a:r>
              <a:rPr lang="ru-RU" dirty="0" smtClean="0"/>
              <a:t>– способ </a:t>
            </a:r>
            <a:r>
              <a:rPr lang="ru-RU" dirty="0"/>
              <a:t>презентации альтернативного варианта истории, не подчиненной колониальной универсализации</a:t>
            </a:r>
          </a:p>
        </p:txBody>
      </p:sp>
    </p:spTree>
    <p:extLst>
      <p:ext uri="{BB962C8B-B14F-4D97-AF65-F5344CB8AC3E}">
        <p14:creationId xmlns:p14="http://schemas.microsoft.com/office/powerpoint/2010/main" val="168585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8075240" cy="1371600"/>
          </a:xfrm>
        </p:spPr>
        <p:txBody>
          <a:bodyPr>
            <a:normAutofit fontScale="90000"/>
          </a:bodyPr>
          <a:lstStyle/>
          <a:p>
            <a:r>
              <a:rPr lang="ru-RU" dirty="0" smtClean="0"/>
              <a:t>Примеры в </a:t>
            </a:r>
            <a:r>
              <a:rPr lang="ru-RU" dirty="0" err="1" smtClean="0"/>
              <a:t>постколониальной</a:t>
            </a:r>
            <a:r>
              <a:rPr lang="ru-RU" dirty="0" smtClean="0"/>
              <a:t> литературе</a:t>
            </a:r>
            <a:endParaRPr lang="ru-RU" dirty="0"/>
          </a:p>
        </p:txBody>
      </p:sp>
      <p:sp>
        <p:nvSpPr>
          <p:cNvPr id="3" name="Объект 2"/>
          <p:cNvSpPr>
            <a:spLocks noGrp="1"/>
          </p:cNvSpPr>
          <p:nvPr>
            <p:ph idx="1"/>
          </p:nvPr>
        </p:nvSpPr>
        <p:spPr/>
        <p:txBody>
          <a:bodyPr/>
          <a:lstStyle/>
          <a:p>
            <a:r>
              <a:rPr lang="ru-RU" dirty="0" smtClean="0"/>
              <a:t>«</a:t>
            </a:r>
            <a:r>
              <a:rPr lang="ru-RU" dirty="0"/>
              <a:t>Широкое Саргассово море» («</a:t>
            </a:r>
            <a:r>
              <a:rPr lang="ru-RU" dirty="0" err="1"/>
              <a:t>Wide</a:t>
            </a:r>
            <a:r>
              <a:rPr lang="ru-RU" dirty="0"/>
              <a:t> </a:t>
            </a:r>
            <a:r>
              <a:rPr lang="ru-RU" dirty="0" err="1"/>
              <a:t>Sargasso</a:t>
            </a:r>
            <a:r>
              <a:rPr lang="ru-RU" dirty="0"/>
              <a:t> </a:t>
            </a:r>
            <a:r>
              <a:rPr lang="ru-RU" dirty="0" err="1"/>
              <a:t>Sea</a:t>
            </a:r>
            <a:r>
              <a:rPr lang="ru-RU" dirty="0"/>
              <a:t>», 1966</a:t>
            </a:r>
            <a:r>
              <a:rPr lang="ru-RU" dirty="0" smtClean="0"/>
              <a:t>), </a:t>
            </a:r>
            <a:r>
              <a:rPr lang="ru-RU" dirty="0"/>
              <a:t>Джин </a:t>
            </a:r>
            <a:r>
              <a:rPr lang="ru-RU" dirty="0" smtClean="0"/>
              <a:t>Рис</a:t>
            </a:r>
          </a:p>
          <a:p>
            <a:pPr marL="342900" indent="-342900">
              <a:buFont typeface="Arial" panose="020B0604020202020204" pitchFamily="34" charset="0"/>
              <a:buChar char="•"/>
            </a:pPr>
            <a:r>
              <a:rPr lang="ru-RU" dirty="0"/>
              <a:t>Обращение </a:t>
            </a:r>
            <a:r>
              <a:rPr lang="ru-RU" dirty="0" smtClean="0"/>
              <a:t>к </a:t>
            </a:r>
            <a:r>
              <a:rPr lang="ru-RU" dirty="0"/>
              <a:t>произведению </a:t>
            </a:r>
            <a:r>
              <a:rPr lang="ru-RU" dirty="0" smtClean="0"/>
              <a:t>Ш</a:t>
            </a:r>
            <a:r>
              <a:rPr lang="ru-RU" dirty="0"/>
              <a:t>. </a:t>
            </a:r>
            <a:r>
              <a:rPr lang="ru-RU" dirty="0" err="1"/>
              <a:t>Бронте</a:t>
            </a:r>
            <a:r>
              <a:rPr lang="ru-RU" dirty="0"/>
              <a:t> «Джейн Эйр» (1846)  как источнику постколониального </a:t>
            </a:r>
            <a:r>
              <a:rPr lang="ru-RU" dirty="0" smtClean="0"/>
              <a:t>пересмотра, переписывание истории Берты </a:t>
            </a:r>
            <a:r>
              <a:rPr lang="ru-RU" dirty="0" err="1" smtClean="0"/>
              <a:t>Мэзон</a:t>
            </a:r>
            <a:r>
              <a:rPr lang="ru-RU" dirty="0"/>
              <a:t>, сумасшедшей жены мистера </a:t>
            </a:r>
            <a:r>
              <a:rPr lang="ru-RU" dirty="0" smtClean="0"/>
              <a:t>Рочестера, как пример колониального подавления женщины</a:t>
            </a:r>
          </a:p>
          <a:p>
            <a:r>
              <a:rPr lang="ru-RU" dirty="0"/>
              <a:t>«Далеко идущая женщина» («</a:t>
            </a:r>
            <a:r>
              <a:rPr lang="ru-RU" dirty="0" err="1"/>
              <a:t>Woman</a:t>
            </a:r>
            <a:r>
              <a:rPr lang="ru-RU" dirty="0"/>
              <a:t> </a:t>
            </a:r>
            <a:r>
              <a:rPr lang="ru-RU" dirty="0" err="1"/>
              <a:t>Far</a:t>
            </a:r>
            <a:r>
              <a:rPr lang="ru-RU" dirty="0"/>
              <a:t> </a:t>
            </a:r>
            <a:r>
              <a:rPr lang="ru-RU" dirty="0" err="1"/>
              <a:t>Walking</a:t>
            </a:r>
            <a:r>
              <a:rPr lang="ru-RU" dirty="0"/>
              <a:t>», 2000</a:t>
            </a:r>
            <a:r>
              <a:rPr lang="ru-RU" dirty="0" smtClean="0"/>
              <a:t>), Вити </a:t>
            </a:r>
            <a:r>
              <a:rPr lang="ru-RU" dirty="0" err="1" smtClean="0"/>
              <a:t>Ихимаэра</a:t>
            </a:r>
            <a:endParaRPr lang="ru-RU" dirty="0" smtClean="0"/>
          </a:p>
          <a:p>
            <a:pPr marL="342900" indent="-342900">
              <a:buFont typeface="Arial" panose="020B0604020202020204" pitchFamily="34" charset="0"/>
              <a:buChar char="•"/>
            </a:pPr>
            <a:r>
              <a:rPr lang="ru-RU" dirty="0" smtClean="0"/>
              <a:t>Изображение ключевых событий </a:t>
            </a:r>
            <a:r>
              <a:rPr lang="ru-RU" dirty="0"/>
              <a:t>истории </a:t>
            </a:r>
            <a:r>
              <a:rPr lang="ru-RU" dirty="0" smtClean="0"/>
              <a:t>маори через </a:t>
            </a:r>
            <a:r>
              <a:rPr lang="ru-RU" dirty="0"/>
              <a:t>восприятие главной героини, обладающей доколониальной идентичностью</a:t>
            </a:r>
            <a:endParaRPr lang="ru-RU" dirty="0" smtClean="0"/>
          </a:p>
          <a:p>
            <a:pPr marL="342900" indent="-342900">
              <a:buFont typeface="Arial" panose="020B0604020202020204" pitchFamily="34" charset="0"/>
              <a:buChar char="•"/>
            </a:pPr>
            <a:endParaRPr lang="ru-RU" dirty="0"/>
          </a:p>
        </p:txBody>
      </p:sp>
    </p:spTree>
    <p:extLst>
      <p:ext uri="{BB962C8B-B14F-4D97-AF65-F5344CB8AC3E}">
        <p14:creationId xmlns:p14="http://schemas.microsoft.com/office/powerpoint/2010/main" val="3498210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7643192" cy="1371600"/>
          </a:xfrm>
        </p:spPr>
        <p:txBody>
          <a:bodyPr>
            <a:normAutofit fontScale="90000"/>
          </a:bodyPr>
          <a:lstStyle/>
          <a:p>
            <a:r>
              <a:rPr lang="ru-RU" dirty="0" smtClean="0"/>
              <a:t>Цель интерпретационного анализа</a:t>
            </a:r>
            <a:endParaRPr lang="ru-RU" dirty="0"/>
          </a:p>
        </p:txBody>
      </p:sp>
      <p:sp>
        <p:nvSpPr>
          <p:cNvPr id="3" name="Объект 2"/>
          <p:cNvSpPr>
            <a:spLocks noGrp="1"/>
          </p:cNvSpPr>
          <p:nvPr>
            <p:ph idx="1"/>
          </p:nvPr>
        </p:nvSpPr>
        <p:spPr/>
        <p:txBody>
          <a:bodyPr/>
          <a:lstStyle/>
          <a:p>
            <a:pPr marL="342900" indent="-342900">
              <a:buFont typeface="Arial" panose="020B0604020202020204" pitchFamily="34" charset="0"/>
              <a:buChar char="•"/>
            </a:pPr>
            <a:r>
              <a:rPr lang="ru-RU" dirty="0"/>
              <a:t>провести интерпретационный анализ элементов историографического повествования в романе Вити </a:t>
            </a:r>
            <a:r>
              <a:rPr lang="ru-RU" dirty="0" err="1"/>
              <a:t>Ихимаэра</a:t>
            </a:r>
            <a:r>
              <a:rPr lang="ru-RU" dirty="0"/>
              <a:t> </a:t>
            </a:r>
            <a:r>
              <a:rPr lang="ru-RU" dirty="0" smtClean="0"/>
              <a:t>«</a:t>
            </a:r>
            <a:r>
              <a:rPr lang="ru-RU" dirty="0" err="1"/>
              <a:t>Матриарх</a:t>
            </a:r>
            <a:r>
              <a:rPr lang="ru-RU" dirty="0"/>
              <a:t>» («</a:t>
            </a:r>
            <a:r>
              <a:rPr lang="ru-RU" dirty="0" err="1"/>
              <a:t>The</a:t>
            </a:r>
            <a:r>
              <a:rPr lang="ru-RU" dirty="0"/>
              <a:t> </a:t>
            </a:r>
            <a:r>
              <a:rPr lang="ru-RU" dirty="0" err="1"/>
              <a:t>Matriarch</a:t>
            </a:r>
            <a:r>
              <a:rPr lang="ru-RU" dirty="0"/>
              <a:t>», 1986</a:t>
            </a:r>
            <a:r>
              <a:rPr lang="ru-RU" dirty="0" smtClean="0"/>
              <a:t>)</a:t>
            </a:r>
          </a:p>
          <a:p>
            <a:pPr marL="342900" indent="-342900">
              <a:buFont typeface="Arial" panose="020B0604020202020204" pitchFamily="34" charset="0"/>
              <a:buChar char="•"/>
            </a:pPr>
            <a:r>
              <a:rPr lang="ru-RU" dirty="0"/>
              <a:t>проследить преломление постмодернистского рассеивания исторического факта в </a:t>
            </a:r>
            <a:r>
              <a:rPr lang="ru-RU" dirty="0" err="1"/>
              <a:t>постколониальном</a:t>
            </a:r>
            <a:r>
              <a:rPr lang="ru-RU" dirty="0"/>
              <a:t> тексте, что делает данное исследование актуальным для изучения связи </a:t>
            </a:r>
            <a:r>
              <a:rPr lang="ru-RU" dirty="0" err="1"/>
              <a:t>постколониальной</a:t>
            </a:r>
            <a:r>
              <a:rPr lang="ru-RU" dirty="0"/>
              <a:t> литературы с европейским </a:t>
            </a:r>
            <a:r>
              <a:rPr lang="ru-RU" dirty="0" smtClean="0"/>
              <a:t>постмодернизмом</a:t>
            </a:r>
            <a:endParaRPr lang="ru-RU" dirty="0"/>
          </a:p>
        </p:txBody>
      </p:sp>
    </p:spTree>
    <p:extLst>
      <p:ext uri="{BB962C8B-B14F-4D97-AF65-F5344CB8AC3E}">
        <p14:creationId xmlns:p14="http://schemas.microsoft.com/office/powerpoint/2010/main" val="3116627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7571184" cy="1371600"/>
          </a:xfrm>
        </p:spPr>
        <p:txBody>
          <a:bodyPr>
            <a:normAutofit/>
          </a:bodyPr>
          <a:lstStyle/>
          <a:p>
            <a:r>
              <a:rPr lang="ru-RU" dirty="0" smtClean="0"/>
              <a:t>Историческая личность как </a:t>
            </a:r>
            <a:r>
              <a:rPr lang="ru-RU" dirty="0" err="1" smtClean="0"/>
              <a:t>нарративный</a:t>
            </a:r>
            <a:r>
              <a:rPr lang="ru-RU" dirty="0" smtClean="0"/>
              <a:t> базис</a:t>
            </a:r>
            <a:endParaRPr lang="ru-RU" dirty="0"/>
          </a:p>
        </p:txBody>
      </p:sp>
      <p:sp>
        <p:nvSpPr>
          <p:cNvPr id="3" name="Объект 2"/>
          <p:cNvSpPr>
            <a:spLocks noGrp="1"/>
          </p:cNvSpPr>
          <p:nvPr>
            <p:ph idx="1"/>
          </p:nvPr>
        </p:nvSpPr>
        <p:spPr/>
        <p:txBody>
          <a:bodyPr>
            <a:normAutofit fontScale="92500" lnSpcReduction="20000"/>
          </a:bodyPr>
          <a:lstStyle/>
          <a:p>
            <a:r>
              <a:rPr lang="ru-RU" dirty="0" err="1"/>
              <a:t>Артемис</a:t>
            </a:r>
            <a:r>
              <a:rPr lang="ru-RU" dirty="0"/>
              <a:t> (</a:t>
            </a:r>
            <a:r>
              <a:rPr lang="ru-RU" dirty="0" err="1"/>
              <a:t>Artemis</a:t>
            </a:r>
            <a:r>
              <a:rPr lang="ru-RU" dirty="0"/>
              <a:t> </a:t>
            </a:r>
            <a:r>
              <a:rPr lang="ru-RU" dirty="0" err="1"/>
              <a:t>Riripeta</a:t>
            </a:r>
            <a:r>
              <a:rPr lang="ru-RU" dirty="0"/>
              <a:t> </a:t>
            </a:r>
            <a:r>
              <a:rPr lang="ru-RU" dirty="0" err="1" smtClean="0"/>
              <a:t>Mahana</a:t>
            </a:r>
            <a:r>
              <a:rPr lang="ru-RU" dirty="0" smtClean="0"/>
              <a:t>) - наследница </a:t>
            </a:r>
            <a:r>
              <a:rPr lang="ru-RU" dirty="0"/>
              <a:t>двух </a:t>
            </a:r>
            <a:r>
              <a:rPr lang="ru-RU" dirty="0" smtClean="0"/>
              <a:t>фигур в истории маори: </a:t>
            </a:r>
          </a:p>
          <a:p>
            <a:pPr marL="342900" indent="-342900">
              <a:buFont typeface="Arial" panose="020B0604020202020204" pitchFamily="34" charset="0"/>
              <a:buChar char="•"/>
            </a:pPr>
            <a:r>
              <a:rPr lang="ru-RU" dirty="0" err="1" smtClean="0"/>
              <a:t>Te</a:t>
            </a:r>
            <a:r>
              <a:rPr lang="ru-RU" dirty="0" smtClean="0"/>
              <a:t> </a:t>
            </a:r>
            <a:r>
              <a:rPr lang="ru-RU" dirty="0" err="1"/>
              <a:t>Kooti</a:t>
            </a:r>
            <a:r>
              <a:rPr lang="ru-RU" dirty="0"/>
              <a:t> – религиозный </a:t>
            </a:r>
            <a:r>
              <a:rPr lang="ru-RU" dirty="0" smtClean="0"/>
              <a:t>проповедник, лидер военного сопротивления</a:t>
            </a:r>
          </a:p>
          <a:p>
            <a:pPr marL="342900" indent="-342900">
              <a:buFont typeface="Arial" panose="020B0604020202020204" pitchFamily="34" charset="0"/>
              <a:buChar char="•"/>
            </a:pPr>
            <a:r>
              <a:rPr lang="ru-RU" dirty="0" smtClean="0"/>
              <a:t> </a:t>
            </a:r>
            <a:r>
              <a:rPr lang="ru-RU" dirty="0" err="1" smtClean="0"/>
              <a:t>Wi</a:t>
            </a:r>
            <a:r>
              <a:rPr lang="ru-RU" dirty="0" smtClean="0"/>
              <a:t> </a:t>
            </a:r>
            <a:r>
              <a:rPr lang="ru-RU" dirty="0" err="1"/>
              <a:t>Pere</a:t>
            </a:r>
            <a:r>
              <a:rPr lang="ru-RU" dirty="0"/>
              <a:t> </a:t>
            </a:r>
            <a:r>
              <a:rPr lang="ru-RU" dirty="0" err="1"/>
              <a:t>Halbert</a:t>
            </a:r>
            <a:r>
              <a:rPr lang="ru-RU" dirty="0"/>
              <a:t> </a:t>
            </a:r>
            <a:r>
              <a:rPr lang="ru-RU" dirty="0" smtClean="0"/>
              <a:t>– политик, мирное решение </a:t>
            </a:r>
            <a:r>
              <a:rPr lang="ru-RU" dirty="0"/>
              <a:t>вопроса о </a:t>
            </a:r>
            <a:r>
              <a:rPr lang="ru-RU" dirty="0" smtClean="0"/>
              <a:t>земле</a:t>
            </a:r>
          </a:p>
          <a:p>
            <a:r>
              <a:rPr lang="ru-RU" dirty="0"/>
              <a:t>и</a:t>
            </a:r>
            <a:r>
              <a:rPr lang="ru-RU" dirty="0" smtClean="0"/>
              <a:t>сториографическое повествование изображает двойственное </a:t>
            </a:r>
            <a:r>
              <a:rPr lang="ru-RU" dirty="0"/>
              <a:t>положение </a:t>
            </a:r>
            <a:r>
              <a:rPr lang="ru-RU" dirty="0" err="1" smtClean="0"/>
              <a:t>Артемис</a:t>
            </a:r>
            <a:r>
              <a:rPr lang="ru-RU" dirty="0" smtClean="0"/>
              <a:t>:</a:t>
            </a:r>
          </a:p>
          <a:p>
            <a:pPr marL="342900" indent="-342900">
              <a:buFont typeface="Arial" panose="020B0604020202020204" pitchFamily="34" charset="0"/>
              <a:buChar char="•"/>
            </a:pPr>
            <a:r>
              <a:rPr lang="ru-RU" dirty="0" err="1" smtClean="0"/>
              <a:t>матриарх</a:t>
            </a:r>
            <a:r>
              <a:rPr lang="ru-RU" dirty="0" smtClean="0"/>
              <a:t>, обладает мифической силой</a:t>
            </a:r>
          </a:p>
          <a:p>
            <a:pPr marL="342900" indent="-342900">
              <a:buFont typeface="Arial" panose="020B0604020202020204" pitchFamily="34" charset="0"/>
              <a:buChar char="•"/>
            </a:pPr>
            <a:r>
              <a:rPr lang="ru-RU" dirty="0" smtClean="0"/>
              <a:t>подчинена праву колонизаторов, </a:t>
            </a:r>
            <a:r>
              <a:rPr lang="ru-RU" dirty="0" err="1" smtClean="0"/>
              <a:t>гибридна</a:t>
            </a:r>
            <a:endParaRPr lang="ru-RU" dirty="0" smtClean="0"/>
          </a:p>
          <a:p>
            <a:r>
              <a:rPr lang="ru-RU" dirty="0">
                <a:latin typeface="Times New Roman"/>
                <a:ea typeface="Calibri"/>
              </a:rPr>
              <a:t>«</a:t>
            </a:r>
            <a:r>
              <a:rPr lang="en-US" dirty="0">
                <a:latin typeface="Times New Roman"/>
                <a:ea typeface="Calibri"/>
              </a:rPr>
              <a:t>The matriarch</a:t>
            </a:r>
            <a:r>
              <a:rPr lang="ru-RU" dirty="0">
                <a:latin typeface="Times New Roman"/>
                <a:ea typeface="Calibri"/>
              </a:rPr>
              <a:t>. </a:t>
            </a:r>
            <a:r>
              <a:rPr lang="en-US" dirty="0">
                <a:latin typeface="Times New Roman"/>
                <a:ea typeface="Calibri"/>
              </a:rPr>
              <a:t>Possessed of Maori and </a:t>
            </a:r>
            <a:r>
              <a:rPr lang="en-US" dirty="0" err="1">
                <a:latin typeface="Times New Roman"/>
                <a:ea typeface="Calibri"/>
              </a:rPr>
              <a:t>Pakeha</a:t>
            </a:r>
            <a:r>
              <a:rPr lang="en-US" dirty="0">
                <a:latin typeface="Times New Roman"/>
                <a:ea typeface="Calibri"/>
              </a:rPr>
              <a:t> blood, she was born thirty years later [the </a:t>
            </a:r>
            <a:r>
              <a:rPr lang="en-US" dirty="0" err="1">
                <a:latin typeface="Times New Roman"/>
                <a:ea typeface="Calibri"/>
              </a:rPr>
              <a:t>Te</a:t>
            </a:r>
            <a:r>
              <a:rPr lang="en-US" dirty="0">
                <a:latin typeface="Times New Roman"/>
                <a:ea typeface="Calibri"/>
              </a:rPr>
              <a:t> </a:t>
            </a:r>
            <a:r>
              <a:rPr lang="en-US" dirty="0" err="1">
                <a:latin typeface="Times New Roman"/>
                <a:ea typeface="Calibri"/>
              </a:rPr>
              <a:t>Kooti</a:t>
            </a:r>
            <a:r>
              <a:rPr lang="en-US" dirty="0">
                <a:latin typeface="Times New Roman"/>
                <a:ea typeface="Calibri"/>
              </a:rPr>
              <a:t> revolt]. She was already at war with herself. The midwife saw, at her birth, not only eye swimming in blood. She saw also that the matriarch had her hands at her own throat as if attempting to strangle herself» [7, </a:t>
            </a:r>
            <a:r>
              <a:rPr lang="ru-RU" dirty="0">
                <a:latin typeface="Times New Roman"/>
                <a:ea typeface="Calibri"/>
              </a:rPr>
              <a:t>с</a:t>
            </a:r>
            <a:r>
              <a:rPr lang="en-US" dirty="0">
                <a:latin typeface="Times New Roman"/>
                <a:ea typeface="Calibri"/>
              </a:rPr>
              <a:t>. 51].</a:t>
            </a:r>
            <a:endParaRPr lang="ru-RU" dirty="0"/>
          </a:p>
        </p:txBody>
      </p:sp>
    </p:spTree>
    <p:extLst>
      <p:ext uri="{BB962C8B-B14F-4D97-AF65-F5344CB8AC3E}">
        <p14:creationId xmlns:p14="http://schemas.microsoft.com/office/powerpoint/2010/main" val="4084446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7715200" cy="1371600"/>
          </a:xfrm>
        </p:spPr>
        <p:txBody>
          <a:bodyPr>
            <a:normAutofit/>
          </a:bodyPr>
          <a:lstStyle/>
          <a:p>
            <a:r>
              <a:rPr lang="ru-RU" dirty="0" smtClean="0"/>
              <a:t>Слияние личного и общественного</a:t>
            </a:r>
            <a:endParaRPr lang="ru-RU" dirty="0"/>
          </a:p>
        </p:txBody>
      </p:sp>
      <p:sp>
        <p:nvSpPr>
          <p:cNvPr id="3" name="Объект 2"/>
          <p:cNvSpPr>
            <a:spLocks noGrp="1"/>
          </p:cNvSpPr>
          <p:nvPr>
            <p:ph idx="1"/>
          </p:nvPr>
        </p:nvSpPr>
        <p:spPr/>
        <p:txBody>
          <a:bodyPr/>
          <a:lstStyle/>
          <a:p>
            <a:pPr marL="342900" indent="-342900">
              <a:buFont typeface="Arial" panose="020B0604020202020204" pitchFamily="34" charset="0"/>
              <a:buChar char="•"/>
            </a:pPr>
            <a:r>
              <a:rPr lang="ru-RU" dirty="0" err="1"/>
              <a:t>Таматеа</a:t>
            </a:r>
            <a:r>
              <a:rPr lang="ru-RU" dirty="0"/>
              <a:t> (</a:t>
            </a:r>
            <a:r>
              <a:rPr lang="en-US" dirty="0" err="1"/>
              <a:t>Tamatea</a:t>
            </a:r>
            <a:r>
              <a:rPr lang="en-US" dirty="0"/>
              <a:t> </a:t>
            </a:r>
            <a:r>
              <a:rPr lang="en-US" dirty="0" err="1"/>
              <a:t>Mahana</a:t>
            </a:r>
            <a:r>
              <a:rPr lang="en-US" dirty="0" smtClean="0"/>
              <a:t>)</a:t>
            </a:r>
            <a:r>
              <a:rPr lang="ru-RU" dirty="0" smtClean="0"/>
              <a:t> – протагонист</a:t>
            </a:r>
          </a:p>
          <a:p>
            <a:pPr marL="342900" indent="-342900">
              <a:buFont typeface="Arial" panose="020B0604020202020204" pitchFamily="34" charset="0"/>
              <a:buChar char="•"/>
            </a:pPr>
            <a:r>
              <a:rPr lang="ru-RU" dirty="0"/>
              <a:t>Исторические события и жизнеописание </a:t>
            </a:r>
            <a:r>
              <a:rPr lang="ru-RU" dirty="0" smtClean="0"/>
              <a:t>семьи взаимосвязаны</a:t>
            </a:r>
          </a:p>
          <a:p>
            <a:pPr marL="342900" indent="-342900">
              <a:buFont typeface="Arial" panose="020B0604020202020204" pitchFamily="34" charset="0"/>
              <a:buChar char="•"/>
            </a:pPr>
            <a:r>
              <a:rPr lang="ru-RU" dirty="0" smtClean="0"/>
              <a:t>Центр конфликта – родовая </a:t>
            </a:r>
            <a:r>
              <a:rPr lang="ru-RU" dirty="0"/>
              <a:t>земля и не признание </a:t>
            </a:r>
            <a:r>
              <a:rPr lang="ru-RU" dirty="0" smtClean="0"/>
              <a:t>колонизаторами земельных </a:t>
            </a:r>
            <a:r>
              <a:rPr lang="ru-RU" dirty="0"/>
              <a:t>прав </a:t>
            </a:r>
            <a:r>
              <a:rPr lang="ru-RU" dirty="0" smtClean="0"/>
              <a:t>маори</a:t>
            </a:r>
          </a:p>
          <a:p>
            <a:pPr marL="342900" indent="-342900">
              <a:buFont typeface="Arial" panose="020B0604020202020204" pitchFamily="34" charset="0"/>
              <a:buChar char="•"/>
            </a:pPr>
            <a:r>
              <a:rPr lang="ru-RU" dirty="0" smtClean="0"/>
              <a:t>Вплетение политической борьбы в жизнь племени </a:t>
            </a:r>
            <a:r>
              <a:rPr lang="ru-RU" dirty="0"/>
              <a:t>как </a:t>
            </a:r>
            <a:r>
              <a:rPr lang="ru-RU" dirty="0" smtClean="0"/>
              <a:t>пример роли родовой земли для </a:t>
            </a:r>
            <a:r>
              <a:rPr lang="ru-RU" dirty="0"/>
              <a:t>идентификации маори </a:t>
            </a:r>
            <a:endParaRPr lang="ru-RU" dirty="0" smtClean="0"/>
          </a:p>
          <a:p>
            <a:r>
              <a:rPr lang="ru-RU" dirty="0">
                <a:latin typeface="Times New Roman"/>
                <a:ea typeface="Calibri"/>
              </a:rPr>
              <a:t>«</a:t>
            </a:r>
            <a:r>
              <a:rPr lang="en-US" dirty="0">
                <a:latin typeface="Times New Roman"/>
                <a:ea typeface="Calibri"/>
              </a:rPr>
              <a:t>E </a:t>
            </a:r>
            <a:r>
              <a:rPr lang="en-US" dirty="0" err="1">
                <a:latin typeface="Times New Roman"/>
                <a:ea typeface="Calibri"/>
              </a:rPr>
              <a:t>mokopuna</a:t>
            </a:r>
            <a:r>
              <a:rPr lang="ru-RU" dirty="0">
                <a:latin typeface="Times New Roman"/>
                <a:ea typeface="Calibri"/>
              </a:rPr>
              <a:t>, </a:t>
            </a:r>
            <a:r>
              <a:rPr lang="en-US" dirty="0">
                <a:latin typeface="Times New Roman"/>
                <a:ea typeface="Calibri"/>
              </a:rPr>
              <a:t>we </a:t>
            </a:r>
            <a:r>
              <a:rPr lang="en-US" dirty="0" err="1">
                <a:latin typeface="Times New Roman"/>
                <a:ea typeface="Calibri"/>
              </a:rPr>
              <a:t>rulled</a:t>
            </a:r>
            <a:r>
              <a:rPr lang="en-US" dirty="0">
                <a:latin typeface="Times New Roman"/>
                <a:ea typeface="Calibri"/>
              </a:rPr>
              <a:t> here for over a thousand years</a:t>
            </a:r>
            <a:r>
              <a:rPr lang="ru-RU" dirty="0">
                <a:latin typeface="Times New Roman"/>
                <a:ea typeface="Calibri"/>
              </a:rPr>
              <a:t>,. </a:t>
            </a:r>
            <a:r>
              <a:rPr lang="en-US" dirty="0">
                <a:latin typeface="Times New Roman"/>
                <a:ea typeface="Calibri"/>
              </a:rPr>
              <a:t>This was our land. This was our life. It is your life and land now. It has been years even before you took your first breath» [7, </a:t>
            </a:r>
            <a:r>
              <a:rPr lang="ru-RU" dirty="0">
                <a:latin typeface="Times New Roman"/>
                <a:ea typeface="Calibri"/>
              </a:rPr>
              <a:t>с</a:t>
            </a:r>
            <a:r>
              <a:rPr lang="en-US" dirty="0">
                <a:latin typeface="Times New Roman"/>
                <a:ea typeface="Calibri"/>
              </a:rPr>
              <a:t>. 6].</a:t>
            </a:r>
            <a:endParaRPr lang="ru-RU" dirty="0"/>
          </a:p>
        </p:txBody>
      </p:sp>
    </p:spTree>
    <p:extLst>
      <p:ext uri="{BB962C8B-B14F-4D97-AF65-F5344CB8AC3E}">
        <p14:creationId xmlns:p14="http://schemas.microsoft.com/office/powerpoint/2010/main" val="85466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Паралленость</a:t>
            </a:r>
            <a:r>
              <a:rPr lang="ru-RU" dirty="0" smtClean="0"/>
              <a:t> в структуре романа</a:t>
            </a:r>
            <a:endParaRPr lang="ru-RU" dirty="0"/>
          </a:p>
        </p:txBody>
      </p:sp>
      <p:sp>
        <p:nvSpPr>
          <p:cNvPr id="3" name="Объект 2"/>
          <p:cNvSpPr>
            <a:spLocks noGrp="1"/>
          </p:cNvSpPr>
          <p:nvPr>
            <p:ph idx="1"/>
          </p:nvPr>
        </p:nvSpPr>
        <p:spPr/>
        <p:txBody>
          <a:bodyPr>
            <a:normAutofit fontScale="85000" lnSpcReduction="20000"/>
          </a:bodyPr>
          <a:lstStyle/>
          <a:p>
            <a:pPr marL="342900" indent="-342900">
              <a:buFont typeface="Arial" panose="020B0604020202020204" pitchFamily="34" charset="0"/>
              <a:buChar char="•"/>
            </a:pPr>
            <a:r>
              <a:rPr lang="ru-RU" dirty="0" smtClean="0"/>
              <a:t>акт </a:t>
            </a:r>
            <a:r>
              <a:rPr lang="ru-RU" dirty="0"/>
              <a:t>переписывания истории </a:t>
            </a:r>
            <a:r>
              <a:rPr lang="ru-RU" dirty="0" smtClean="0"/>
              <a:t>раздваивает </a:t>
            </a:r>
            <a:r>
              <a:rPr lang="ru-RU" dirty="0"/>
              <a:t>сюжет </a:t>
            </a:r>
            <a:endParaRPr lang="ru-RU" dirty="0" smtClean="0"/>
          </a:p>
          <a:p>
            <a:pPr marL="342900" indent="-342900">
              <a:buFont typeface="Arial" panose="020B0604020202020204" pitchFamily="34" charset="0"/>
              <a:buChar char="•"/>
            </a:pPr>
            <a:r>
              <a:rPr lang="ru-RU" dirty="0"/>
              <a:t>п</a:t>
            </a:r>
            <a:r>
              <a:rPr lang="ru-RU" dirty="0" smtClean="0"/>
              <a:t>араллельный поиск </a:t>
            </a:r>
            <a:r>
              <a:rPr lang="ru-RU" dirty="0"/>
              <a:t>информации </a:t>
            </a:r>
            <a:r>
              <a:rPr lang="ru-RU" dirty="0" smtClean="0"/>
              <a:t>об </a:t>
            </a:r>
            <a:r>
              <a:rPr lang="ru-RU" dirty="0" err="1" smtClean="0"/>
              <a:t>Артемис</a:t>
            </a:r>
            <a:r>
              <a:rPr lang="ru-RU" dirty="0" smtClean="0"/>
              <a:t> и переосмысленное отображение истории маори </a:t>
            </a:r>
          </a:p>
          <a:p>
            <a:pPr marL="342900" indent="-342900">
              <a:buFont typeface="Arial" panose="020B0604020202020204" pitchFamily="34" charset="0"/>
              <a:buChar char="•"/>
            </a:pPr>
            <a:r>
              <a:rPr lang="ru-RU" dirty="0" smtClean="0"/>
              <a:t>противопоставление официальной (колониальной) истории и восприятия маори</a:t>
            </a:r>
          </a:p>
          <a:p>
            <a:r>
              <a:rPr lang="ru-RU" dirty="0" smtClean="0"/>
              <a:t> «</a:t>
            </a:r>
            <a:r>
              <a:rPr lang="en-US" dirty="0">
                <a:latin typeface="Times New Roman"/>
                <a:ea typeface="Calibri"/>
              </a:rPr>
              <a:t>All New Zealand schoolchildren are taught about Captain James Cook’s discovery of New Zealand </a:t>
            </a:r>
            <a:r>
              <a:rPr lang="en-US" dirty="0" smtClean="0">
                <a:latin typeface="Times New Roman"/>
                <a:ea typeface="Calibri"/>
              </a:rPr>
              <a:t>… </a:t>
            </a:r>
            <a:r>
              <a:rPr lang="en-US" dirty="0">
                <a:latin typeface="Times New Roman"/>
                <a:ea typeface="Calibri"/>
              </a:rPr>
              <a:t>The glorious birth of the nation has the taste of bitter almonds when one remembers that six Maoris died so that a flag could be raised and the  Endeavour had lain in Poverty Bay for only two days and fourteen hours» [7, </a:t>
            </a:r>
            <a:r>
              <a:rPr lang="ru-RU" dirty="0">
                <a:latin typeface="Times New Roman"/>
                <a:ea typeface="Calibri"/>
              </a:rPr>
              <a:t>с</a:t>
            </a:r>
            <a:r>
              <a:rPr lang="en-US" dirty="0">
                <a:latin typeface="Times New Roman"/>
                <a:ea typeface="Calibri"/>
              </a:rPr>
              <a:t>. 37].</a:t>
            </a:r>
            <a:endParaRPr lang="ru-RU" dirty="0"/>
          </a:p>
          <a:p>
            <a:pPr marL="342900" indent="-342900">
              <a:buFont typeface="Arial" panose="020B0604020202020204" pitchFamily="34" charset="0"/>
              <a:buChar char="•"/>
            </a:pPr>
            <a:r>
              <a:rPr lang="ru-RU" dirty="0" smtClean="0"/>
              <a:t>изображение </a:t>
            </a:r>
            <a:r>
              <a:rPr lang="ru-RU" dirty="0" err="1" smtClean="0"/>
              <a:t>маорийской</a:t>
            </a:r>
            <a:r>
              <a:rPr lang="ru-RU" dirty="0" smtClean="0"/>
              <a:t> мифологии как исторического акта, подтверждающего право </a:t>
            </a:r>
            <a:r>
              <a:rPr lang="ru-RU" dirty="0" err="1" smtClean="0"/>
              <a:t>Таматеа</a:t>
            </a:r>
            <a:r>
              <a:rPr lang="ru-RU" dirty="0" smtClean="0"/>
              <a:t> на землю</a:t>
            </a:r>
          </a:p>
          <a:p>
            <a:r>
              <a:rPr lang="ru-RU" dirty="0" smtClean="0">
                <a:latin typeface="Times New Roman"/>
                <a:ea typeface="Calibri"/>
              </a:rPr>
              <a:t>«</a:t>
            </a:r>
            <a:r>
              <a:rPr lang="en-US" dirty="0">
                <a:latin typeface="Times New Roman"/>
                <a:ea typeface="Calibri"/>
              </a:rPr>
              <a:t>E </a:t>
            </a:r>
            <a:r>
              <a:rPr lang="en-US" dirty="0" err="1">
                <a:latin typeface="Times New Roman"/>
                <a:ea typeface="Calibri"/>
              </a:rPr>
              <a:t>mokopuna</a:t>
            </a:r>
            <a:r>
              <a:rPr lang="ru-RU" dirty="0">
                <a:latin typeface="Times New Roman"/>
                <a:ea typeface="Calibri"/>
              </a:rPr>
              <a:t>, </a:t>
            </a:r>
            <a:r>
              <a:rPr lang="en-US" dirty="0">
                <a:latin typeface="Times New Roman"/>
                <a:ea typeface="Calibri"/>
              </a:rPr>
              <a:t>we </a:t>
            </a:r>
            <a:r>
              <a:rPr lang="en-US" dirty="0" err="1">
                <a:latin typeface="Times New Roman"/>
                <a:ea typeface="Calibri"/>
              </a:rPr>
              <a:t>rulled</a:t>
            </a:r>
            <a:r>
              <a:rPr lang="en-US" dirty="0">
                <a:latin typeface="Times New Roman"/>
                <a:ea typeface="Calibri"/>
              </a:rPr>
              <a:t> here for over a thousand years</a:t>
            </a:r>
            <a:r>
              <a:rPr lang="ru-RU" dirty="0">
                <a:latin typeface="Times New Roman"/>
                <a:ea typeface="Calibri"/>
              </a:rPr>
              <a:t>,. </a:t>
            </a:r>
            <a:r>
              <a:rPr lang="en-US" dirty="0">
                <a:latin typeface="Times New Roman"/>
                <a:ea typeface="Calibri"/>
              </a:rPr>
              <a:t>This was our land. This was our life. It is your life and land now. It has been years even before you took your first breath» [7, </a:t>
            </a:r>
            <a:r>
              <a:rPr lang="ru-RU" dirty="0">
                <a:latin typeface="Times New Roman"/>
                <a:ea typeface="Calibri"/>
              </a:rPr>
              <a:t>с</a:t>
            </a:r>
            <a:r>
              <a:rPr lang="en-US" dirty="0">
                <a:latin typeface="Times New Roman"/>
                <a:ea typeface="Calibri"/>
              </a:rPr>
              <a:t>. 6].</a:t>
            </a:r>
            <a:endParaRPr lang="ru-RU" dirty="0" smtClean="0"/>
          </a:p>
          <a:p>
            <a:r>
              <a:rPr lang="ru-RU" dirty="0" smtClean="0"/>
              <a:t> </a:t>
            </a:r>
          </a:p>
          <a:p>
            <a:endParaRPr lang="ru-RU" dirty="0"/>
          </a:p>
        </p:txBody>
      </p:sp>
    </p:spTree>
    <p:extLst>
      <p:ext uri="{BB962C8B-B14F-4D97-AF65-F5344CB8AC3E}">
        <p14:creationId xmlns:p14="http://schemas.microsoft.com/office/powerpoint/2010/main" val="266244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7571184" cy="1371600"/>
          </a:xfrm>
        </p:spPr>
        <p:txBody>
          <a:bodyPr/>
          <a:lstStyle/>
          <a:p>
            <a:r>
              <a:rPr lang="ru-RU" dirty="0" smtClean="0"/>
              <a:t>роман как манифест</a:t>
            </a:r>
            <a:endParaRPr lang="ru-RU" dirty="0"/>
          </a:p>
        </p:txBody>
      </p:sp>
      <p:sp>
        <p:nvSpPr>
          <p:cNvPr id="3" name="Объект 2"/>
          <p:cNvSpPr>
            <a:spLocks noGrp="1"/>
          </p:cNvSpPr>
          <p:nvPr>
            <p:ph idx="1"/>
          </p:nvPr>
        </p:nvSpPr>
        <p:spPr/>
        <p:txBody>
          <a:bodyPr/>
          <a:lstStyle/>
          <a:p>
            <a:pPr marL="342900" indent="-342900">
              <a:buFont typeface="Arial" panose="020B0604020202020204" pitchFamily="34" charset="0"/>
              <a:buChar char="•"/>
            </a:pPr>
            <a:r>
              <a:rPr lang="ru-RU" dirty="0"/>
              <a:t>Манифестация точки зрения автора на историю маори </a:t>
            </a:r>
            <a:r>
              <a:rPr lang="ru-RU" dirty="0" smtClean="0"/>
              <a:t>в </a:t>
            </a:r>
            <a:r>
              <a:rPr lang="ru-RU" dirty="0"/>
              <a:t>описании исторических событий через </a:t>
            </a:r>
            <a:r>
              <a:rPr lang="ru-RU" dirty="0" smtClean="0"/>
              <a:t>противопоставление – попытка </a:t>
            </a:r>
            <a:r>
              <a:rPr lang="ru-RU" dirty="0"/>
              <a:t>поставить обе культуры новозеландского общества лицом к </a:t>
            </a:r>
            <a:r>
              <a:rPr lang="ru-RU" dirty="0" smtClean="0"/>
              <a:t>лицу</a:t>
            </a:r>
          </a:p>
          <a:p>
            <a:pPr marL="342900" indent="-342900">
              <a:buFont typeface="Arial" panose="020B0604020202020204" pitchFamily="34" charset="0"/>
              <a:buChar char="•"/>
            </a:pPr>
            <a:r>
              <a:rPr lang="ru-RU" dirty="0"/>
              <a:t>Слияние и столкновение </a:t>
            </a:r>
            <a:r>
              <a:rPr lang="ru-RU" dirty="0" smtClean="0"/>
              <a:t>элементов </a:t>
            </a:r>
            <a:r>
              <a:rPr lang="ru-RU" dirty="0"/>
              <a:t>божественного и земного, современного и исторического, помещает текст в состояние постоянной трансформации от художественного </a:t>
            </a:r>
            <a:r>
              <a:rPr lang="ru-RU" dirty="0" smtClean="0"/>
              <a:t>вымысла </a:t>
            </a:r>
            <a:r>
              <a:rPr lang="ru-RU" dirty="0"/>
              <a:t>к документальной прозе, от дискуссии и внутреннего диалога главного </a:t>
            </a:r>
            <a:r>
              <a:rPr lang="ru-RU" dirty="0" smtClean="0"/>
              <a:t>героя </a:t>
            </a:r>
            <a:r>
              <a:rPr lang="ru-RU" dirty="0"/>
              <a:t>к изложению исторических фактов, что указывает на постмодернистскую природу противопоставления как сюжетный прием переписывания истории. </a:t>
            </a:r>
          </a:p>
        </p:txBody>
      </p:sp>
    </p:spTree>
    <p:extLst>
      <p:ext uri="{BB962C8B-B14F-4D97-AF65-F5344CB8AC3E}">
        <p14:creationId xmlns:p14="http://schemas.microsoft.com/office/powerpoint/2010/main" val="29313826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87</TotalTime>
  <Words>704</Words>
  <Application>Microsoft Office PowerPoint</Application>
  <PresentationFormat>Экран (4:3)</PresentationFormat>
  <Paragraphs>48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Главная</vt:lpstr>
      <vt:lpstr>РОМАН ВИТИ ИХИМАЭРА «МАТРИАРХ» КАК АКТ ПЕРЕПИСЫВАНИЯ ИСТОРИИ: ИНТЕРПРЕТАЦИОННЫЙ АНАЛИЗ </vt:lpstr>
      <vt:lpstr>Объект исследования</vt:lpstr>
      <vt:lpstr>Предмет исследования</vt:lpstr>
      <vt:lpstr>Примеры в постколониальной литературе</vt:lpstr>
      <vt:lpstr>Цель интерпретационного анализа</vt:lpstr>
      <vt:lpstr>Историческая личность как нарративный базис</vt:lpstr>
      <vt:lpstr>Слияние личного и общественного</vt:lpstr>
      <vt:lpstr>Паралленость в структуре романа</vt:lpstr>
      <vt:lpstr>роман как манифест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РОМАН ВИТИ ИХИМАЭРА «МАТРИАРХ» КАК АКТ ПЕРЕПИСЫВАНИЯ ИСТОРИИ: ИНТЕРПРЕТАЦИОННЫЙ АНАЛИЗ </dc:title>
  <dc:creator>Biostar</dc:creator>
  <cp:lastModifiedBy>Biostar</cp:lastModifiedBy>
  <cp:revision>11</cp:revision>
  <dcterms:created xsi:type="dcterms:W3CDTF">2021-04-07T12:13:52Z</dcterms:created>
  <dcterms:modified xsi:type="dcterms:W3CDTF">2021-04-07T13:55:06Z</dcterms:modified>
</cp:coreProperties>
</file>