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9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00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6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90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46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5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18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5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6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26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82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28D2-62F9-4085-B4EB-4F042FB63344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D37C9-7DFD-402E-AB89-AA4B807D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99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35709"/>
            <a:ext cx="9144000" cy="24106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СОЦИОФОНЕТИЧЕСКИЕ ИССЛЕДОВАНИЯ ДИСКУРСА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0109" y="3823711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r"/>
            <a:r>
              <a:rPr lang="ru-RU" sz="11100" i="1" dirty="0" smtClean="0"/>
              <a:t>Рыжикова М.Д.</a:t>
            </a:r>
          </a:p>
          <a:p>
            <a:pPr algn="r"/>
            <a:endParaRPr lang="ru-RU" i="1" dirty="0" smtClean="0"/>
          </a:p>
          <a:p>
            <a:pPr algn="r"/>
            <a:r>
              <a:rPr lang="ru-RU" i="1" dirty="0" smtClean="0"/>
              <a:t>доцент кафедры теории языка,</a:t>
            </a:r>
          </a:p>
          <a:p>
            <a:pPr algn="r"/>
            <a:r>
              <a:rPr lang="ru-RU" i="1" dirty="0" smtClean="0"/>
              <a:t>литературы и социолингвистики </a:t>
            </a:r>
          </a:p>
          <a:p>
            <a:pPr algn="r"/>
            <a:r>
              <a:rPr lang="ru-RU" i="1" dirty="0" smtClean="0"/>
              <a:t>Института иностранной филологии (</a:t>
            </a:r>
            <a:r>
              <a:rPr lang="ru-RU" i="1" dirty="0" err="1" smtClean="0"/>
              <a:t>сп</a:t>
            </a:r>
            <a:r>
              <a:rPr lang="ru-RU" i="1" dirty="0" smtClean="0"/>
              <a:t>)</a:t>
            </a:r>
          </a:p>
          <a:p>
            <a:pPr algn="r"/>
            <a:r>
              <a:rPr lang="ru-RU" i="1" dirty="0" smtClean="0"/>
              <a:t>КФУ им. В.И. Вернадского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92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Глобализация;</a:t>
            </a:r>
          </a:p>
          <a:p>
            <a:r>
              <a:rPr lang="ru-RU" dirty="0" smtClean="0"/>
              <a:t> Интернационализация;</a:t>
            </a:r>
          </a:p>
          <a:p>
            <a:r>
              <a:rPr lang="ru-RU" dirty="0" smtClean="0"/>
              <a:t>Антропоцентрический подход;</a:t>
            </a:r>
          </a:p>
          <a:p>
            <a:r>
              <a:rPr lang="ru-RU" dirty="0" smtClean="0"/>
              <a:t>Влияние </a:t>
            </a:r>
            <a:r>
              <a:rPr lang="ru-RU" dirty="0" smtClean="0"/>
              <a:t>социальных </a:t>
            </a:r>
            <a:r>
              <a:rPr lang="ru-RU" dirty="0" smtClean="0"/>
              <a:t>факторов на язык (см</a:t>
            </a:r>
            <a:r>
              <a:rPr lang="ru-RU" dirty="0" smtClean="0"/>
              <a:t>. труды У. </a:t>
            </a:r>
            <a:r>
              <a:rPr lang="ru-RU" dirty="0" err="1" smtClean="0"/>
              <a:t>Лабова</a:t>
            </a:r>
            <a:r>
              <a:rPr lang="ru-RU" dirty="0" smtClean="0"/>
              <a:t>, </a:t>
            </a:r>
            <a:r>
              <a:rPr lang="ru-RU" dirty="0" err="1" smtClean="0"/>
              <a:t>А.Д.Петренко</a:t>
            </a:r>
            <a:r>
              <a:rPr lang="ru-RU" dirty="0" smtClean="0"/>
              <a:t>, Н</a:t>
            </a:r>
            <a:r>
              <a:rPr lang="ru-RU" dirty="0" smtClean="0"/>
              <a:t>. М. Евстафьевой, К. С. Куликовой, К. А. </a:t>
            </a:r>
            <a:r>
              <a:rPr lang="ru-RU" dirty="0" err="1" smtClean="0"/>
              <a:t>Мележик</a:t>
            </a:r>
            <a:r>
              <a:rPr lang="ru-RU" dirty="0" smtClean="0"/>
              <a:t>, </a:t>
            </a:r>
            <a:r>
              <a:rPr lang="ru-RU" dirty="0" err="1" smtClean="0"/>
              <a:t>Т.И.Шевченко</a:t>
            </a:r>
            <a:r>
              <a:rPr lang="ru-RU" dirty="0" smtClean="0"/>
              <a:t> </a:t>
            </a:r>
            <a:r>
              <a:rPr lang="ru-RU" dirty="0" smtClean="0"/>
              <a:t>и т.п</a:t>
            </a:r>
            <a:r>
              <a:rPr lang="ru-RU" dirty="0" smtClean="0"/>
              <a:t>.).</a:t>
            </a:r>
          </a:p>
          <a:p>
            <a:pPr marL="0" indent="0" algn="ctr">
              <a:buNone/>
            </a:pPr>
            <a:r>
              <a:rPr lang="ru-RU" i="1" dirty="0" smtClean="0"/>
              <a:t>Изучение </a:t>
            </a:r>
            <a:r>
              <a:rPr lang="ru-RU" i="1" dirty="0" smtClean="0"/>
              <a:t>влияния возраста, гендера, профессиональной, национальной и/ или культурной принадлежности участников коммуникации позволит систематизировать актуальные языковые трансформации и механизмы их </a:t>
            </a:r>
            <a:r>
              <a:rPr lang="ru-RU" i="1" dirty="0" smtClean="0"/>
              <a:t>формирования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5498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/>
              <a:t>Цель</a:t>
            </a:r>
            <a:r>
              <a:rPr lang="ru-RU" sz="3600" dirty="0"/>
              <a:t> настоящей работы – определить инновационные направления в области англоязычной </a:t>
            </a:r>
            <a:r>
              <a:rPr lang="ru-RU" sz="3600" dirty="0" err="1"/>
              <a:t>социофонетики</a:t>
            </a:r>
            <a:r>
              <a:rPr lang="ru-RU" sz="36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Задачи</a:t>
            </a:r>
            <a:r>
              <a:rPr lang="ru-RU" dirty="0" smtClean="0"/>
              <a:t> – провести обзор </a:t>
            </a:r>
            <a:r>
              <a:rPr lang="ru-RU" dirty="0" smtClean="0"/>
              <a:t>теоретических и практических предпосылок в рассматриваемой лингвистической сфере.</a:t>
            </a:r>
          </a:p>
          <a:p>
            <a:endParaRPr lang="ru-RU" b="1" i="1" dirty="0" smtClean="0"/>
          </a:p>
          <a:p>
            <a:r>
              <a:rPr lang="ru-RU" b="1" i="1" dirty="0" smtClean="0"/>
              <a:t>Методы</a:t>
            </a:r>
            <a:r>
              <a:rPr lang="ru-RU" dirty="0" smtClean="0"/>
              <a:t> – общелингвистические </a:t>
            </a:r>
            <a:r>
              <a:rPr lang="ru-RU" dirty="0" smtClean="0"/>
              <a:t>(аналитическим, сравнительным, описательным приемами</a:t>
            </a:r>
            <a:r>
              <a:rPr lang="ru-RU" dirty="0" smtClean="0"/>
              <a:t>).</a:t>
            </a:r>
          </a:p>
          <a:p>
            <a:endParaRPr lang="ru-RU" b="1" i="1" dirty="0" smtClean="0"/>
          </a:p>
          <a:p>
            <a:r>
              <a:rPr lang="ru-RU" b="1" i="1" dirty="0" smtClean="0"/>
              <a:t>Материал</a:t>
            </a:r>
            <a:r>
              <a:rPr lang="ru-RU" dirty="0"/>
              <a:t>: научные статьи, отобранные методом сплошной выборки с портала https://cyberleninka.ru/ за последние 5 лет, соответствующие тематике «</a:t>
            </a:r>
            <a:r>
              <a:rPr lang="ru-RU" dirty="0" err="1"/>
              <a:t>социофонетика</a:t>
            </a:r>
            <a:r>
              <a:rPr lang="ru-RU" dirty="0"/>
              <a:t>», выполненные в русле дискурсивных разработок на примере английского языка.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74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/>
              <a:t>Социофонетические</a:t>
            </a:r>
            <a:r>
              <a:rPr lang="ru-RU" b="1" i="1" dirty="0"/>
              <a:t> методологические техники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 smtClean="0"/>
              <a:t>модификации общенаучных методов и приемов» </a:t>
            </a:r>
            <a:r>
              <a:rPr lang="ru-RU" dirty="0"/>
              <a:t>(З. И. Комарова </a:t>
            </a:r>
            <a:r>
              <a:rPr lang="ru-RU" dirty="0" smtClean="0"/>
              <a:t>2013);</a:t>
            </a:r>
          </a:p>
          <a:p>
            <a:endParaRPr lang="ru-RU" dirty="0"/>
          </a:p>
          <a:p>
            <a:r>
              <a:rPr lang="ru-RU" dirty="0" smtClean="0"/>
              <a:t>Включают: «методики </a:t>
            </a:r>
            <a:r>
              <a:rPr lang="ru-RU" dirty="0" smtClean="0"/>
              <a:t>и приема сбора данных, материала; методики и приемы анализа и методики и процедуры </a:t>
            </a:r>
            <a:r>
              <a:rPr lang="ru-RU" dirty="0" smtClean="0"/>
              <a:t>верификации»;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целом, это процедуры </a:t>
            </a:r>
            <a:r>
              <a:rPr lang="ru-RU" dirty="0" smtClean="0"/>
              <a:t>полевых исследовательских </a:t>
            </a:r>
            <a:r>
              <a:rPr lang="ru-RU" dirty="0" smtClean="0"/>
              <a:t>трудов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87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/>
              <a:t>Социофонетическое</a:t>
            </a:r>
            <a:r>
              <a:rPr lang="ru-RU" b="1" i="1" dirty="0"/>
              <a:t> направление в зарубежной лингвистике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</a:t>
            </a:r>
            <a:r>
              <a:rPr lang="ru-RU" dirty="0" smtClean="0"/>
              <a:t>. В. </a:t>
            </a:r>
            <a:r>
              <a:rPr lang="ru-RU" dirty="0" smtClean="0"/>
              <a:t>Гончарова </a:t>
            </a:r>
            <a:r>
              <a:rPr lang="ru-RU" dirty="0" smtClean="0"/>
              <a:t>(</a:t>
            </a:r>
            <a:r>
              <a:rPr lang="ru-RU" dirty="0" smtClean="0"/>
              <a:t>2018);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. М. </a:t>
            </a:r>
            <a:r>
              <a:rPr lang="ru-RU" dirty="0" smtClean="0"/>
              <a:t>Евстафьева (2019);</a:t>
            </a:r>
          </a:p>
          <a:p>
            <a:r>
              <a:rPr lang="ru-RU" dirty="0" smtClean="0"/>
              <a:t>Т</a:t>
            </a:r>
            <a:r>
              <a:rPr lang="ru-RU" dirty="0" smtClean="0"/>
              <a:t>. И. Шевченко (2016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44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Результаты исследования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Ритмические </a:t>
            </a:r>
            <a:r>
              <a:rPr lang="ru-RU" dirty="0" smtClean="0"/>
              <a:t>особенности английского языка изучаются на примере разных стран: Северной Америки (В. В. Потапов 2019), США (Т. В. </a:t>
            </a:r>
            <a:r>
              <a:rPr lang="ru-RU" dirty="0" err="1" smtClean="0"/>
              <a:t>Сокорева</a:t>
            </a:r>
            <a:r>
              <a:rPr lang="ru-RU" dirty="0" smtClean="0"/>
              <a:t>, Т. И. Шевченко 2016), Гонконга и Индии (</a:t>
            </a:r>
            <a:r>
              <a:rPr lang="ru-RU" dirty="0" err="1" smtClean="0"/>
              <a:t>О.В.Казакова</a:t>
            </a:r>
            <a:r>
              <a:rPr lang="ru-RU" dirty="0" smtClean="0"/>
              <a:t> </a:t>
            </a:r>
            <a:r>
              <a:rPr lang="ru-RU" dirty="0" smtClean="0"/>
              <a:t>2016), Нигерии (А. Д. Петренко, Д. А. Петренко, </a:t>
            </a:r>
            <a:r>
              <a:rPr lang="ru-RU" dirty="0" err="1" smtClean="0"/>
              <a:t>Н.А.Вовк</a:t>
            </a:r>
            <a:r>
              <a:rPr lang="ru-RU" dirty="0" smtClean="0"/>
              <a:t> </a:t>
            </a:r>
            <a:r>
              <a:rPr lang="ru-RU" dirty="0" smtClean="0"/>
              <a:t>2019).</a:t>
            </a:r>
          </a:p>
          <a:p>
            <a:endParaRPr lang="ru-RU" dirty="0" smtClean="0"/>
          </a:p>
          <a:p>
            <a:r>
              <a:rPr lang="ru-RU" dirty="0" smtClean="0"/>
              <a:t>М</a:t>
            </a:r>
            <a:r>
              <a:rPr lang="ru-RU" dirty="0" smtClean="0"/>
              <a:t>етодологические вопросы – работы </a:t>
            </a:r>
            <a:r>
              <a:rPr lang="ru-RU" dirty="0" smtClean="0"/>
              <a:t>Е. А. Бурой (2015), </a:t>
            </a:r>
            <a:r>
              <a:rPr lang="ru-RU" dirty="0" err="1" smtClean="0"/>
              <a:t>Т.И.Шевченко</a:t>
            </a:r>
            <a:r>
              <a:rPr lang="ru-RU" dirty="0" smtClean="0"/>
              <a:t> </a:t>
            </a:r>
            <a:r>
              <a:rPr lang="ru-RU" dirty="0" smtClean="0"/>
              <a:t>(2018).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64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Результаты исследования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Фактор социальной среды в звучащей речи исследуется </a:t>
            </a:r>
            <a:r>
              <a:rPr lang="ru-RU" dirty="0" err="1" smtClean="0"/>
              <a:t>М.В.Безбородовой</a:t>
            </a:r>
            <a:r>
              <a:rPr lang="ru-RU" dirty="0" smtClean="0"/>
              <a:t> </a:t>
            </a:r>
            <a:r>
              <a:rPr lang="ru-RU" dirty="0"/>
              <a:t>(2016), М. Д. </a:t>
            </a:r>
            <a:r>
              <a:rPr lang="ru-RU" dirty="0" err="1"/>
              <a:t>Сеттаровой</a:t>
            </a:r>
            <a:r>
              <a:rPr lang="ru-RU" dirty="0"/>
              <a:t> (2016), Ю. В. </a:t>
            </a:r>
            <a:r>
              <a:rPr lang="ru-RU" dirty="0" err="1"/>
              <a:t>Карташевской</a:t>
            </a:r>
            <a:r>
              <a:rPr lang="ru-RU" dirty="0"/>
              <a:t> (2016), Н. Ю. Мороз, Т. В. Лариной (2017), при этом выделяются гендер (А. В. Олейник 2017, Ю. В. </a:t>
            </a:r>
            <a:r>
              <a:rPr lang="ru-RU" dirty="0" err="1"/>
              <a:t>Карташевская</a:t>
            </a:r>
            <a:r>
              <a:rPr lang="ru-RU" dirty="0"/>
              <a:t> 2018, Т. В. </a:t>
            </a:r>
            <a:r>
              <a:rPr lang="ru-RU" dirty="0" err="1"/>
              <a:t>Сокорева</a:t>
            </a:r>
            <a:r>
              <a:rPr lang="ru-RU" dirty="0"/>
              <a:t> 2019), профессия (Е. Ю. Романова 2018, Е. Л. Фрейдина 2018), индивидуальный стиль и личность (Е. Л. Фрейдина 2017, И. В. Курьянова 2018) как отдельные составляющие.</a:t>
            </a:r>
          </a:p>
          <a:p>
            <a:r>
              <a:rPr lang="ru-RU" dirty="0" err="1" smtClean="0"/>
              <a:t>Социофонетические</a:t>
            </a:r>
            <a:r>
              <a:rPr lang="ru-RU" dirty="0" smtClean="0"/>
              <a:t> разработки </a:t>
            </a:r>
            <a:r>
              <a:rPr lang="ru-RU" dirty="0"/>
              <a:t>в устных видах дискурса (</a:t>
            </a:r>
            <a:r>
              <a:rPr lang="ru-RU" dirty="0" err="1" smtClean="0"/>
              <a:t>Е.Л.Фрейдина</a:t>
            </a:r>
            <a:r>
              <a:rPr lang="ru-RU" dirty="0" smtClean="0"/>
              <a:t> </a:t>
            </a:r>
            <a:r>
              <a:rPr lang="ru-RU" dirty="0"/>
              <a:t>2016, Г. М. Вишневская 2018), в частности, в новостном (В. Г. Караваева, С. В. Андросова 2015).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04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Выводы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Фонетический </a:t>
            </a:r>
            <a:r>
              <a:rPr lang="ru-RU" dirty="0"/>
              <a:t>уровень языка служит объектом достаточного количества научных публикаций, несмотря на ограниченное количество исследователей данного поля языкознания.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Актуальными, прежде всего, считаются вопросы </a:t>
            </a:r>
            <a:r>
              <a:rPr lang="ru-RU" dirty="0"/>
              <a:t>просодии, интонации, речевого ритма, а также с </a:t>
            </a:r>
            <a:r>
              <a:rPr lang="ru-RU" dirty="0" smtClean="0"/>
              <a:t>учет профессии </a:t>
            </a:r>
            <a:r>
              <a:rPr lang="ru-RU" dirty="0"/>
              <a:t>и гендера как </a:t>
            </a:r>
            <a:r>
              <a:rPr lang="ru-RU" dirty="0" smtClean="0"/>
              <a:t>основной </a:t>
            </a:r>
            <a:r>
              <a:rPr lang="ru-RU" dirty="0"/>
              <a:t>движущей силы в вариативности английского </a:t>
            </a:r>
            <a:r>
              <a:rPr lang="ru-RU" dirty="0" smtClean="0"/>
              <a:t>языка.</a:t>
            </a:r>
          </a:p>
          <a:p>
            <a:endParaRPr lang="ru-RU" dirty="0"/>
          </a:p>
          <a:p>
            <a:r>
              <a:rPr lang="ru-RU" dirty="0" err="1" smtClean="0"/>
              <a:t>Лингвоперсонология</a:t>
            </a:r>
            <a:r>
              <a:rPr lang="ru-RU" dirty="0" smtClean="0"/>
              <a:t> </a:t>
            </a:r>
            <a:r>
              <a:rPr lang="ru-RU" dirty="0"/>
              <a:t>в том числе охватывает фонетические особенности при построении речевого портрета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28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125445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529</Words>
  <Application>Microsoft Office PowerPoint</Application>
  <PresentationFormat>Широкоэкранный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  СОЦИОФОНЕТИЧЕСКИЕ ИССЛЕДОВАНИЯ ДИСКУРСА </vt:lpstr>
      <vt:lpstr>Актуальность</vt:lpstr>
      <vt:lpstr>Цель настоящей работы – определить инновационные направления в области англоязычной социофонетики. </vt:lpstr>
      <vt:lpstr>Социофонетические методологические техники </vt:lpstr>
      <vt:lpstr>Социофонетическое направление в зарубежной лингвистике </vt:lpstr>
      <vt:lpstr>Результаты исследования</vt:lpstr>
      <vt:lpstr>Результаты исследования</vt:lpstr>
      <vt:lpstr>Выводы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2020-06-02T09:36:26Z</dcterms:created>
  <dcterms:modified xsi:type="dcterms:W3CDTF">2020-06-02T17:05:53Z</dcterms:modified>
</cp:coreProperties>
</file>