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620D-5BD2-4F8E-B231-D756B5BFEFD9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AD34-862B-40BB-B73D-387393537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Предпосылки использования английского языка в речи молодежи Испании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573016"/>
            <a:ext cx="6400800" cy="288032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5500" dirty="0">
                <a:solidFill>
                  <a:schemeClr val="tx1"/>
                </a:solidFill>
              </a:rPr>
              <a:t>Волкова Д.Н.</a:t>
            </a:r>
          </a:p>
          <a:p>
            <a:pPr algn="r"/>
            <a:r>
              <a:rPr lang="ru-RU" sz="5500" i="1" dirty="0">
                <a:solidFill>
                  <a:schemeClr val="tx1"/>
                </a:solidFill>
              </a:rPr>
              <a:t>обучающаяся (магистрант </a:t>
            </a:r>
            <a:r>
              <a:rPr lang="ru-RU" sz="5500" i="1" dirty="0" smtClean="0">
                <a:solidFill>
                  <a:schemeClr val="tx1"/>
                </a:solidFill>
              </a:rPr>
              <a:t>2 </a:t>
            </a:r>
            <a:r>
              <a:rPr lang="ru-RU" sz="5500" i="1" dirty="0">
                <a:solidFill>
                  <a:schemeClr val="tx1"/>
                </a:solidFill>
              </a:rPr>
              <a:t>года обучения) кафедры теории языка, литературы и социолингвистики, Институт иностранной филологии (</a:t>
            </a:r>
            <a:r>
              <a:rPr lang="ru-RU" sz="5500" i="1" dirty="0" err="1">
                <a:solidFill>
                  <a:schemeClr val="tx1"/>
                </a:solidFill>
              </a:rPr>
              <a:t>сп</a:t>
            </a:r>
            <a:r>
              <a:rPr lang="ru-RU" sz="5500" i="1" dirty="0">
                <a:solidFill>
                  <a:schemeClr val="tx1"/>
                </a:solidFill>
              </a:rPr>
              <a:t>), ФГАОУ ВО «Крымский федеральный университет имени В.И. Вернадского», Симферополь</a:t>
            </a:r>
            <a:endParaRPr lang="ru-RU" sz="5500" dirty="0">
              <a:solidFill>
                <a:schemeClr val="tx1"/>
              </a:solidFill>
            </a:endParaRPr>
          </a:p>
          <a:p>
            <a:pPr algn="r"/>
            <a:r>
              <a:rPr lang="en-US" sz="5500" dirty="0" err="1">
                <a:solidFill>
                  <a:schemeClr val="tx1"/>
                </a:solidFill>
              </a:rPr>
              <a:t>diana</a:t>
            </a:r>
            <a:r>
              <a:rPr lang="ru-RU" sz="5500" dirty="0">
                <a:solidFill>
                  <a:schemeClr val="tx1"/>
                </a:solidFill>
              </a:rPr>
              <a:t>.</a:t>
            </a:r>
            <a:r>
              <a:rPr lang="en-US" sz="5500" dirty="0" err="1">
                <a:solidFill>
                  <a:schemeClr val="tx1"/>
                </a:solidFill>
              </a:rPr>
              <a:t>volko</a:t>
            </a:r>
            <a:r>
              <a:rPr lang="ru-RU" sz="5500" dirty="0">
                <a:solidFill>
                  <a:schemeClr val="tx1"/>
                </a:solidFill>
              </a:rPr>
              <a:t>2015@</a:t>
            </a:r>
            <a:r>
              <a:rPr lang="en-US" sz="5500" dirty="0" err="1">
                <a:solidFill>
                  <a:schemeClr val="tx1"/>
                </a:solidFill>
              </a:rPr>
              <a:t>yandex</a:t>
            </a:r>
            <a:r>
              <a:rPr lang="ru-RU" sz="5500" dirty="0">
                <a:solidFill>
                  <a:schemeClr val="tx1"/>
                </a:solidFill>
              </a:rPr>
              <a:t>.</a:t>
            </a:r>
            <a:r>
              <a:rPr lang="en-US" sz="5500" dirty="0" err="1">
                <a:solidFill>
                  <a:schemeClr val="tx1"/>
                </a:solidFill>
              </a:rPr>
              <a:t>ru</a:t>
            </a:r>
            <a:endParaRPr lang="ru-RU" sz="5500" dirty="0">
              <a:solidFill>
                <a:schemeClr val="tx1"/>
              </a:solidFill>
            </a:endParaRPr>
          </a:p>
          <a:p>
            <a:pPr algn="r"/>
            <a:r>
              <a:rPr lang="ru-RU" sz="5500" i="1" dirty="0">
                <a:solidFill>
                  <a:schemeClr val="tx1"/>
                </a:solidFill>
              </a:rPr>
              <a:t> </a:t>
            </a:r>
            <a:endParaRPr lang="ru-RU" sz="5500" dirty="0">
              <a:solidFill>
                <a:schemeClr val="tx1"/>
              </a:solidFill>
            </a:endParaRPr>
          </a:p>
          <a:p>
            <a:pPr algn="r"/>
            <a:r>
              <a:rPr lang="ru-RU" sz="5500" b="1" dirty="0">
                <a:solidFill>
                  <a:schemeClr val="tx1"/>
                </a:solidFill>
              </a:rPr>
              <a:t>Научный руководитель:</a:t>
            </a:r>
            <a:r>
              <a:rPr lang="ru-RU" sz="5500" dirty="0">
                <a:solidFill>
                  <a:schemeClr val="tx1"/>
                </a:solidFill>
              </a:rPr>
              <a:t> Рыжикова М.Д.</a:t>
            </a:r>
          </a:p>
          <a:p>
            <a:pPr algn="r"/>
            <a:r>
              <a:rPr lang="ru-RU" sz="5500" i="1" dirty="0">
                <a:solidFill>
                  <a:schemeClr val="tx1"/>
                </a:solidFill>
              </a:rPr>
              <a:t>кандидат филологических наук, доцент кафедры теории языка, литературы и социолингвистики, Институт иностранной филологии (</a:t>
            </a:r>
            <a:r>
              <a:rPr lang="ru-RU" sz="5500" i="1" dirty="0" err="1">
                <a:solidFill>
                  <a:schemeClr val="tx1"/>
                </a:solidFill>
              </a:rPr>
              <a:t>сп</a:t>
            </a:r>
            <a:r>
              <a:rPr lang="ru-RU" sz="5500" i="1" dirty="0">
                <a:solidFill>
                  <a:schemeClr val="tx1"/>
                </a:solidFill>
              </a:rPr>
              <a:t>), ФГАОУ ВО «Крымский федеральный университет имени В.И. Вернадского», Симферополь</a:t>
            </a:r>
            <a:endParaRPr lang="ru-RU" sz="5500" dirty="0">
              <a:solidFill>
                <a:schemeClr val="tx1"/>
              </a:solidFill>
            </a:endParaRPr>
          </a:p>
          <a:p>
            <a:pPr algn="r"/>
            <a:r>
              <a:rPr lang="en-US" sz="5500" dirty="0" err="1">
                <a:solidFill>
                  <a:schemeClr val="tx1"/>
                </a:solidFill>
              </a:rPr>
              <a:t>marinaryzhikova</a:t>
            </a:r>
            <a:r>
              <a:rPr lang="ru-RU" sz="5500" dirty="0">
                <a:solidFill>
                  <a:schemeClr val="tx1"/>
                </a:solidFill>
              </a:rPr>
              <a:t>@</a:t>
            </a:r>
            <a:r>
              <a:rPr lang="en-US" sz="5500" dirty="0" err="1">
                <a:solidFill>
                  <a:schemeClr val="tx1"/>
                </a:solidFill>
              </a:rPr>
              <a:t>yandex</a:t>
            </a:r>
            <a:r>
              <a:rPr lang="ru-RU" sz="5500" dirty="0">
                <a:solidFill>
                  <a:schemeClr val="tx1"/>
                </a:solidFill>
              </a:rPr>
              <a:t>.</a:t>
            </a:r>
            <a:r>
              <a:rPr lang="en-US" sz="5500" dirty="0" err="1">
                <a:solidFill>
                  <a:schemeClr val="tx1"/>
                </a:solidFill>
              </a:rPr>
              <a:t>ru</a:t>
            </a:r>
            <a:endParaRPr lang="ru-RU" sz="55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00800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620688"/>
            <a:ext cx="86764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цель данного исследования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определить основные причины распространения английского языка в речи молодежи Испании.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языковой ситуации на территории Испании;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перечисление основных нормативно-правовых актов, которые способствуют языковой политики Испании;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основных исторических событий Испании, которые способствовали распространению использования английского языка в речи испанской молодежи; оценка значения использования английского языка при коммуникации молодежи Испании.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2132856"/>
            <a:ext cx="81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исследовании использованы следующие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подходы и методы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описательный метод,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контекстуального анализа,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направленной выборки.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9258240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Предпосылки использования английского языка среди </a:t>
            </a:r>
          </a:p>
          <a:p>
            <a:r>
              <a:rPr lang="ru-RU" sz="2800" b="1" dirty="0" smtClean="0"/>
              <a:t>молодежи Испании: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/>
              <a:t>Испания является экономически перспективной страной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Более 50% предприятий машиностроения и металлургии принадлежит иностранным </a:t>
            </a:r>
            <a:endParaRPr lang="en-US" dirty="0" smtClean="0"/>
          </a:p>
          <a:p>
            <a:r>
              <a:rPr lang="ru-RU" dirty="0" smtClean="0"/>
              <a:t>компаниям</a:t>
            </a:r>
            <a:r>
              <a:rPr lang="ru-RU" dirty="0"/>
              <a:t>, которые базируются в США, Франции, Германии, Великобритании, </a:t>
            </a:r>
            <a:endParaRPr lang="en-US" dirty="0" smtClean="0"/>
          </a:p>
          <a:p>
            <a:r>
              <a:rPr lang="ru-RU" dirty="0" smtClean="0"/>
              <a:t>Швейцарии.</a:t>
            </a:r>
            <a:endParaRPr lang="ru-RU" dirty="0"/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В Испании развита банковская система: две основные испанские </a:t>
            </a:r>
            <a:endParaRPr lang="en-US" dirty="0" smtClean="0"/>
          </a:p>
          <a:p>
            <a:r>
              <a:rPr lang="ru-RU" dirty="0" smtClean="0"/>
              <a:t>банковские </a:t>
            </a:r>
            <a:r>
              <a:rPr lang="ru-RU" dirty="0"/>
              <a:t>группы «</a:t>
            </a:r>
            <a:r>
              <a:rPr lang="en-US" dirty="0"/>
              <a:t>Santander</a:t>
            </a:r>
            <a:r>
              <a:rPr lang="ru-RU" dirty="0"/>
              <a:t>» и «</a:t>
            </a:r>
            <a:r>
              <a:rPr lang="en-US" dirty="0"/>
              <a:t>BBVA</a:t>
            </a:r>
            <a:r>
              <a:rPr lang="ru-RU" dirty="0"/>
              <a:t>» являются крупнейшими банками мира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</a:t>
            </a:r>
            <a:r>
              <a:rPr lang="ru-RU" dirty="0"/>
              <a:t>государстве находятся крупнейшие транспортные компании (такие как </a:t>
            </a:r>
            <a:r>
              <a:rPr lang="en-US" dirty="0"/>
              <a:t>ACS</a:t>
            </a:r>
            <a:r>
              <a:rPr lang="ru-RU" dirty="0"/>
              <a:t>, </a:t>
            </a:r>
            <a:r>
              <a:rPr lang="en-US" dirty="0" err="1"/>
              <a:t>Ferrovial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en-US" dirty="0" smtClean="0"/>
              <a:t>FCC</a:t>
            </a:r>
            <a:r>
              <a:rPr lang="ru-RU" dirty="0"/>
              <a:t>, </a:t>
            </a:r>
            <a:r>
              <a:rPr lang="en-US" dirty="0" err="1"/>
              <a:t>Abertis</a:t>
            </a:r>
            <a:r>
              <a:rPr lang="ru-RU" dirty="0"/>
              <a:t>, </a:t>
            </a:r>
            <a:r>
              <a:rPr lang="en-US" dirty="0" err="1"/>
              <a:t>Sacyr</a:t>
            </a:r>
            <a:r>
              <a:rPr lang="ru-RU" dirty="0"/>
              <a:t>, </a:t>
            </a:r>
            <a:r>
              <a:rPr lang="en-US" dirty="0"/>
              <a:t>OHL</a:t>
            </a:r>
            <a:r>
              <a:rPr lang="ru-RU" dirty="0"/>
              <a:t>).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Крупнейшие </a:t>
            </a:r>
            <a:r>
              <a:rPr lang="ru-RU" dirty="0"/>
              <a:t>порты Испании по туристическим перевозкам – </a:t>
            </a:r>
            <a:r>
              <a:rPr lang="ru-RU" dirty="0" err="1" smtClean="0"/>
              <a:t>Альхесирас</a:t>
            </a:r>
            <a:r>
              <a:rPr lang="ru-RU" dirty="0" smtClean="0"/>
              <a:t> и</a:t>
            </a:r>
          </a:p>
          <a:p>
            <a:r>
              <a:rPr lang="ru-RU" dirty="0" smtClean="0"/>
              <a:t> </a:t>
            </a:r>
            <a:r>
              <a:rPr lang="ru-RU" dirty="0"/>
              <a:t>Пальма-де-Мальорка.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34 </a:t>
            </a:r>
            <a:r>
              <a:rPr lang="ru-RU" dirty="0"/>
              <a:t>аэропорта осуществляют регулярные перевозки  </a:t>
            </a:r>
            <a:r>
              <a:rPr lang="ru-RU" dirty="0" smtClean="0"/>
              <a:t>по </a:t>
            </a:r>
            <a:r>
              <a:rPr lang="ru-RU" dirty="0"/>
              <a:t>всему миру.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Многие </a:t>
            </a:r>
            <a:r>
              <a:rPr lang="ru-RU" dirty="0"/>
              <a:t>иностранцы приезжают в Испанию с целью учебы, так как </a:t>
            </a:r>
            <a:r>
              <a:rPr lang="ru-RU" dirty="0" smtClean="0"/>
              <a:t>в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Испании </a:t>
            </a:r>
            <a:r>
              <a:rPr lang="ru-RU" dirty="0"/>
              <a:t>находятся крупнейшие университеты мира, такие как Мадридский </a:t>
            </a:r>
            <a:endParaRPr lang="ru-RU" dirty="0" smtClean="0"/>
          </a:p>
          <a:p>
            <a:r>
              <a:rPr lang="ru-RU" dirty="0" smtClean="0"/>
              <a:t>автономный </a:t>
            </a:r>
            <a:r>
              <a:rPr lang="ru-RU" dirty="0"/>
              <a:t> </a:t>
            </a:r>
            <a:r>
              <a:rPr lang="ru-RU" dirty="0" smtClean="0"/>
              <a:t>университет, </a:t>
            </a:r>
            <a:r>
              <a:rPr lang="ru-RU" dirty="0" err="1"/>
              <a:t>Комплутенсе</a:t>
            </a:r>
            <a:r>
              <a:rPr lang="ru-RU" dirty="0"/>
              <a:t>, Политехнический университет в Валенсии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Испания является </a:t>
            </a:r>
            <a:r>
              <a:rPr lang="ru-RU" dirty="0" err="1" smtClean="0"/>
              <a:t>полиэтнической</a:t>
            </a:r>
            <a:r>
              <a:rPr lang="ru-RU" dirty="0" smtClean="0"/>
              <a:t> </a:t>
            </a:r>
            <a:r>
              <a:rPr lang="ru-RU" dirty="0"/>
              <a:t>страной, в которой проживают </a:t>
            </a:r>
            <a:r>
              <a:rPr lang="ru-RU" dirty="0" err="1"/>
              <a:t>кастильцы</a:t>
            </a:r>
            <a:r>
              <a:rPr lang="ru-RU" dirty="0"/>
              <a:t>, каталонцы, </a:t>
            </a:r>
            <a:endParaRPr lang="ru-RU" dirty="0" smtClean="0"/>
          </a:p>
          <a:p>
            <a:r>
              <a:rPr lang="ru-RU" dirty="0" smtClean="0"/>
              <a:t>галисийцы</a:t>
            </a:r>
            <a:r>
              <a:rPr lang="ru-RU" dirty="0"/>
              <a:t>, баски</a:t>
            </a:r>
            <a:r>
              <a:rPr lang="ru-RU" dirty="0" smtClean="0"/>
              <a:t>, </a:t>
            </a:r>
            <a:r>
              <a:rPr lang="ru-RU" dirty="0" err="1"/>
              <a:t>окситанцы</a:t>
            </a:r>
            <a:r>
              <a:rPr lang="ru-RU" dirty="0"/>
              <a:t>, </a:t>
            </a:r>
            <a:r>
              <a:rPr lang="ru-RU" dirty="0" err="1"/>
              <a:t>астурийцы</a:t>
            </a:r>
            <a:r>
              <a:rPr lang="ru-RU" dirty="0"/>
              <a:t>, </a:t>
            </a:r>
            <a:r>
              <a:rPr lang="ru-RU" dirty="0" err="1"/>
              <a:t>арагонцы</a:t>
            </a:r>
            <a:r>
              <a:rPr lang="ru-RU" dirty="0"/>
              <a:t>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d96e6fe3485e4af93fc329905b5d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651" y="260648"/>
            <a:ext cx="8054698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8529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298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Предпосылки использования английского языка в речи молодежи Испании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Предпосылки использования английского языка в речи молодежи Испании</dc:title>
  <dc:creator>Пользователь Windows</dc:creator>
  <cp:lastModifiedBy>Admin</cp:lastModifiedBy>
  <cp:revision>67</cp:revision>
  <dcterms:created xsi:type="dcterms:W3CDTF">2020-05-19T11:11:46Z</dcterms:created>
  <dcterms:modified xsi:type="dcterms:W3CDTF">2020-05-21T08:26:22Z</dcterms:modified>
</cp:coreProperties>
</file>