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0893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936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7855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356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5905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23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54883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038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72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2428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601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337F44-F663-4D7D-B76E-0E931FB9FFD2}" type="datetimeFigureOut">
              <a:rPr lang="ru-RU" smtClean="0"/>
              <a:t>02.06.2020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4597A-E313-43BC-8638-37F10AF63DE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27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3527"/>
            <a:ext cx="9144000" cy="2387600"/>
          </a:xfrm>
        </p:spPr>
        <p:txBody>
          <a:bodyPr>
            <a:noAutofit/>
          </a:bodyPr>
          <a:lstStyle/>
          <a:p>
            <a:r>
              <a:rPr lang="ru-RU" sz="4000" dirty="0" smtClean="0"/>
              <a:t>ФОНЕТИЧЕСКИЕ ОСОБЕННОСТИ ПРЕПОДАВАНИЯ АНГЛИЙСКОГО ЯЗЫКА ДЕТЯМ МЛАДШЕГО ШКОЛЬНОГО ВОЗРАСТА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891127"/>
            <a:ext cx="9144000" cy="3195637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sz="5800" i="1" dirty="0" smtClean="0"/>
              <a:t>Тюменцева Е.С.,</a:t>
            </a:r>
            <a:br>
              <a:rPr lang="ru-RU" sz="5800" i="1" dirty="0" smtClean="0"/>
            </a:br>
            <a:endParaRPr lang="ru-RU" sz="5800" i="1" dirty="0" smtClean="0"/>
          </a:p>
          <a:p>
            <a:pPr algn="r"/>
            <a:r>
              <a:rPr lang="ru-RU" i="1" dirty="0" smtClean="0"/>
              <a:t>обучающаяся 2-го курса магистратуры</a:t>
            </a:r>
          </a:p>
          <a:p>
            <a:pPr algn="r"/>
            <a:r>
              <a:rPr lang="ru-RU" i="1" dirty="0" smtClean="0"/>
              <a:t>кафедры теории языка, литературы</a:t>
            </a:r>
          </a:p>
          <a:p>
            <a:pPr algn="r"/>
            <a:r>
              <a:rPr lang="ru-RU" i="1" dirty="0" smtClean="0"/>
              <a:t>и социолингвистики</a:t>
            </a:r>
          </a:p>
          <a:p>
            <a:pPr algn="r"/>
            <a:r>
              <a:rPr lang="ru-RU" i="1" dirty="0" smtClean="0"/>
              <a:t>Института иностранной филологии (СП)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i="1" dirty="0" smtClean="0"/>
              <a:t>ФГАОУ ВО «КФУ им. В. И. Вернадского»</a:t>
            </a:r>
            <a:br>
              <a:rPr lang="ru-RU" i="1" dirty="0" smtClean="0"/>
            </a:b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sz="4200" i="1" dirty="0" smtClean="0"/>
              <a:t>научный руководитель:</a:t>
            </a:r>
          </a:p>
          <a:p>
            <a:pPr algn="r"/>
            <a:r>
              <a:rPr lang="ru-RU" sz="4200" i="1" dirty="0" smtClean="0"/>
              <a:t>к. </a:t>
            </a:r>
            <a:r>
              <a:rPr lang="ru-RU" sz="4200" i="1" dirty="0" err="1" smtClean="0"/>
              <a:t>филол</a:t>
            </a:r>
            <a:r>
              <a:rPr lang="ru-RU" sz="4200" i="1" dirty="0" smtClean="0"/>
              <a:t>. наук, доцент Рыжикова М. Д.</a:t>
            </a:r>
            <a:endParaRPr lang="ru-RU" sz="4200" i="1" dirty="0"/>
          </a:p>
        </p:txBody>
      </p:sp>
    </p:spTree>
    <p:extLst>
      <p:ext uri="{BB962C8B-B14F-4D97-AF65-F5344CB8AC3E}">
        <p14:creationId xmlns:p14="http://schemas.microsoft.com/office/powerpoint/2010/main" val="4077450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ВЫВОДЫ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Фактор вариативности иностранного языка в речи детей дошкольного возраста – отсутствие необходимых фонем в родном языке.</a:t>
            </a:r>
          </a:p>
          <a:p>
            <a:r>
              <a:rPr lang="ru-RU" dirty="0" smtClean="0"/>
              <a:t>Для детей данного возраста не имеет значения длина предложения и его грамматическая структура, так как в данном возрасте дети еще не делят фразу на компоненты и составляющие.</a:t>
            </a:r>
          </a:p>
          <a:p>
            <a:r>
              <a:rPr lang="ru-RU" dirty="0" smtClean="0"/>
              <a:t>Следовательно, задача преподавателя, работающего с данным возрастом, – научить детей так называемым «</a:t>
            </a:r>
            <a:r>
              <a:rPr lang="ru-RU" dirty="0" err="1" smtClean="0"/>
              <a:t>чанкам</a:t>
            </a:r>
            <a:r>
              <a:rPr lang="ru-RU" dirty="0" smtClean="0"/>
              <a:t>», то есть предложениям, которые не делятся на составляющие и которые дети могут применять в разговорных ситуациях.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601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 algn="ctr">
              <a:buNone/>
            </a:pPr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525666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АКТУАЛЬНОСТЬ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Общение с выходцами из других стран,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Поиск необходимой информации на иностранном языке,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Прохождение различных стажировок в других странах,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i="1" dirty="0" smtClean="0"/>
              <a:t>Упрощение работы преподавателей.</a:t>
            </a:r>
          </a:p>
          <a:p>
            <a:endParaRPr lang="ru-RU" dirty="0" smtClean="0"/>
          </a:p>
          <a:p>
            <a:pPr marL="0" indent="0">
              <a:buNone/>
            </a:pPr>
            <a:r>
              <a:rPr lang="ru-RU" b="1" i="1" dirty="0" smtClean="0"/>
              <a:t>Цель</a:t>
            </a:r>
            <a:r>
              <a:rPr lang="ru-RU" dirty="0" smtClean="0"/>
              <a:t> – проанализировать фонетические особенности вариативности английского языка у детей младшего школьного возраста.</a:t>
            </a:r>
          </a:p>
          <a:p>
            <a:pPr marL="0" indent="0">
              <a:buNone/>
            </a:pPr>
            <a:r>
              <a:rPr lang="ru-RU" b="1" i="1" dirty="0" smtClean="0"/>
              <a:t>Задачи</a:t>
            </a:r>
            <a:r>
              <a:rPr lang="ru-RU" dirty="0" smtClean="0"/>
              <a:t>:</a:t>
            </a:r>
          </a:p>
          <a:p>
            <a:r>
              <a:rPr lang="ru-RU" dirty="0" smtClean="0"/>
              <a:t>выявление специфики изменений языка в контексте детского развития,</a:t>
            </a:r>
          </a:p>
          <a:p>
            <a:r>
              <a:rPr lang="ru-RU" dirty="0" smtClean="0"/>
              <a:t>анализ ключевых особенностей вариативности английского языка у детей младшей школьной возрастной группы.</a:t>
            </a:r>
          </a:p>
          <a:p>
            <a:r>
              <a:rPr lang="ru-RU" b="1" i="1" dirty="0" smtClean="0"/>
              <a:t>Методы исследования</a:t>
            </a:r>
            <a:r>
              <a:rPr lang="ru-RU" dirty="0" smtClean="0"/>
              <a:t>: приемы прямого наблюдения, интервьюирования и тестирования, приема анализа собранных данных и документальных источников.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0102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1327" y="480291"/>
            <a:ext cx="10515600" cy="1025237"/>
          </a:xfrm>
        </p:spPr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b="1" i="1" dirty="0" smtClean="0"/>
              <a:t>Фокус:</a:t>
            </a:r>
            <a:r>
              <a:rPr lang="ru-RU" sz="3100" dirty="0" smtClean="0"/>
              <a:t> группы детей от 3 до 6 лет, наличие или отсутствие определенных изменений при говорении на английском языке.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 smtClean="0"/>
              <a:t>Первая фокус группа – это 3 ребенка от 3 до 4 лет.</a:t>
            </a:r>
          </a:p>
          <a:p>
            <a:pPr marL="0" indent="0" algn="ctr">
              <a:buNone/>
            </a:pPr>
            <a:endParaRPr lang="ru-RU" b="1" dirty="0" smtClean="0"/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В этом возрасте дети рассматривают в книжках картинки, слушают (5-10 минут) истории, понимают значение слов «большой», «маленький».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У них увеличивается не только запас общеупотребительных слов, но и появляется стремление к словотворчеству: изобретаются новые слова.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 трем годам возникает потребность в самостоятельности, стремление действовать независимо от взрослых, развивается самооценка. Это находит отражение в речевом поведении, в выборе лексических и эмоционально-выразительных средств.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Ребенок начинает говорить о себе в первом лице</a:t>
            </a:r>
          </a:p>
        </p:txBody>
      </p:sp>
    </p:spTree>
    <p:extLst>
      <p:ext uri="{BB962C8B-B14F-4D97-AF65-F5344CB8AC3E}">
        <p14:creationId xmlns:p14="http://schemas.microsoft.com/office/powerpoint/2010/main" val="194896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 algn="ctr"/>
            <a:r>
              <a:rPr lang="ru-RU" b="1" dirty="0" smtClean="0"/>
              <a:t>Первая фокус группа – </a:t>
            </a:r>
            <a:br>
              <a:rPr lang="ru-RU" b="1" dirty="0" smtClean="0"/>
            </a:br>
            <a:r>
              <a:rPr lang="ru-RU" b="1" dirty="0" smtClean="0"/>
              <a:t>это 3 ребенка от 3 до 4 лет.</a:t>
            </a:r>
            <a:endParaRPr lang="ru-RU" b="1" dirty="0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/>
              <a:t>5. К этому времени активный словарь ребенка включает до 1500 слов.</a:t>
            </a:r>
          </a:p>
          <a:p>
            <a:pPr marL="0" indent="0">
              <a:buNone/>
            </a:pPr>
            <a:r>
              <a:rPr lang="ru-RU" dirty="0" smtClean="0"/>
              <a:t>6. Вместо простой двухсложной фразы он начинает использовать развернутые предложения.</a:t>
            </a:r>
          </a:p>
          <a:p>
            <a:pPr marL="0" indent="0">
              <a:buNone/>
            </a:pPr>
            <a:r>
              <a:rPr lang="ru-RU" dirty="0" smtClean="0"/>
              <a:t>7. К трем годам ребенок использует все части речи и строит полные грамматически оформленные предложения.</a:t>
            </a:r>
          </a:p>
          <a:p>
            <a:pPr marL="0" indent="0">
              <a:buNone/>
            </a:pPr>
            <a:r>
              <a:rPr lang="ru-RU" dirty="0" smtClean="0"/>
              <a:t>8. В речи четырехлетнего малыша уже встречаются сложносочиненные и сложноподчиненные предложения, употребляются предлоги «по», «до», «вместо», «после», союзы «что», «куда», «сколько».</a:t>
            </a:r>
          </a:p>
          <a:p>
            <a:pPr marL="0" indent="0">
              <a:buNone/>
            </a:pPr>
            <a:r>
              <a:rPr lang="ru-RU" dirty="0" smtClean="0"/>
              <a:t>9. Словарный запас насчитывает около 1500-2000 слов, в том числе слова, обозначающие временные и пространственные понятия.</a:t>
            </a:r>
          </a:p>
          <a:p>
            <a:pPr marL="0" indent="0">
              <a:buNone/>
            </a:pPr>
            <a:r>
              <a:rPr lang="ru-RU" dirty="0" smtClean="0"/>
              <a:t>10. Ребенок правильно произносит свистящие и шипящие звуки.</a:t>
            </a:r>
          </a:p>
          <a:p>
            <a:pPr marL="0" indent="0">
              <a:buNone/>
            </a:pPr>
            <a:r>
              <a:rPr lang="ru-RU" dirty="0" smtClean="0"/>
              <a:t>11. Исчезает смягченное произношение согласных.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5359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i="1" dirty="0" smtClean="0"/>
              <a:t>Билингвизм:</a:t>
            </a:r>
            <a:br>
              <a:rPr lang="ru-RU" sz="3600" b="1" i="1" dirty="0" smtClean="0"/>
            </a:br>
            <a:r>
              <a:rPr lang="ru-RU" sz="3600" b="1" i="1" dirty="0" smtClean="0"/>
              <a:t>фонетический уровень языка и его восприятие детьми</a:t>
            </a:r>
            <a:endParaRPr lang="ru-RU" sz="3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82811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дети не делят слова и фразы на английском языке на определенные фонемы. </a:t>
            </a:r>
            <a:r>
              <a:rPr lang="ru-RU" b="1" i="1" dirty="0" smtClean="0"/>
              <a:t>Например,</a:t>
            </a:r>
            <a:r>
              <a:rPr lang="ru-RU" dirty="0" smtClean="0"/>
              <a:t> предложение «I </a:t>
            </a:r>
            <a:r>
              <a:rPr lang="ru-RU" dirty="0" err="1" smtClean="0"/>
              <a:t>like</a:t>
            </a:r>
            <a:r>
              <a:rPr lang="ru-RU" dirty="0" smtClean="0"/>
              <a:t> </a:t>
            </a:r>
            <a:r>
              <a:rPr lang="ru-RU" dirty="0" err="1" smtClean="0"/>
              <a:t>cats</a:t>
            </a:r>
            <a:r>
              <a:rPr lang="ru-RU" dirty="0" smtClean="0"/>
              <a:t>» (русск. «Я люблю кошек») для ребенка 3-4 лет не будет подразделяться на местоимение «I», глагол «</a:t>
            </a:r>
            <a:r>
              <a:rPr lang="ru-RU" dirty="0" err="1" smtClean="0"/>
              <a:t>like</a:t>
            </a:r>
            <a:r>
              <a:rPr lang="ru-RU" dirty="0" smtClean="0"/>
              <a:t>» и множественное число существительного «</a:t>
            </a:r>
            <a:r>
              <a:rPr lang="ru-RU" dirty="0" err="1" smtClean="0"/>
              <a:t>cats</a:t>
            </a:r>
            <a:r>
              <a:rPr lang="ru-RU" dirty="0" smtClean="0"/>
              <a:t>».</a:t>
            </a:r>
          </a:p>
          <a:p>
            <a:endParaRPr lang="ru-RU" dirty="0"/>
          </a:p>
          <a:p>
            <a:r>
              <a:rPr lang="ru-RU" dirty="0" smtClean="0"/>
              <a:t>Немного позже, когда он выучит больше слов на английском языке, он сможет сказать «I </a:t>
            </a:r>
            <a:r>
              <a:rPr lang="ru-RU" dirty="0" err="1" smtClean="0"/>
              <a:t>like</a:t>
            </a:r>
            <a:r>
              <a:rPr lang="ru-RU" dirty="0" smtClean="0"/>
              <a:t> </a:t>
            </a:r>
            <a:r>
              <a:rPr lang="ru-RU" dirty="0" err="1" smtClean="0"/>
              <a:t>dogs</a:t>
            </a:r>
            <a:r>
              <a:rPr lang="ru-RU" dirty="0" smtClean="0"/>
              <a:t>» или «I </a:t>
            </a:r>
            <a:r>
              <a:rPr lang="ru-RU" dirty="0" err="1" smtClean="0"/>
              <a:t>like</a:t>
            </a:r>
            <a:r>
              <a:rPr lang="ru-RU" dirty="0" smtClean="0"/>
              <a:t> </a:t>
            </a:r>
            <a:r>
              <a:rPr lang="ru-RU" dirty="0" err="1" smtClean="0"/>
              <a:t>ice-cream</a:t>
            </a:r>
            <a:r>
              <a:rPr lang="ru-RU" dirty="0" smtClean="0"/>
              <a:t>», однако «I» и «</a:t>
            </a:r>
            <a:r>
              <a:rPr lang="ru-RU" dirty="0" err="1" smtClean="0"/>
              <a:t>like</a:t>
            </a:r>
            <a:r>
              <a:rPr lang="ru-RU" dirty="0" smtClean="0"/>
              <a:t>» все равно не будут делиться на составляющие.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b="1" i="1" dirty="0" smtClean="0"/>
              <a:t>СЛЕДСТВИЕ: </a:t>
            </a:r>
            <a:r>
              <a:rPr lang="ru-RU" dirty="0" smtClean="0"/>
              <a:t>у детей возникают проблемы с произнесением – некоторые звуки исчезают из предложения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26958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ПРОБЛЕМЫ С ПРОИЗНОШЕНИЕМ У ДЕТЕЙ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</a:t>
            </a:r>
            <a:r>
              <a:rPr lang="ru-RU" dirty="0" smtClean="0"/>
              <a:t>то звуки, которые преподаватель произносит быстро, например – звук [s] в слове «</a:t>
            </a:r>
            <a:r>
              <a:rPr lang="ru-RU" dirty="0" err="1" smtClean="0"/>
              <a:t>cats</a:t>
            </a:r>
            <a:r>
              <a:rPr lang="ru-RU" dirty="0" smtClean="0"/>
              <a:t>» или окончание слова «</a:t>
            </a:r>
            <a:r>
              <a:rPr lang="ru-RU" dirty="0" err="1" smtClean="0"/>
              <a:t>like</a:t>
            </a:r>
            <a:r>
              <a:rPr lang="ru-RU" dirty="0" smtClean="0"/>
              <a:t>» на стыке со словом «</a:t>
            </a:r>
            <a:r>
              <a:rPr lang="ru-RU" dirty="0" err="1" smtClean="0"/>
              <a:t>cats</a:t>
            </a:r>
            <a:r>
              <a:rPr lang="ru-RU" dirty="0" smtClean="0"/>
              <a:t>», так как буквы в конце слова «</a:t>
            </a:r>
            <a:r>
              <a:rPr lang="ru-RU" dirty="0" err="1" smtClean="0"/>
              <a:t>like</a:t>
            </a:r>
            <a:r>
              <a:rPr lang="ru-RU" dirty="0" smtClean="0"/>
              <a:t>» и в начале слова «</a:t>
            </a:r>
            <a:r>
              <a:rPr lang="ru-RU" dirty="0" err="1" smtClean="0"/>
              <a:t>cats</a:t>
            </a:r>
            <a:r>
              <a:rPr lang="ru-RU" dirty="0" smtClean="0"/>
              <a:t>» практически одинаковые, и фонетическая транскрипция (при среднем темпе речи) будет звучать следующим образом [</a:t>
            </a:r>
            <a:r>
              <a:rPr lang="ru-RU" dirty="0" err="1" smtClean="0"/>
              <a:t>ai</a:t>
            </a:r>
            <a:r>
              <a:rPr lang="ru-RU" dirty="0" smtClean="0"/>
              <a:t> </a:t>
            </a:r>
            <a:r>
              <a:rPr lang="ru-RU" dirty="0" err="1" smtClean="0"/>
              <a:t>laikets</a:t>
            </a:r>
            <a:r>
              <a:rPr lang="ru-RU" dirty="0" smtClean="0"/>
              <a:t>]. </a:t>
            </a:r>
          </a:p>
          <a:p>
            <a:r>
              <a:rPr lang="ru-RU" dirty="0" smtClean="0"/>
              <a:t>В проведенном исследовании было установлено, что двое из трех детей не могут произнести фразу полностью четко, до повтора этой же фразы в медленном темпе, где возникает разделение слов на фонемы [</a:t>
            </a:r>
            <a:r>
              <a:rPr lang="ru-RU" dirty="0" err="1" smtClean="0"/>
              <a:t>ai</a:t>
            </a:r>
            <a:r>
              <a:rPr lang="ru-RU" dirty="0" smtClean="0"/>
              <a:t> </a:t>
            </a:r>
            <a:r>
              <a:rPr lang="ru-RU" dirty="0" err="1" smtClean="0"/>
              <a:t>laik</a:t>
            </a:r>
            <a:r>
              <a:rPr lang="ru-RU" dirty="0" smtClean="0"/>
              <a:t> </a:t>
            </a:r>
            <a:r>
              <a:rPr lang="ru-RU" dirty="0" err="1" smtClean="0"/>
              <a:t>kets</a:t>
            </a:r>
            <a:r>
              <a:rPr lang="ru-RU" dirty="0" smtClean="0"/>
              <a:t>].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0756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Вторая фокус-группа – 3 детей от 5 до 6 лет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К пяти годам запас слов у ребенка увеличивается до 2500-3000.</a:t>
            </a:r>
          </a:p>
          <a:p>
            <a:r>
              <a:rPr lang="ru-RU" dirty="0" smtClean="0"/>
              <a:t>Он активно употребляет обобщающие слова («одежда», «овощи», «животные» и так далее), называет широкий круг предметов и явлений окружающей действительности.</a:t>
            </a:r>
          </a:p>
          <a:p>
            <a:r>
              <a:rPr lang="ru-RU" dirty="0" smtClean="0"/>
              <a:t>В словах уже не встречаются пропуски, перестановки звуков и слогов; исключение составляют только некоторые трудные незнакомые слова (например, слова в которых фонемы чередуются через несколько звуков, по типу «экскаватор»).</a:t>
            </a:r>
          </a:p>
          <a:p>
            <a:r>
              <a:rPr lang="ru-RU" dirty="0" smtClean="0"/>
              <a:t>В предложении используются все части речи.</a:t>
            </a:r>
          </a:p>
          <a:p>
            <a:r>
              <a:rPr lang="ru-RU" dirty="0" smtClean="0"/>
              <a:t>Ребенок овладевает всеми звуками родного языка и правильно употребляет их в речи.</a:t>
            </a:r>
          </a:p>
          <a:p>
            <a:r>
              <a:rPr lang="ru-RU" dirty="0" smtClean="0"/>
              <a:t>В словаре ребенка в это время активно накапливаются образные слова и выражения, устойчивые словосочетания («ни свет, ни заря», «на скорую руку» и другие).</a:t>
            </a:r>
          </a:p>
        </p:txBody>
      </p:sp>
    </p:spTree>
    <p:extLst>
      <p:ext uri="{BB962C8B-B14F-4D97-AF65-F5344CB8AC3E}">
        <p14:creationId xmlns:p14="http://schemas.microsoft.com/office/powerpoint/2010/main" val="3871731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Вторая фокус-группа – 3 детей от 5 до 6 лет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это же время усваиваются грамматические правила изменения слов и соединения их в предложении.</a:t>
            </a:r>
          </a:p>
          <a:p>
            <a:r>
              <a:rPr lang="ru-RU" dirty="0" smtClean="0"/>
              <a:t>В этот период ребенок активно наблюдает за явлениями языка: пытается объяснить слова на основе их значения, размышляет по поводу рода существительных. </a:t>
            </a:r>
          </a:p>
          <a:p>
            <a:r>
              <a:rPr lang="ru-RU" dirty="0" smtClean="0"/>
              <a:t>Развивается языковое и речевое внимание, память, логическое мышление и другие психологические предпосылки, необходимые для дальнейшего развития ребенка, его успешного обучения в школе. </a:t>
            </a:r>
          </a:p>
          <a:p>
            <a:r>
              <a:rPr lang="ru-RU" dirty="0" smtClean="0"/>
              <a:t>В данном возрасте дети уже могут членить предложения на фонемы, и, таким образом, могут понимать, где заканчивается одна фонема, и где начинается другая фонема.</a:t>
            </a:r>
          </a:p>
          <a:p>
            <a:r>
              <a:rPr lang="ru-RU" dirty="0" smtClean="0"/>
              <a:t>В проведенном исследовании были использованы две фразы, которые были повторены учениками частной студии иностранных языков «YES» за русскоговорящим преподавателем, произношение которого близко к американскому варианту произношения английского языка: первая фраза, как уже было упомянуто выше, «I </a:t>
            </a:r>
            <a:r>
              <a:rPr lang="ru-RU" dirty="0" err="1" smtClean="0"/>
              <a:t>like</a:t>
            </a:r>
            <a:r>
              <a:rPr lang="ru-RU" dirty="0" smtClean="0"/>
              <a:t> </a:t>
            </a:r>
            <a:r>
              <a:rPr lang="ru-RU" dirty="0" err="1" smtClean="0"/>
              <a:t>cats</a:t>
            </a:r>
            <a:r>
              <a:rPr lang="ru-RU" dirty="0" smtClean="0"/>
              <a:t>» и вторая фраза «</a:t>
            </a:r>
            <a:r>
              <a:rPr lang="ru-RU" dirty="0" err="1" smtClean="0"/>
              <a:t>This</a:t>
            </a:r>
            <a:r>
              <a:rPr lang="ru-RU" dirty="0" smtClean="0"/>
              <a:t> </a:t>
            </a:r>
            <a:r>
              <a:rPr lang="ru-RU" dirty="0" err="1" smtClean="0"/>
              <a:t>is</a:t>
            </a:r>
            <a:r>
              <a:rPr lang="ru-RU" dirty="0" smtClean="0"/>
              <a:t> a </a:t>
            </a:r>
            <a:r>
              <a:rPr lang="ru-RU" dirty="0" err="1" smtClean="0"/>
              <a:t>cat</a:t>
            </a:r>
            <a:r>
              <a:rPr lang="ru-RU" dirty="0" smtClean="0"/>
              <a:t>».</a:t>
            </a:r>
          </a:p>
        </p:txBody>
      </p:sp>
    </p:spTree>
    <p:extLst>
      <p:ext uri="{BB962C8B-B14F-4D97-AF65-F5344CB8AC3E}">
        <p14:creationId xmlns:p14="http://schemas.microsoft.com/office/powerpoint/2010/main" val="296239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Вторая фокус-группа – 3 детей от 5 до 6 лет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Дети в фокус-группе №2 (от 5 до 6 лет) смогли повторить и произнести первую фразу без каких-либо затруднений, однако вторая фраза вызвала некоторые затруднения у одного из 3 испытуемых.</a:t>
            </a:r>
          </a:p>
          <a:p>
            <a:r>
              <a:rPr lang="ru-RU" dirty="0" smtClean="0"/>
              <a:t>Следуя фонетическим правилам английского языка, звук [s] между двумя согласными произносится как [z] и является звонким, однако в его транскрипции мы можем услышать звук [s] вместо звука [z] на стыке слов «</a:t>
            </a:r>
            <a:r>
              <a:rPr lang="ru-RU" dirty="0" err="1" smtClean="0"/>
              <a:t>is</a:t>
            </a:r>
            <a:r>
              <a:rPr lang="ru-RU" dirty="0" smtClean="0"/>
              <a:t>» и «</a:t>
            </a:r>
            <a:r>
              <a:rPr lang="ru-RU" dirty="0" err="1" smtClean="0"/>
              <a:t>cat</a:t>
            </a:r>
            <a:r>
              <a:rPr lang="ru-RU" dirty="0" smtClean="0"/>
              <a:t>».</a:t>
            </a:r>
          </a:p>
          <a:p>
            <a:r>
              <a:rPr lang="ru-RU" dirty="0" smtClean="0"/>
              <a:t>Выборка фраз была осуществлена неслучайно: в русском языке отсутствует звук [θ], поэтому целью было проверить, насколько легко дети справятся с задачей повторения данного звука при условии его отсутствия в их родном языке.</a:t>
            </a:r>
          </a:p>
          <a:p>
            <a:r>
              <a:rPr lang="ru-RU" dirty="0" smtClean="0"/>
              <a:t>В ходе исследования испытуемые произносили звуки [s], [f] или [d] вместо данного звука, так как им было сложно понять, как правильно нужно поставить язык, чтобы произнести четкий звук [θ].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992120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1085</Words>
  <Application>Microsoft Office PowerPoint</Application>
  <PresentationFormat>Широкоэкранный</PresentationFormat>
  <Paragraphs>68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Wingdings</vt:lpstr>
      <vt:lpstr>Тема Office</vt:lpstr>
      <vt:lpstr>ФОНЕТИЧЕСКИЕ ОСОБЕННОСТИ ПРЕПОДАВАНИЯ АНГЛИЙСКОГО ЯЗЫКА ДЕТЯМ МЛАДШЕГО ШКОЛЬНОГО ВОЗРАСТА</vt:lpstr>
      <vt:lpstr>АКТУАЛЬНОСТЬ</vt:lpstr>
      <vt:lpstr> Фокус: группы детей от 3 до 6 лет, наличие или отсутствие определенных изменений при говорении на английском языке. </vt:lpstr>
      <vt:lpstr>Первая фокус группа –  это 3 ребенка от 3 до 4 лет.</vt:lpstr>
      <vt:lpstr>Билингвизм: фонетический уровень языка и его восприятие детьми</vt:lpstr>
      <vt:lpstr>ПРОБЛЕМЫ С ПРОИЗНОШЕНИЕМ У ДЕТЕЙ</vt:lpstr>
      <vt:lpstr>Вторая фокус-группа – 3 детей от 5 до 6 лет</vt:lpstr>
      <vt:lpstr>Вторая фокус-группа – 3 детей от 5 до 6 лет</vt:lpstr>
      <vt:lpstr>Вторая фокус-группа – 3 детей от 5 до 6 лет</vt:lpstr>
      <vt:lpstr>ВЫВОДЫ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ФОНЕТИЧЕСКИЕ ОСОБЕННОСТИ ПРЕПОДАВАНИЯ АНГЛИЙСКОГО ЯЗЫКА ДЕТЯМ МЛАДШЕГО ШКОЛЬНОГО ВОЗРАСТА</dc:title>
  <dc:creator>Admin</dc:creator>
  <cp:lastModifiedBy>Admin</cp:lastModifiedBy>
  <cp:revision>3</cp:revision>
  <dcterms:created xsi:type="dcterms:W3CDTF">2020-06-02T17:08:11Z</dcterms:created>
  <dcterms:modified xsi:type="dcterms:W3CDTF">2020-06-02T17:36:07Z</dcterms:modified>
</cp:coreProperties>
</file>