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2" r:id="rId4"/>
    <p:sldId id="266" r:id="rId5"/>
    <p:sldId id="267" r:id="rId6"/>
    <p:sldId id="281" r:id="rId7"/>
    <p:sldId id="272" r:id="rId8"/>
    <p:sldId id="280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4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08EE-CA08-A543-B980-37D42422D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58F90-466A-8541-96D2-3C6385D4E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FC353-48ED-DB44-B8DC-B2B4D2C61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899-A0F7-024F-90DD-3C984452868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D5F75-F367-D340-8E9F-07DDC59C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5EDDE-A5C7-BD49-863A-D15758454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ED29-9297-304F-B63B-CCAAE1940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8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A79E-98D3-F647-AAB1-8168FB6B6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CA7C5-0EA3-584D-8EE6-540DC1F78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4ED86-8E15-1941-9805-F3BD5B8E1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899-A0F7-024F-90DD-3C984452868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4A875-E136-DD44-9E2C-C4BCE6693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BDF4B-518F-6F4C-B710-184B93BD1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ED29-9297-304F-B63B-CCAAE1940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2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C76AEA-FDE5-CC48-960D-4F0243A7C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FFCDE-B63F-4949-96EC-50193F705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55E88-01E1-BC4F-9AE0-E3370F147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899-A0F7-024F-90DD-3C984452868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36C0F-26C3-6947-B73D-A7B1560E2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7C7FB-8834-F243-8AFD-0D9AAD63C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ED29-9297-304F-B63B-CCAAE1940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4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31650-8064-7943-8710-A8ECFFAA6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3ADA-AB0A-4342-A32D-E79F0BCFA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B2B0D-6FF5-A346-8FCF-9FA926549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899-A0F7-024F-90DD-3C984452868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3A075-93D8-2545-8B18-AFF898D66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E95D8-2CA6-5044-9EBB-43279639F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ED29-9297-304F-B63B-CCAAE1940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895C3-1501-9843-85E1-65B774D7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47484-5C0A-4D4D-BEEC-751A59259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03598-7826-8044-AD77-8F1E7995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899-A0F7-024F-90DD-3C984452868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B45B5-1E05-374E-8330-23F24D197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6B11D-9142-7C46-B667-059499AE6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ED29-9297-304F-B63B-CCAAE1940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8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59209-C154-CC4D-BCD2-8EBA75EAE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68B2C-0653-1940-9479-377C7CC6C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12131-E741-1848-9EF1-B7EE1EDF4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6527-BEB1-FA48-BB8C-A17FE3A2A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899-A0F7-024F-90DD-3C984452868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675E5-6BDD-F242-90C3-9D6F94E58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E54A8-1761-FA43-BD9F-F7E1E451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ED29-9297-304F-B63B-CCAAE1940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1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27D66-B383-2745-970B-E22F8C064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8B129-F962-4F44-A029-526DF5675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C98A8-95C4-5042-A961-E88CEA407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71614-95C2-6046-B9C9-B3A71C290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5660DA-BBD1-8A4D-8EAF-FEE2D88C5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90F9A5-B565-9E41-ABD0-A4422883F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899-A0F7-024F-90DD-3C984452868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E4950A-0CC2-7842-ABCD-D99E6503B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2BBD58-4DEC-6848-BF0E-54617ED0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ED29-9297-304F-B63B-CCAAE1940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9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56932-ED27-2D47-9D9B-75DA04CFC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2FFA37-967C-7A4B-BB6B-F9E8F0AA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899-A0F7-024F-90DD-3C984452868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1E1BC-F71D-F544-8B76-05B52E13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8A876-A9DC-9549-88F3-BBD9C898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ED29-9297-304F-B63B-CCAAE1940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1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F059E9-26E6-794F-B7A9-33E478624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899-A0F7-024F-90DD-3C984452868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0C5277-47FB-5141-8F87-15D501931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9E7B2-2357-5541-8531-ED04D811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ED29-9297-304F-B63B-CCAAE1940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6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F4D3D-FB6C-994B-8653-CB1D9FFCB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213E4-16E7-3F44-8F6C-2DC8986FE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BCDFE-9FC6-9F41-A7DE-9D77938EF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24BF2-1322-934B-B2E5-03C75B2E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899-A0F7-024F-90DD-3C984452868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66FF9-8F29-FC4B-BB92-30608A46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8BC36-BB9A-D04F-AC68-21D23184D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ED29-9297-304F-B63B-CCAAE1940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3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CAB9-043F-8348-AD9C-1E83624D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926076-6AD1-0B46-8CA6-9B7EE8160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643C8-06D2-BB46-A266-913C8263B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3E4DB-C60A-B447-B39F-6C695A27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899-A0F7-024F-90DD-3C984452868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4F708-4243-A54C-89C3-51C6D9729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40CE5-6B59-554D-9AF2-12C5DD35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ED29-9297-304F-B63B-CCAAE1940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2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9B1664-AFB7-4943-8192-5504609CE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D9797-23DB-C143-9748-14B1D4D2E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15722-2229-3E42-8891-99B3FA70E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0B899-A0F7-024F-90DD-3C984452868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3CBE5-E191-7241-B67A-5E357A60D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42443-F2FA-2146-8C15-A819B9FB2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ED29-9297-304F-B63B-CCAAE1940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8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5AB6-B8F8-3646-9839-07C48913A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479087"/>
            <a:ext cx="9144000" cy="3844708"/>
          </a:xfrm>
        </p:spPr>
        <p:txBody>
          <a:bodyPr>
            <a:normAutofit/>
          </a:bodyPr>
          <a:lstStyle/>
          <a:p>
            <a:br>
              <a:rPr lang="ru-RU" sz="3200" dirty="0"/>
            </a:br>
            <a:r>
              <a:rPr lang="ru-RU" sz="3200"/>
              <a:t>                                                     </a:t>
            </a:r>
            <a:br>
              <a:rPr lang="ru-RU" sz="3200" dirty="0"/>
            </a:br>
            <a:br>
              <a:rPr lang="ru-RU" sz="4000" dirty="0"/>
            </a:br>
            <a:r>
              <a:rPr lang="en-GB" sz="3600" b="1" dirty="0" err="1"/>
              <a:t>Семантико-стилистическая</a:t>
            </a:r>
            <a:r>
              <a:rPr lang="en-GB" sz="3600" b="1" dirty="0"/>
              <a:t> </a:t>
            </a:r>
            <a:r>
              <a:rPr lang="en-GB" sz="3600" b="1" dirty="0" err="1"/>
              <a:t>роль</a:t>
            </a:r>
            <a:r>
              <a:rPr lang="en-GB" sz="3600" b="1" dirty="0"/>
              <a:t> </a:t>
            </a:r>
            <a:r>
              <a:rPr lang="en-GB" sz="3600" b="1" err="1"/>
              <a:t>звуковых</a:t>
            </a:r>
            <a:r>
              <a:rPr lang="en-GB" sz="3600" b="1"/>
              <a:t> повторов</a:t>
            </a:r>
            <a:r>
              <a:rPr lang="ru-RU" sz="3600" b="1"/>
              <a:t> </a:t>
            </a:r>
            <a:r>
              <a:rPr lang="en-GB" sz="3600" b="1" dirty="0"/>
              <a:t>в </a:t>
            </a:r>
            <a:r>
              <a:rPr lang="en-GB" sz="3600" b="1" dirty="0" err="1"/>
              <a:t>формировании</a:t>
            </a:r>
            <a:r>
              <a:rPr lang="en-GB" sz="3600" b="1" dirty="0"/>
              <a:t> </a:t>
            </a:r>
            <a:r>
              <a:rPr lang="en-GB" sz="3600" b="1" dirty="0" err="1"/>
              <a:t>коннотаций</a:t>
            </a: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02E70-81D1-E843-AB6E-83FD68DE4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3580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/>
              <a:t>(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материале</a:t>
            </a:r>
            <a:r>
              <a:rPr lang="en-GB" sz="2800" dirty="0"/>
              <a:t> </a:t>
            </a:r>
            <a:r>
              <a:rPr lang="ru-RU" sz="2800" dirty="0"/>
              <a:t>поэтического текста Н</a:t>
            </a:r>
            <a:r>
              <a:rPr lang="ru-RU" sz="2800"/>
              <a:t>. Делаланд</a:t>
            </a:r>
            <a:endParaRPr lang="en-GB" sz="2800" dirty="0"/>
          </a:p>
          <a:p>
            <a:r>
              <a:rPr lang="ru-RU" sz="2800"/>
              <a:t>«</a:t>
            </a:r>
            <a:r>
              <a:rPr lang="ru-RU" sz="2800" err="1"/>
              <a:t>От</a:t>
            </a:r>
            <a:r>
              <a:rPr lang="ru-RU" sz="2800"/>
              <a:t>.</a:t>
            </a:r>
            <a:r>
              <a:rPr lang="en-GB" sz="2800"/>
              <a:t> </a:t>
            </a:r>
            <a:r>
              <a:rPr lang="ru-RU" sz="2800"/>
              <a:t>Оттепель</a:t>
            </a:r>
            <a:r>
              <a:rPr lang="ru-RU" sz="2800" dirty="0"/>
              <a:t>. По воде…»</a:t>
            </a:r>
            <a:r>
              <a:rPr lang="en-GB" sz="2800" dirty="0"/>
              <a:t>)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547EE8-2EF9-0748-9866-7500E30B25FE}"/>
              </a:ext>
            </a:extLst>
          </p:cNvPr>
          <p:cNvSpPr txBox="1"/>
          <p:nvPr/>
        </p:nvSpPr>
        <p:spPr>
          <a:xfrm>
            <a:off x="2202302" y="415814"/>
            <a:ext cx="895393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/>
              <a:t>Дария Проходская</a:t>
            </a:r>
            <a:br>
              <a:rPr lang="ru-RU" sz="2000" b="1"/>
            </a:br>
            <a:r>
              <a:rPr lang="ru-RU" sz="2000" b="1"/>
              <a:t>                                                           </a:t>
            </a:r>
            <a:r>
              <a:rPr lang="ru-RU" sz="1800" i="1"/>
              <a:t>бакалавр </a:t>
            </a:r>
            <a:r>
              <a:rPr lang="en-GB" sz="1800" i="1"/>
              <a:t>II</a:t>
            </a:r>
            <a:r>
              <a:rPr lang="ru-RU" sz="1800" i="1"/>
              <a:t> курса обучения</a:t>
            </a:r>
            <a:br>
              <a:rPr lang="ru-RU" sz="1800" i="1"/>
            </a:br>
            <a:r>
              <a:rPr lang="ru-RU" sz="1800" i="1"/>
              <a:t>               кафедры русского языка как иностранного и методики его преподавания, </a:t>
            </a:r>
            <a:br>
              <a:rPr lang="ru-RU" sz="1800" i="1"/>
            </a:br>
            <a:r>
              <a:rPr lang="ru-RU" sz="1800" i="1"/>
              <a:t>                                        Санкт-Петербургский государственный университет</a:t>
            </a:r>
            <a:br>
              <a:rPr lang="ru-RU" sz="1800" b="1"/>
            </a:b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4B2AD-0A36-F64B-9921-92B8F9825817}"/>
              </a:ext>
            </a:extLst>
          </p:cNvPr>
          <p:cNvSpPr txBox="1"/>
          <p:nvPr/>
        </p:nvSpPr>
        <p:spPr>
          <a:xfrm>
            <a:off x="1792531" y="5210372"/>
            <a:ext cx="936370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/>
              <a:t>Научный руководитель: Н.П. Пинежанинова</a:t>
            </a:r>
            <a:br>
              <a:rPr lang="ru-RU" sz="2000" b="1"/>
            </a:br>
            <a:r>
              <a:rPr lang="ru-RU" sz="2000" b="1"/>
              <a:t>                                                           </a:t>
            </a:r>
            <a:r>
              <a:rPr lang="en-GB" i="1"/>
              <a:t>кандидат филологических наук</a:t>
            </a:r>
            <a:r>
              <a:rPr lang="en-GB" sz="1800" i="1"/>
              <a:t>, доцент</a:t>
            </a:r>
            <a:br>
              <a:rPr lang="ru-RU" sz="1800" i="1"/>
            </a:br>
            <a:r>
              <a:rPr lang="ru-RU" sz="1800" i="1"/>
              <a:t>               кафедры русского языка как иностранного и методики его преподавания, </a:t>
            </a:r>
            <a:br>
              <a:rPr lang="ru-RU" sz="1800" i="1"/>
            </a:br>
            <a:r>
              <a:rPr lang="ru-RU" sz="1800" i="1"/>
              <a:t>                                        Санкт-Петербургский государственный университет</a:t>
            </a:r>
            <a:br>
              <a:rPr lang="ru-RU" sz="1800" b="1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3E7C6-D349-7B48-9FE2-FEB0D41DC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8025"/>
            <a:ext cx="10515600" cy="30619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b="1" dirty="0">
              <a:latin typeface="+mj-lt"/>
            </a:endParaRPr>
          </a:p>
          <a:p>
            <a:pPr marL="0" indent="0" algn="just">
              <a:buNone/>
            </a:pPr>
            <a:r>
              <a:rPr lang="ru-RU" sz="2400" dirty="0">
                <a:latin typeface="+mj-lt"/>
                <a:cs typeface="Times New Roman" pitchFamily="18" charset="0"/>
              </a:rPr>
              <a:t>Современные </a:t>
            </a:r>
            <a:r>
              <a:rPr lang="ru-RU" sz="2400" dirty="0" err="1">
                <a:latin typeface="+mj-lt"/>
                <a:cs typeface="Times New Roman" pitchFamily="18" charset="0"/>
              </a:rPr>
              <a:t>лингвопоэтические</a:t>
            </a:r>
            <a:r>
              <a:rPr lang="ru-RU" sz="2400" dirty="0">
                <a:latin typeface="+mj-lt"/>
                <a:cs typeface="Times New Roman" pitchFamily="18" charset="0"/>
              </a:rPr>
              <a:t> исследования звуковых сближений и звукового повтора в поэтической речи значительно расширяют представления о принципах и формах звуковой организации, однако  функциональная роль звуковых повторов  в формировании реальных и потенциальных приемов </a:t>
            </a:r>
            <a:r>
              <a:rPr lang="ru-RU" sz="2400" dirty="0" err="1">
                <a:latin typeface="+mj-lt"/>
                <a:cs typeface="Times New Roman" pitchFamily="18" charset="0"/>
              </a:rPr>
              <a:t>смыслообразования</a:t>
            </a:r>
            <a:r>
              <a:rPr lang="ru-RU" sz="2400" dirty="0">
                <a:latin typeface="+mj-lt"/>
                <a:cs typeface="Times New Roman" pitchFamily="18" charset="0"/>
              </a:rPr>
              <a:t> остается недостаточно изученной. Сказанным определяется </a:t>
            </a:r>
            <a:r>
              <a:rPr lang="ru-RU" sz="2400" b="1" dirty="0">
                <a:latin typeface="+mj-lt"/>
                <a:cs typeface="Times New Roman" pitchFamily="18" charset="0"/>
              </a:rPr>
              <a:t>актуальность</a:t>
            </a:r>
            <a:r>
              <a:rPr lang="ru-RU" sz="2400" dirty="0">
                <a:latin typeface="+mj-lt"/>
                <a:cs typeface="Times New Roman" pitchFamily="18" charset="0"/>
              </a:rPr>
              <a:t> представленного исследования, которое посвящено анализу роли звуковых повторов в формировании коннотаций. </a:t>
            </a:r>
            <a:r>
              <a:rPr lang="ru-RU" sz="2400" dirty="0">
                <a:latin typeface="+mj-lt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+mj-lt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b="1" dirty="0">
              <a:latin typeface="+mj-lt"/>
            </a:endParaRPr>
          </a:p>
          <a:p>
            <a:pPr marL="0" indent="0" algn="just">
              <a:buNone/>
            </a:pPr>
            <a:endParaRPr lang="ru-RU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189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7821" y="2521059"/>
            <a:ext cx="915635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Цель</a:t>
            </a:r>
            <a:r>
              <a:rPr lang="en-GB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данного анализа заключается в </a:t>
            </a:r>
            <a:r>
              <a:rPr lang="en-GB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установлении типологических и окказиональных  способов влияния звуковых повторов в современной поэтической речи на формирование </a:t>
            </a:r>
            <a:r>
              <a:rPr lang="en-GB" sz="2800" dirty="0" err="1">
                <a:latin typeface="+mj-lt"/>
                <a:ea typeface="Times New Roman" panose="02020603050405020304" pitchFamily="18" charset="0"/>
              </a:rPr>
              <a:t>коннотаций</a:t>
            </a:r>
            <a:r>
              <a:rPr lang="ru-RU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.</a:t>
            </a:r>
            <a:endParaRPr lang="en-GB" sz="28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37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75345-4A9B-E34C-AD68-A2C831C8B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560" y="1253331"/>
            <a:ext cx="987688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Звуковые повторы </a:t>
            </a:r>
            <a:r>
              <a:rPr lang="ru-RU" sz="3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элемент</a:t>
            </a:r>
            <a:r>
              <a:rPr lang="ru-RU" sz="3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звуковой организации поэтической речи, объединяющий ритмико-синтаксическое и лексико-семантическое развертывание текста. 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195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03B4-9AE0-7D4B-A6BC-04824F36A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23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err="1"/>
              <a:t>Типология</a:t>
            </a:r>
            <a:r>
              <a:rPr lang="en-GB" sz="3200" b="1" dirty="0"/>
              <a:t> </a:t>
            </a:r>
            <a:r>
              <a:rPr lang="en-GB" sz="3200" b="1" dirty="0" err="1"/>
              <a:t>звуковых</a:t>
            </a:r>
            <a:r>
              <a:rPr lang="en-GB" sz="3200" b="1" dirty="0"/>
              <a:t> </a:t>
            </a:r>
            <a:r>
              <a:rPr lang="en-GB" sz="3200" b="1" dirty="0" err="1"/>
              <a:t>повторов</a:t>
            </a:r>
            <a:r>
              <a:rPr lang="ru-RU" sz="3200" b="1" dirty="0"/>
              <a:t> в поэтическом тексте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FDE78-FA55-8447-9E23-2E2493FE7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1625"/>
            <a:ext cx="10515600" cy="4895338"/>
          </a:xfrm>
        </p:spPr>
        <p:txBody>
          <a:bodyPr anchor="ctr">
            <a:normAutofit/>
          </a:bodyPr>
          <a:lstStyle/>
          <a:p>
            <a:pPr marL="342900" indent="-342900">
              <a:buAutoNum type="arabicPeriod"/>
            </a:pPr>
            <a:r>
              <a:rPr lang="ru-RU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композиционно-структурные</a:t>
            </a:r>
            <a:r>
              <a:rPr lang="ru-RU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u="sng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конвенциональные</a:t>
            </a:r>
            <a:r>
              <a:rPr lang="en-GB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рифм</a:t>
            </a:r>
            <a:r>
              <a:rPr lang="en-GB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</a:p>
          <a:p>
            <a:pPr marL="457200" lvl="1" indent="0">
              <a:buNone/>
            </a:pPr>
            <a:r>
              <a:rPr lang="en-GB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ru-RU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окказиональные</a:t>
            </a:r>
            <a:r>
              <a:rPr lang="ru-RU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анафорические, медиальные, </a:t>
            </a:r>
            <a:r>
              <a:rPr lang="ru-RU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эпифорические</a:t>
            </a:r>
            <a:r>
              <a:rPr lang="ru-RU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фоническ</a:t>
            </a:r>
            <a:r>
              <a:rPr lang="en-GB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цепь </a:t>
            </a:r>
            <a:r>
              <a:rPr lang="en-GB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лейтмотив и анаграмм</a:t>
            </a:r>
            <a:r>
              <a:rPr lang="en-GB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sz="24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итмообразующие</a:t>
            </a:r>
            <a:endParaRPr lang="en-GB" sz="2400" b="1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ассоциативные</a:t>
            </a:r>
            <a:r>
              <a:rPr lang="ru-RU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звукопись</a:t>
            </a:r>
            <a:r>
              <a:rPr lang="en-GB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звукосимволизм</a:t>
            </a:r>
            <a:r>
              <a:rPr lang="en-GB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идеофоны</a:t>
            </a:r>
            <a:r>
              <a:rPr lang="en-GB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омофоны</a:t>
            </a:r>
            <a:r>
              <a:rPr lang="en-GB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имитативы</a:t>
            </a:r>
            <a:r>
              <a:rPr lang="ru-RU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ономатопы</a:t>
            </a:r>
            <a:r>
              <a:rPr lang="ru-RU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стилистические</a:t>
            </a:r>
            <a:r>
              <a:rPr lang="ru-RU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(паронимы).</a:t>
            </a:r>
            <a:endParaRPr lang="en-GB" sz="2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537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716692"/>
          </a:xfrm>
        </p:spPr>
        <p:txBody>
          <a:bodyPr>
            <a:normAutofit fontScale="90000"/>
          </a:bodyPr>
          <a:lstStyle/>
          <a:p>
            <a:pPr marL="0" indent="0" algn="ctr">
              <a:lnSpc>
                <a:spcPct val="100000"/>
              </a:lnSpc>
            </a:pPr>
            <a:r>
              <a:rPr lang="ru-RU" sz="2400" b="1" dirty="0"/>
              <a:t>Семантико-стилистический анализ звуковых повторов </a:t>
            </a:r>
            <a:br>
              <a:rPr lang="en-GB" sz="2400" b="1" dirty="0"/>
            </a:br>
            <a:r>
              <a:rPr lang="en-GB" sz="2400" b="1" dirty="0"/>
              <a:t>в </a:t>
            </a:r>
            <a:r>
              <a:rPr lang="en-GB" sz="2400" b="1" dirty="0" err="1"/>
              <a:t>поэтиче</a:t>
            </a:r>
            <a:r>
              <a:rPr lang="ru-RU" sz="2400" b="1" dirty="0" err="1"/>
              <a:t>ском</a:t>
            </a:r>
            <a:r>
              <a:rPr lang="ru-RU" sz="2400" b="1" dirty="0"/>
              <a:t> тексте Н. </a:t>
            </a:r>
            <a:r>
              <a:rPr lang="ru-RU" sz="2400" b="1" dirty="0" err="1"/>
              <a:t>Делаланд</a:t>
            </a:r>
            <a:r>
              <a:rPr lang="ru-RU" sz="2400" b="1" dirty="0"/>
              <a:t> </a:t>
            </a:r>
            <a:r>
              <a:rPr lang="en-GB" sz="2400" b="1" dirty="0"/>
              <a:t>«</a:t>
            </a:r>
            <a:r>
              <a:rPr lang="en-GB" sz="2400" b="1" dirty="0" err="1"/>
              <a:t>От</a:t>
            </a:r>
            <a:r>
              <a:rPr lang="en-GB" sz="2400" b="1" dirty="0"/>
              <a:t>. </a:t>
            </a:r>
            <a:r>
              <a:rPr lang="ru-RU" sz="2400" b="1" dirty="0" err="1"/>
              <a:t>О</a:t>
            </a:r>
            <a:r>
              <a:rPr lang="en-GB" sz="2400" b="1" dirty="0" err="1"/>
              <a:t>ттепель</a:t>
            </a:r>
            <a:r>
              <a:rPr lang="en-GB" sz="2400" b="1" dirty="0"/>
              <a:t>. </a:t>
            </a:r>
            <a:r>
              <a:rPr lang="ru-RU" sz="2400" b="1" dirty="0" err="1"/>
              <a:t>П</a:t>
            </a:r>
            <a:r>
              <a:rPr lang="en-GB" sz="2400" b="1" dirty="0"/>
              <a:t>о </a:t>
            </a:r>
            <a:r>
              <a:rPr lang="en-GB" sz="2400" b="1" dirty="0" err="1"/>
              <a:t>воде</a:t>
            </a:r>
            <a:r>
              <a:rPr lang="en-GB" sz="2400" b="1" dirty="0"/>
              <a:t>...»</a:t>
            </a:r>
            <a:br>
              <a:rPr lang="en-GB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801" y="1173892"/>
            <a:ext cx="8814440" cy="5338854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r>
              <a:rPr lang="ru-RU" sz="2400" dirty="0"/>
              <a:t>От</a:t>
            </a:r>
            <a:r>
              <a:rPr lang="ru-RU" sz="2400"/>
              <a:t>. </a:t>
            </a:r>
            <a:r>
              <a:rPr lang="az-Cyrl-AZ" sz="2400"/>
              <a:t>О</a:t>
            </a:r>
            <a:r>
              <a:rPr lang="ru-RU" sz="2400"/>
              <a:t>ттепель. По </a:t>
            </a:r>
            <a:r>
              <a:rPr lang="ru-RU" sz="2400" dirty="0"/>
              <a:t>воде</a:t>
            </a:r>
            <a:br>
              <a:rPr lang="ru-RU" sz="2400" dirty="0"/>
            </a:br>
            <a:r>
              <a:rPr lang="ru-RU" sz="2400" dirty="0"/>
              <a:t>в резиновых сапогах,</a:t>
            </a:r>
            <a:br>
              <a:rPr lang="ru-RU" sz="2400" dirty="0"/>
            </a:br>
            <a:r>
              <a:rPr lang="ru-RU" sz="2400" dirty="0"/>
              <a:t>вода огибает здесь</a:t>
            </a:r>
            <a:br>
              <a:rPr lang="ru-RU" sz="2400" dirty="0"/>
            </a:br>
            <a:r>
              <a:rPr lang="ru-RU" sz="2400" dirty="0"/>
              <a:t>и здесь, отдает в ногах</a:t>
            </a:r>
            <a:br>
              <a:rPr lang="ru-RU" sz="2400" dirty="0"/>
            </a:br>
            <a:r>
              <a:rPr lang="ru-RU" sz="2400" dirty="0"/>
              <a:t>движением. От теперь –</a:t>
            </a:r>
            <a:br>
              <a:rPr lang="ru-RU" sz="2400" dirty="0"/>
            </a:br>
            <a:r>
              <a:rPr lang="ru-RU" sz="2400" dirty="0"/>
              <a:t>весна, ясен пень и день</a:t>
            </a:r>
            <a:br>
              <a:rPr lang="ru-RU" sz="2400" dirty="0"/>
            </a:br>
            <a:r>
              <a:rPr lang="ru-RU" sz="2400" dirty="0"/>
              <a:t>прозрачен – то оттепель,</a:t>
            </a:r>
            <a:br>
              <a:rPr lang="ru-RU" sz="2400" dirty="0"/>
            </a:br>
            <a:r>
              <a:rPr lang="ru-RU" sz="2400" dirty="0"/>
              <a:t>апрель на седьмой воде,</a:t>
            </a:r>
            <a:br>
              <a:rPr lang="ru-RU" sz="2400" dirty="0"/>
            </a:br>
            <a:r>
              <a:rPr lang="ru-RU" sz="2400" dirty="0"/>
              <a:t>кисель снеговой реки,</a:t>
            </a:r>
            <a:br>
              <a:rPr lang="ru-RU" sz="2400" dirty="0"/>
            </a:br>
            <a:r>
              <a:rPr lang="ru-RU" sz="2400" dirty="0"/>
              <a:t>журчащее пенье птиц,</a:t>
            </a:r>
            <a:br>
              <a:rPr lang="ru-RU" sz="2400" dirty="0"/>
            </a:br>
            <a:r>
              <a:rPr lang="ru-RU" sz="2400" dirty="0"/>
              <a:t>все нынче течет – теки</a:t>
            </a:r>
            <a:br>
              <a:rPr lang="ru-RU" sz="2400" dirty="0"/>
            </a:br>
            <a:r>
              <a:rPr lang="ru-RU" sz="2400" dirty="0"/>
              <a:t>и ты, по воде пройтись –</a:t>
            </a:r>
            <a:br>
              <a:rPr lang="ru-RU" sz="2400" dirty="0"/>
            </a:br>
            <a:r>
              <a:rPr lang="ru-RU" sz="2400" dirty="0"/>
              <a:t>легко, невесомо, пост,</a:t>
            </a:r>
            <a:br>
              <a:rPr lang="ru-RU" sz="2400" dirty="0"/>
            </a:br>
            <a:r>
              <a:rPr lang="ru-RU" sz="2400" dirty="0"/>
              <a:t>так </a:t>
            </a:r>
            <a:r>
              <a:rPr lang="ru-RU" sz="2400" dirty="0" err="1"/>
              <a:t>посто</a:t>
            </a:r>
            <a:r>
              <a:rPr lang="ru-RU" sz="2400" dirty="0"/>
              <a:t>, что хоть взлетай</a:t>
            </a:r>
            <a:br>
              <a:rPr lang="ru-RU" sz="2400" dirty="0"/>
            </a:br>
            <a:r>
              <a:rPr lang="ru-RU" sz="2400" dirty="0"/>
              <a:t>воробышком в полный рост.</a:t>
            </a:r>
          </a:p>
        </p:txBody>
      </p:sp>
    </p:spTree>
    <p:extLst>
      <p:ext uri="{BB962C8B-B14F-4D97-AF65-F5344CB8AC3E}">
        <p14:creationId xmlns:p14="http://schemas.microsoft.com/office/powerpoint/2010/main" val="270347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DA16794-C8E9-C244-A791-7F6F596BF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45" y="0"/>
            <a:ext cx="4283982" cy="682814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8479EB-EB63-714A-8158-BF7A6A083C28}"/>
              </a:ext>
            </a:extLst>
          </p:cNvPr>
          <p:cNvSpPr txBox="1"/>
          <p:nvPr/>
        </p:nvSpPr>
        <p:spPr>
          <a:xfrm>
            <a:off x="6401148" y="905693"/>
            <a:ext cx="448830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>
                <a:latin typeface="+mj-lt"/>
              </a:rPr>
              <a:t>Ключевые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 err="1">
                <a:latin typeface="+mj-lt"/>
              </a:rPr>
              <a:t>слова</a:t>
            </a:r>
            <a:r>
              <a:rPr lang="en-GB" sz="3200" dirty="0">
                <a:latin typeface="+mj-lt"/>
              </a:rPr>
              <a:t> (</a:t>
            </a:r>
            <a:r>
              <a:rPr lang="en-GB" sz="3200" dirty="0" err="1">
                <a:latin typeface="+mj-lt"/>
              </a:rPr>
              <a:t>анаграммы</a:t>
            </a:r>
            <a:r>
              <a:rPr lang="en-GB" sz="3200" dirty="0">
                <a:latin typeface="+mj-lt"/>
              </a:rPr>
              <a:t>):</a:t>
            </a:r>
          </a:p>
          <a:p>
            <a:pPr algn="l"/>
            <a:r>
              <a:rPr lang="az-Cyrl-AZ" sz="3200" dirty="0">
                <a:solidFill>
                  <a:srgbClr val="7030A0"/>
                </a:solidFill>
                <a:latin typeface="+mj-lt"/>
              </a:rPr>
              <a:t>О</a:t>
            </a:r>
            <a:r>
              <a:rPr lang="en-GB" sz="3200" dirty="0" err="1">
                <a:solidFill>
                  <a:srgbClr val="7030A0"/>
                </a:solidFill>
                <a:latin typeface="+mj-lt"/>
              </a:rPr>
              <a:t>ттепель</a:t>
            </a:r>
            <a:endParaRPr lang="en-GB" sz="3200" dirty="0">
              <a:solidFill>
                <a:srgbClr val="7030A0"/>
              </a:solidFill>
              <a:latin typeface="+mj-lt"/>
            </a:endParaRPr>
          </a:p>
          <a:p>
            <a:pPr algn="l"/>
            <a:r>
              <a:rPr lang="en-GB" sz="3200" dirty="0" err="1">
                <a:solidFill>
                  <a:srgbClr val="00B0F0"/>
                </a:solidFill>
                <a:latin typeface="+mj-lt"/>
              </a:rPr>
              <a:t>Вода</a:t>
            </a:r>
            <a:endParaRPr lang="en-GB" sz="3200" dirty="0">
              <a:solidFill>
                <a:srgbClr val="00B0F0"/>
              </a:solidFill>
              <a:latin typeface="+mj-lt"/>
            </a:endParaRPr>
          </a:p>
          <a:p>
            <a:pPr algn="l"/>
            <a:r>
              <a:rPr lang="en-GB" sz="3200" dirty="0" err="1">
                <a:solidFill>
                  <a:srgbClr val="00B050"/>
                </a:solidFill>
                <a:latin typeface="+mj-lt"/>
              </a:rPr>
              <a:t>Весна</a:t>
            </a:r>
            <a:endParaRPr lang="ru-RU" sz="3200" dirty="0">
              <a:solidFill>
                <a:srgbClr val="00B050"/>
              </a:solidFill>
              <a:latin typeface="+mj-lt"/>
            </a:endParaRPr>
          </a:p>
          <a:p>
            <a:pPr algn="l"/>
            <a:endParaRPr lang="en-GB" sz="3200" dirty="0">
              <a:solidFill>
                <a:srgbClr val="00B050"/>
              </a:solidFill>
              <a:latin typeface="+mj-lt"/>
            </a:endParaRPr>
          </a:p>
          <a:p>
            <a:pPr algn="l"/>
            <a:r>
              <a:rPr lang="en-GB" sz="3200" dirty="0" err="1">
                <a:solidFill>
                  <a:srgbClr val="C00000"/>
                </a:solidFill>
                <a:latin typeface="+mj-lt"/>
              </a:rPr>
              <a:t>Течение</a:t>
            </a:r>
            <a:endParaRPr lang="en-GB" sz="3200" dirty="0">
              <a:solidFill>
                <a:srgbClr val="C00000"/>
              </a:solidFill>
              <a:latin typeface="+mj-lt"/>
            </a:endParaRPr>
          </a:p>
          <a:p>
            <a:pPr algn="l"/>
            <a:r>
              <a:rPr lang="en-GB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П(р)</a:t>
            </a:r>
            <a:r>
              <a:rPr lang="en-GB" sz="320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осто</a:t>
            </a:r>
            <a:endParaRPr lang="en-GB" sz="3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l"/>
            <a:endParaRPr lang="en-GB" sz="3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l"/>
            <a:r>
              <a:rPr lang="en-GB" sz="2800" dirty="0" err="1">
                <a:latin typeface="+mj-lt"/>
              </a:rPr>
              <a:t>Омофоны</a:t>
            </a:r>
            <a:r>
              <a:rPr lang="en-GB" sz="2800" dirty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имплицитных </a:t>
            </a:r>
            <a:r>
              <a:rPr lang="en-GB" sz="2800" dirty="0" err="1">
                <a:latin typeface="+mj-lt"/>
              </a:rPr>
              <a:t>междометий</a:t>
            </a:r>
            <a:r>
              <a:rPr lang="en-GB" sz="2800" dirty="0">
                <a:latin typeface="+mj-lt"/>
              </a:rPr>
              <a:t>:</a:t>
            </a:r>
            <a:r>
              <a:rPr lang="en-GB" sz="2800" i="1" dirty="0">
                <a:latin typeface="+mj-lt"/>
              </a:rPr>
              <a:t> </a:t>
            </a:r>
            <a:r>
              <a:rPr lang="ru-RU" sz="2800" i="1" dirty="0">
                <a:latin typeface="+mj-lt"/>
              </a:rPr>
              <a:t>-ой,-</a:t>
            </a:r>
            <a:r>
              <a:rPr lang="en-GB" sz="2800" i="1" dirty="0" err="1">
                <a:latin typeface="+mj-lt"/>
              </a:rPr>
              <a:t>ай</a:t>
            </a:r>
            <a:r>
              <a:rPr lang="en-GB" sz="2800" i="1" dirty="0">
                <a:latin typeface="+mj-lt"/>
              </a:rPr>
              <a:t>, </a:t>
            </a:r>
            <a:r>
              <a:rPr lang="ru-RU" sz="2800" i="1" dirty="0">
                <a:latin typeface="+mj-lt"/>
              </a:rPr>
              <a:t>-</a:t>
            </a:r>
            <a:r>
              <a:rPr lang="en-GB" sz="2800" i="1" dirty="0" err="1">
                <a:latin typeface="+mj-lt"/>
              </a:rPr>
              <a:t>ах</a:t>
            </a:r>
            <a:endParaRPr lang="en-US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648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DAA6F-596B-8641-B6A1-5D716FF9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366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+mn-lt"/>
              </a:rPr>
              <a:t>Функциональные особенности звуковых повторов </a:t>
            </a:r>
            <a:r>
              <a:rPr lang="en-GB" sz="2400" dirty="0">
                <a:latin typeface="+mn-lt"/>
              </a:rPr>
              <a:t> в </a:t>
            </a:r>
            <a:r>
              <a:rPr lang="en-GB" sz="2400" dirty="0" err="1">
                <a:latin typeface="+mn-lt"/>
              </a:rPr>
              <a:t>тексте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7A5F7-283D-F247-86D6-0E581CF4B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415" y="1043275"/>
            <a:ext cx="11491030" cy="546408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AutoNum type="arabicParenR"/>
            </a:pPr>
            <a:r>
              <a:rPr lang="ru-RU" sz="1800" dirty="0"/>
              <a:t>Распределение звуковых повторов по тексту демонстрирует разнообразие композиционных форм: фонические эпифоры (9-12), фоническая цепь, медиана (8-9), фоническое рондо(12) . </a:t>
            </a:r>
          </a:p>
          <a:p>
            <a:pPr marL="342900" indent="-342900">
              <a:buFont typeface="Arial" panose="020B0604020202020204" pitchFamily="34" charset="0"/>
              <a:buAutoNum type="arabicParenR"/>
            </a:pPr>
            <a:r>
              <a:rPr lang="ru-RU" sz="1800" dirty="0"/>
              <a:t>Рифменный вертикальный ряд отмечен высокой концентрацией звуков /</a:t>
            </a:r>
            <a:r>
              <a:rPr lang="ru-RU" sz="1800" i="1" dirty="0"/>
              <a:t>е</a:t>
            </a:r>
            <a:r>
              <a:rPr lang="ru-RU" sz="1800" dirty="0"/>
              <a:t>/,</a:t>
            </a:r>
            <a:r>
              <a:rPr lang="ru-RU" sz="1800" i="1" dirty="0"/>
              <a:t> </a:t>
            </a:r>
            <a:r>
              <a:rPr lang="ru-RU" sz="1800" dirty="0"/>
              <a:t>/</a:t>
            </a:r>
            <a:r>
              <a:rPr lang="ru-RU" sz="1800" i="1" dirty="0"/>
              <a:t>и</a:t>
            </a:r>
            <a:r>
              <a:rPr lang="ru-RU" sz="1800" dirty="0"/>
              <a:t>/, при этом ассонансы  выдвигают и объединяют отдельные слова, компенсируя неточную рифму. </a:t>
            </a:r>
          </a:p>
          <a:p>
            <a:pPr marL="342900" indent="-342900">
              <a:buFont typeface="Arial" panose="020B0604020202020204" pitchFamily="34" charset="0"/>
              <a:buAutoNum type="arabicParenR"/>
            </a:pPr>
            <a:r>
              <a:rPr lang="ru-RU" sz="1800" dirty="0">
                <a:ea typeface="Times New Roman" panose="02020603050405020304" pitchFamily="18" charset="0"/>
              </a:rPr>
              <a:t>П</a:t>
            </a:r>
            <a:r>
              <a:rPr lang="en-GB" sz="1800" dirty="0" err="1">
                <a:ea typeface="Times New Roman" panose="02020603050405020304" pitchFamily="18" charset="0"/>
              </a:rPr>
              <a:t>овторы</a:t>
            </a:r>
            <a:r>
              <a:rPr lang="en-GB" sz="1800" dirty="0"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ea typeface="Times New Roman" panose="02020603050405020304" pitchFamily="18" charset="0"/>
              </a:rPr>
              <a:t>рематических</a:t>
            </a:r>
            <a:r>
              <a:rPr lang="ru-RU" sz="1800" dirty="0"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a typeface="Times New Roman" panose="02020603050405020304" pitchFamily="18" charset="0"/>
              </a:rPr>
              <a:t>позициях</a:t>
            </a:r>
            <a:r>
              <a:rPr lang="en-GB" sz="1800" dirty="0">
                <a:ea typeface="Times New Roman" panose="02020603050405020304" pitchFamily="18" charset="0"/>
              </a:rPr>
              <a:t>  </a:t>
            </a:r>
            <a:r>
              <a:rPr lang="ru-RU" sz="1800" dirty="0">
                <a:ea typeface="Times New Roman" panose="02020603050405020304" pitchFamily="18" charset="0"/>
              </a:rPr>
              <a:t>приобретают коннотацию</a:t>
            </a:r>
            <a:r>
              <a:rPr lang="en-GB" sz="1800" dirty="0"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a typeface="Times New Roman" panose="02020603050405020304" pitchFamily="18" charset="0"/>
              </a:rPr>
              <a:t>омофон</a:t>
            </a:r>
            <a:r>
              <a:rPr lang="ru-RU" sz="1800" dirty="0" err="1">
                <a:ea typeface="Times New Roman" panose="02020603050405020304" pitchFamily="18" charset="0"/>
              </a:rPr>
              <a:t>ов</a:t>
            </a:r>
            <a:r>
              <a:rPr lang="ru-RU" sz="1800" dirty="0"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a typeface="Times New Roman" panose="02020603050405020304" pitchFamily="18" charset="0"/>
              </a:rPr>
              <a:t>эмотивных</a:t>
            </a:r>
            <a:r>
              <a:rPr lang="en-GB" sz="1800" dirty="0"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a typeface="Times New Roman" panose="02020603050405020304" pitchFamily="18" charset="0"/>
              </a:rPr>
              <a:t>междометий</a:t>
            </a:r>
            <a:r>
              <a:rPr lang="en-GB" sz="1800" dirty="0">
                <a:ea typeface="Times New Roman" panose="02020603050405020304" pitchFamily="18" charset="0"/>
              </a:rPr>
              <a:t> (-</a:t>
            </a:r>
            <a:r>
              <a:rPr lang="en-GB" sz="1800" i="1" dirty="0" err="1">
                <a:ea typeface="Times New Roman" panose="02020603050405020304" pitchFamily="18" charset="0"/>
              </a:rPr>
              <a:t>ах</a:t>
            </a:r>
            <a:r>
              <a:rPr lang="en-GB" sz="1800" i="1" dirty="0">
                <a:ea typeface="Times New Roman" panose="02020603050405020304" pitchFamily="18" charset="0"/>
              </a:rPr>
              <a:t>, -</a:t>
            </a:r>
            <a:r>
              <a:rPr lang="en-GB" sz="1800" i="1" dirty="0" err="1">
                <a:ea typeface="Times New Roman" panose="02020603050405020304" pitchFamily="18" charset="0"/>
              </a:rPr>
              <a:t>ой</a:t>
            </a:r>
            <a:r>
              <a:rPr lang="en-GB" sz="1800" i="1" dirty="0">
                <a:ea typeface="Times New Roman" panose="02020603050405020304" pitchFamily="18" charset="0"/>
              </a:rPr>
              <a:t>, -</a:t>
            </a:r>
            <a:r>
              <a:rPr lang="en-GB" sz="1800" i="1" dirty="0" err="1">
                <a:ea typeface="Times New Roman" panose="02020603050405020304" pitchFamily="18" charset="0"/>
              </a:rPr>
              <a:t>ай</a:t>
            </a:r>
            <a:r>
              <a:rPr lang="en-GB" sz="1800" dirty="0">
                <a:ea typeface="Times New Roman" panose="02020603050405020304" pitchFamily="18" charset="0"/>
              </a:rPr>
              <a:t>)</a:t>
            </a:r>
            <a:r>
              <a:rPr lang="ru-RU" sz="1800" dirty="0"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AutoNum type="arabicParenR"/>
            </a:pPr>
            <a:r>
              <a:rPr lang="ru-RU" sz="1800" dirty="0" err="1">
                <a:ea typeface="Times New Roman" panose="02020603050405020304" pitchFamily="18" charset="0"/>
              </a:rPr>
              <a:t>З</a:t>
            </a:r>
            <a:r>
              <a:rPr lang="en-GB" sz="1800" dirty="0" err="1">
                <a:ea typeface="Times New Roman" panose="02020603050405020304" pitchFamily="18" charset="0"/>
              </a:rPr>
              <a:t>вуковые</a:t>
            </a:r>
            <a:r>
              <a:rPr lang="en-GB" sz="1800" dirty="0"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a typeface="Times New Roman" panose="02020603050405020304" pitchFamily="18" charset="0"/>
              </a:rPr>
              <a:t>повторы</a:t>
            </a:r>
            <a:r>
              <a:rPr lang="en-GB" sz="1800" dirty="0">
                <a:ea typeface="Times New Roman" panose="02020603050405020304" pitchFamily="18" charset="0"/>
              </a:rPr>
              <a:t> </a:t>
            </a:r>
            <a:r>
              <a:rPr lang="ru-RU" sz="1800" dirty="0">
                <a:ea typeface="Times New Roman" panose="02020603050405020304" pitchFamily="18" charset="0"/>
              </a:rPr>
              <a:t>усилены </a:t>
            </a:r>
            <a:r>
              <a:rPr lang="en-GB" sz="1800" dirty="0" err="1">
                <a:ea typeface="Times New Roman" panose="02020603050405020304" pitchFamily="18" charset="0"/>
              </a:rPr>
              <a:t>сочета</a:t>
            </a:r>
            <a:r>
              <a:rPr lang="ru-RU" sz="1800" dirty="0" err="1">
                <a:ea typeface="Times New Roman" panose="02020603050405020304" pitchFamily="18" charset="0"/>
              </a:rPr>
              <a:t>нием</a:t>
            </a:r>
            <a:r>
              <a:rPr lang="en-GB" sz="1800" dirty="0">
                <a:ea typeface="Times New Roman" panose="02020603050405020304" pitchFamily="18" charset="0"/>
              </a:rPr>
              <a:t> с </a:t>
            </a:r>
            <a:r>
              <a:rPr lang="en-GB" sz="1800" dirty="0" err="1">
                <a:ea typeface="Times New Roman" panose="02020603050405020304" pitchFamily="18" charset="0"/>
              </a:rPr>
              <a:t>художественн</a:t>
            </a:r>
            <a:r>
              <a:rPr lang="ru-RU" sz="1800" dirty="0" err="1">
                <a:ea typeface="Times New Roman" panose="02020603050405020304" pitchFamily="18" charset="0"/>
              </a:rPr>
              <a:t>ыми</a:t>
            </a:r>
            <a:r>
              <a:rPr lang="ru-RU" sz="1800" dirty="0">
                <a:ea typeface="Times New Roman" panose="02020603050405020304" pitchFamily="18" charset="0"/>
              </a:rPr>
              <a:t> тропами и фигурами</a:t>
            </a:r>
            <a:r>
              <a:rPr lang="en-GB" sz="1800" dirty="0">
                <a:ea typeface="Times New Roman" panose="02020603050405020304" pitchFamily="18" charset="0"/>
              </a:rPr>
              <a:t> (</a:t>
            </a:r>
            <a:r>
              <a:rPr lang="en-GB" sz="1800" dirty="0" err="1">
                <a:ea typeface="Times New Roman" panose="02020603050405020304" pitchFamily="18" charset="0"/>
              </a:rPr>
              <a:t>полиптотон</a:t>
            </a:r>
            <a:r>
              <a:rPr lang="en-GB" sz="1800" dirty="0">
                <a:ea typeface="Times New Roman" panose="02020603050405020304" pitchFamily="18" charset="0"/>
              </a:rPr>
              <a:t>: </a:t>
            </a:r>
            <a:r>
              <a:rPr lang="en-GB" sz="1800" i="1" dirty="0" err="1">
                <a:ea typeface="Times New Roman" panose="02020603050405020304" pitchFamily="18" charset="0"/>
              </a:rPr>
              <a:t>течет</a:t>
            </a:r>
            <a:r>
              <a:rPr lang="en-GB" sz="1800" i="1" dirty="0">
                <a:ea typeface="Times New Roman" panose="02020603050405020304" pitchFamily="18" charset="0"/>
              </a:rPr>
              <a:t> - </a:t>
            </a:r>
            <a:r>
              <a:rPr lang="en-GB" sz="1800" i="1" dirty="0" err="1">
                <a:ea typeface="Times New Roman" panose="02020603050405020304" pitchFamily="18" charset="0"/>
              </a:rPr>
              <a:t>теки</a:t>
            </a:r>
            <a:r>
              <a:rPr lang="en-GB" sz="1800" dirty="0">
                <a:ea typeface="Times New Roman" panose="02020603050405020304" pitchFamily="18" charset="0"/>
              </a:rPr>
              <a:t>, </a:t>
            </a:r>
            <a:r>
              <a:rPr lang="en-GB" sz="1800" dirty="0" err="1">
                <a:ea typeface="Times New Roman" panose="02020603050405020304" pitchFamily="18" charset="0"/>
              </a:rPr>
              <a:t>анадиплосис</a:t>
            </a:r>
            <a:r>
              <a:rPr lang="en-GB" sz="1800" dirty="0">
                <a:ea typeface="Times New Roman" panose="02020603050405020304" pitchFamily="18" charset="0"/>
              </a:rPr>
              <a:t>:</a:t>
            </a:r>
            <a:r>
              <a:rPr lang="en-GB" sz="1800" i="1" dirty="0">
                <a:ea typeface="Times New Roman" panose="02020603050405020304" pitchFamily="18" charset="0"/>
              </a:rPr>
              <a:t> </a:t>
            </a:r>
            <a:r>
              <a:rPr lang="en-GB" sz="1800" i="1" dirty="0" err="1">
                <a:ea typeface="Times New Roman" panose="02020603050405020304" pitchFamily="18" charset="0"/>
              </a:rPr>
              <a:t>от</a:t>
            </a:r>
            <a:r>
              <a:rPr lang="en-GB" sz="1800" i="1" dirty="0">
                <a:ea typeface="Times New Roman" panose="02020603050405020304" pitchFamily="18" charset="0"/>
              </a:rPr>
              <a:t>. </a:t>
            </a:r>
            <a:r>
              <a:rPr lang="en-GB" sz="1800" i="1" dirty="0" err="1">
                <a:ea typeface="Times New Roman" panose="02020603050405020304" pitchFamily="18" charset="0"/>
              </a:rPr>
              <a:t>оттепель</a:t>
            </a:r>
            <a:r>
              <a:rPr lang="en-GB" sz="1800" dirty="0"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a typeface="Times New Roman" panose="02020603050405020304" pitchFamily="18" charset="0"/>
              </a:rPr>
              <a:t>окказионал</a:t>
            </a:r>
            <a:r>
              <a:rPr lang="en-GB" sz="1800" dirty="0" err="1">
                <a:ea typeface="Times New Roman" panose="02020603050405020304" pitchFamily="18" charset="0"/>
              </a:rPr>
              <a:t>изм</a:t>
            </a:r>
            <a:r>
              <a:rPr lang="en-GB" sz="1800" dirty="0">
                <a:ea typeface="Times New Roman" panose="02020603050405020304" pitchFamily="18" charset="0"/>
              </a:rPr>
              <a:t>: </a:t>
            </a:r>
            <a:r>
              <a:rPr lang="en-GB" sz="1800" i="1" dirty="0" err="1">
                <a:ea typeface="Times New Roman" panose="02020603050405020304" pitchFamily="18" charset="0"/>
              </a:rPr>
              <a:t>посто</a:t>
            </a:r>
            <a:r>
              <a:rPr lang="en-GB" sz="1800" dirty="0">
                <a:ea typeface="Times New Roman" panose="02020603050405020304" pitchFamily="18" charset="0"/>
              </a:rPr>
              <a:t>);</a:t>
            </a:r>
          </a:p>
          <a:p>
            <a:pPr marL="342900" indent="-342900">
              <a:buAutoNum type="arabicParenR"/>
            </a:pPr>
            <a:r>
              <a:rPr lang="ru-RU" sz="1800" dirty="0"/>
              <a:t>Каждая фоническая цепь маркирует ключевое слово по принципу анаграммы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(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оттепель</a:t>
            </a:r>
            <a:r>
              <a:rPr lang="en-GB" sz="1800" i="1" dirty="0">
                <a:effectLst/>
                <a:ea typeface="Times New Roman" panose="02020603050405020304" pitchFamily="18" charset="0"/>
              </a:rPr>
              <a:t>, 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вода</a:t>
            </a:r>
            <a:r>
              <a:rPr lang="en-GB" sz="1800" i="1" dirty="0">
                <a:effectLst/>
                <a:ea typeface="Times New Roman" panose="02020603050405020304" pitchFamily="18" charset="0"/>
              </a:rPr>
              <a:t>, 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весна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); </a:t>
            </a:r>
          </a:p>
          <a:p>
            <a:pPr marL="342900" indent="-342900">
              <a:buAutoNum type="arabicParenR"/>
            </a:pPr>
            <a:r>
              <a:rPr lang="ru-RU" sz="1800" dirty="0">
                <a:ea typeface="Times New Roman" panose="02020603050405020304" pitchFamily="18" charset="0"/>
              </a:rPr>
              <a:t>Принцип звуковой </a:t>
            </a:r>
            <a:r>
              <a:rPr lang="ru-RU" sz="1800" dirty="0" err="1">
                <a:ea typeface="Times New Roman" panose="02020603050405020304" pitchFamily="18" charset="0"/>
              </a:rPr>
              <a:t>мотивироанности</a:t>
            </a:r>
            <a:r>
              <a:rPr lang="ru-RU" sz="1800" dirty="0">
                <a:ea typeface="Times New Roman" panose="02020603050405020304" pitchFamily="18" charset="0"/>
              </a:rPr>
              <a:t> ключевых слов распространяется и отдельные контексты. Так, строка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все</a:t>
            </a:r>
            <a:r>
              <a:rPr lang="en-GB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нынче</a:t>
            </a:r>
            <a:r>
              <a:rPr lang="en-GB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течет</a:t>
            </a:r>
            <a:r>
              <a:rPr lang="en-GB" sz="1800" i="1" dirty="0">
                <a:effectLst/>
                <a:ea typeface="Times New Roman" panose="02020603050405020304" pitchFamily="18" charset="0"/>
              </a:rPr>
              <a:t>, 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теки</a:t>
            </a:r>
            <a:r>
              <a:rPr lang="en-GB" sz="1800" i="1" dirty="0">
                <a:effectLst/>
                <a:ea typeface="Times New Roman" panose="02020603050405020304" pitchFamily="18" charset="0"/>
              </a:rPr>
              <a:t> / и 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ты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комбинацией звуковых повторов </a:t>
            </a:r>
            <a:r>
              <a:rPr lang="ru-RU" sz="1800" dirty="0" err="1">
                <a:ea typeface="Times New Roman" panose="02020603050405020304" pitchFamily="18" charset="0"/>
              </a:rPr>
              <a:t>анаграммирует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ea typeface="Times New Roman" panose="02020603050405020304" pitchFamily="18" charset="0"/>
              </a:rPr>
              <a:t>неназванное в тексте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ea typeface="Times New Roman" panose="02020603050405020304" pitchFamily="18" charset="0"/>
              </a:rPr>
              <a:t>ключевое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ea typeface="Times New Roman" panose="02020603050405020304" pitchFamily="18" charset="0"/>
              </a:rPr>
              <a:t>слово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течение</a:t>
            </a:r>
            <a:r>
              <a:rPr lang="ru-RU" sz="1800" dirty="0">
                <a:ea typeface="Times New Roman" panose="02020603050405020304" pitchFamily="18" charset="0"/>
              </a:rPr>
              <a:t>.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endParaRPr lang="ru-RU" sz="18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R"/>
            </a:pPr>
            <a:r>
              <a:rPr lang="ru-RU" sz="1800" dirty="0"/>
              <a:t>Внутри анаграмматического ряда можно наблюдать процесс паронимической аттракции (</a:t>
            </a:r>
            <a:r>
              <a:rPr lang="ru-RU" sz="1800" i="1" dirty="0"/>
              <a:t>весна, ясен пень, невесомо</a:t>
            </a:r>
            <a:r>
              <a:rPr lang="ru-RU" sz="1800" dirty="0"/>
              <a:t>).</a:t>
            </a:r>
            <a:endParaRPr lang="ru-RU" sz="18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1800" dirty="0">
                <a:ea typeface="Times New Roman" panose="02020603050405020304" pitchFamily="18" charset="0"/>
              </a:rPr>
              <a:t>Многозначность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a typeface="Times New Roman" panose="02020603050405020304" pitchFamily="18" charset="0"/>
              </a:rPr>
              <a:t>окказионал</a:t>
            </a:r>
            <a:r>
              <a:rPr lang="en-GB" sz="1800" dirty="0" err="1">
                <a:effectLst/>
                <a:ea typeface="Times New Roman" panose="02020603050405020304" pitchFamily="18" charset="0"/>
              </a:rPr>
              <a:t>изм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а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посто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мотивирована </a:t>
            </a:r>
            <a:r>
              <a:rPr lang="ru-RU" sz="1800" dirty="0">
                <a:ea typeface="Times New Roman" panose="02020603050405020304" pitchFamily="18" charset="0"/>
              </a:rPr>
              <a:t>словом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пост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ea typeface="Times New Roman" panose="02020603050405020304" pitchFamily="18" charset="0"/>
              </a:rPr>
              <a:t>и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дополнена </a:t>
            </a:r>
            <a:r>
              <a:rPr lang="en-GB" sz="1800" dirty="0" err="1">
                <a:effectLst/>
                <a:ea typeface="Times New Roman" panose="02020603050405020304" pitchFamily="18" charset="0"/>
              </a:rPr>
              <a:t>звуковым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ea typeface="Times New Roman" panose="02020603050405020304" pitchFamily="18" charset="0"/>
              </a:rPr>
              <a:t>повтор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ом</a:t>
            </a:r>
            <a:r>
              <a:rPr lang="ru-RU" sz="1800" dirty="0">
                <a:ea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(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пройтись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, в полный рост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)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что  указывает на языковую игру с </a:t>
            </a:r>
            <a:r>
              <a:rPr lang="ru-RU" sz="1800" dirty="0">
                <a:ea typeface="Times New Roman" panose="02020603050405020304" pitchFamily="18" charset="0"/>
              </a:rPr>
              <a:t> моделированием орфографической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ошибки (</a:t>
            </a:r>
            <a:r>
              <a:rPr lang="ru-RU" sz="1800" i="1" dirty="0" err="1">
                <a:effectLst/>
                <a:ea typeface="Times New Roman" panose="02020603050405020304" pitchFamily="18" charset="0"/>
              </a:rPr>
              <a:t>посто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–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просто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). </a:t>
            </a:r>
          </a:p>
          <a:p>
            <a:pPr marL="342900" indent="-342900">
              <a:buAutoNum type="arabicParenR"/>
            </a:pPr>
            <a:r>
              <a:rPr lang="ru-RU" sz="1800" dirty="0"/>
              <a:t>Языковая игра с предложно-приставочным значением звукового повтора </a:t>
            </a:r>
            <a:r>
              <a:rPr lang="ru-RU" sz="1800" i="1" dirty="0"/>
              <a:t>от</a:t>
            </a:r>
            <a:r>
              <a:rPr lang="ru-RU" sz="1800" dirty="0"/>
              <a:t> (</a:t>
            </a:r>
            <a:r>
              <a:rPr lang="ru-RU" sz="1800" i="1" dirty="0"/>
              <a:t>От. Оттепель / От теперь</a:t>
            </a:r>
            <a:r>
              <a:rPr lang="ru-RU" sz="1800" dirty="0"/>
              <a:t>) и его </a:t>
            </a:r>
            <a:r>
              <a:rPr lang="ru-RU" sz="1800" dirty="0" err="1"/>
              <a:t>метатетическим</a:t>
            </a:r>
            <a:r>
              <a:rPr lang="ru-RU" sz="1800" dirty="0"/>
              <a:t> преобразованием </a:t>
            </a:r>
            <a:r>
              <a:rPr lang="ru-RU" sz="1800" i="1" dirty="0"/>
              <a:t>от / то</a:t>
            </a:r>
            <a:r>
              <a:rPr lang="ru-RU" sz="1800" dirty="0"/>
              <a:t> (</a:t>
            </a:r>
            <a:r>
              <a:rPr lang="ru-RU" sz="1800" i="1" dirty="0"/>
              <a:t>От. Оттепель / то оттепель</a:t>
            </a:r>
            <a:r>
              <a:rPr lang="ru-RU" sz="1800" dirty="0"/>
              <a:t>).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53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7EA05-487F-5343-A0F9-DB0DBF5A4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530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Выводы</a:t>
            </a:r>
          </a:p>
          <a:p>
            <a:pPr marL="0" indent="0" algn="ctr">
              <a:buNone/>
            </a:pPr>
            <a:endParaRPr lang="ru-RU" sz="1800" b="1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ru-RU" sz="1800" dirty="0"/>
              <a:t>Звуковые повторы в поэтической речи наделяют текст имплицитными значениями, расширяя его семантику. </a:t>
            </a:r>
          </a:p>
          <a:p>
            <a:r>
              <a:rPr lang="ru-RU" sz="1800" dirty="0"/>
              <a:t>Функциональный анализ звуковых повторов в поэтической речи Нади </a:t>
            </a:r>
            <a:r>
              <a:rPr lang="ru-RU" sz="1800" dirty="0" err="1"/>
              <a:t>Делаланд</a:t>
            </a:r>
            <a:r>
              <a:rPr lang="ru-RU" sz="1800" dirty="0"/>
              <a:t> выявил следующие типологические особенности: </a:t>
            </a:r>
          </a:p>
          <a:p>
            <a:r>
              <a:rPr lang="ru-RU" sz="1800" dirty="0"/>
              <a:t>1) разнообразие композиционных форм звуковых повторов; </a:t>
            </a:r>
          </a:p>
          <a:p>
            <a:r>
              <a:rPr lang="ru-RU" sz="1800" dirty="0"/>
              <a:t>2) компенсаторную функцию ассонансов и межстихового рифменного созвучия начальных слов в     тексте с неточной и нерегулярной рифмой; </a:t>
            </a:r>
          </a:p>
          <a:p>
            <a:r>
              <a:rPr lang="ru-RU" sz="1800" dirty="0"/>
              <a:t>3</a:t>
            </a:r>
            <a:r>
              <a:rPr lang="ru-RU" sz="1800"/>
              <a:t>) анаграмматический </a:t>
            </a:r>
            <a:r>
              <a:rPr lang="ru-RU" sz="1800" dirty="0"/>
              <a:t>статус ключевых слов; </a:t>
            </a:r>
          </a:p>
          <a:p>
            <a:r>
              <a:rPr lang="ru-RU" sz="1800" dirty="0"/>
              <a:t>4) процесс паронимической аттракции внутри анаграмматической цепи. </a:t>
            </a:r>
          </a:p>
          <a:p>
            <a:r>
              <a:rPr lang="ru-RU" sz="1800" dirty="0"/>
              <a:t>Роль звуковых повторов в формировании окказиональных коннотаций представлена следующими приемами: </a:t>
            </a:r>
          </a:p>
          <a:p>
            <a:r>
              <a:rPr lang="ru-RU" sz="1800" dirty="0"/>
              <a:t>1)  </a:t>
            </a:r>
            <a:r>
              <a:rPr lang="ru-RU" sz="1800" dirty="0" err="1"/>
              <a:t>омофонией</a:t>
            </a:r>
            <a:r>
              <a:rPr lang="ru-RU" sz="1800" dirty="0"/>
              <a:t> имплицитных эмотивных междометий </a:t>
            </a:r>
            <a:r>
              <a:rPr lang="ru-RU" sz="1800" i="1" dirty="0"/>
              <a:t>-ой, -ай, -ах</a:t>
            </a:r>
            <a:r>
              <a:rPr lang="ru-RU" sz="1800" dirty="0"/>
              <a:t>, </a:t>
            </a:r>
          </a:p>
          <a:p>
            <a:r>
              <a:rPr lang="ru-RU" sz="1800" dirty="0"/>
              <a:t>2) языковой игрой с семантико-стилистическими особенностями звуковых повторов. </a:t>
            </a:r>
          </a:p>
          <a:p>
            <a:endParaRPr lang="ru-RU" sz="1800" dirty="0"/>
          </a:p>
          <a:p>
            <a:endParaRPr lang="ru-RU" sz="1800" dirty="0"/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pPr marL="0" indent="0" algn="just">
              <a:buNone/>
            </a:pPr>
            <a:endParaRPr lang="ru-RU" sz="18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8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539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                                                 Семантико-стилистическая роль звуковых повторов в формировании коннотаций</vt:lpstr>
      <vt:lpstr>PowerPoint Presentation</vt:lpstr>
      <vt:lpstr>PowerPoint Presentation</vt:lpstr>
      <vt:lpstr>PowerPoint Presentation</vt:lpstr>
      <vt:lpstr>Типология звуковых повторов в поэтическом тексте</vt:lpstr>
      <vt:lpstr>Семантико-стилистический анализ звуковых повторов  в поэтическом тексте Н. Делаланд «От. Оттепель. По воде...» </vt:lpstr>
      <vt:lpstr>PowerPoint Presentation</vt:lpstr>
      <vt:lpstr>Функциональные особенности звуковых повторов  в тексте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...</dc:title>
  <dc:creator>Дария Проходская</dc:creator>
  <cp:lastModifiedBy>Дария Проходская</cp:lastModifiedBy>
  <cp:revision>51</cp:revision>
  <dcterms:created xsi:type="dcterms:W3CDTF">2020-05-20T11:22:15Z</dcterms:created>
  <dcterms:modified xsi:type="dcterms:W3CDTF">2020-06-05T12:45:38Z</dcterms:modified>
</cp:coreProperties>
</file>