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137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21.06.2020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21.06.2020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21.06.2020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21.06.2020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21.06.2020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21.06.2020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21.06.2020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642918"/>
            <a:ext cx="6172200" cy="2357454"/>
          </a:xfrm>
        </p:spPr>
        <p:txBody>
          <a:bodyPr>
            <a:normAutofit fontScale="90000"/>
          </a:bodyPr>
          <a:lstStyle/>
          <a:p>
            <a:r>
              <a:rPr lang="en-US" sz="2700" dirty="0" smtClean="0"/>
              <a:t>THE DEVELOPMENT OF LANGUAGE AWARENESS AND INTERCULTURAL COMMUNICATIVE COMPETENCE </a:t>
            </a:r>
            <a:br>
              <a:rPr lang="en-US" sz="2700" dirty="0" smtClean="0"/>
            </a:br>
            <a:r>
              <a:rPr lang="en-US" sz="2700" dirty="0" smtClean="0"/>
              <a:t>BY MULTILINGUAL LEARNERS: </a:t>
            </a:r>
            <a:r>
              <a:rPr lang="ru-RU" sz="2700" dirty="0" smtClean="0"/>
              <a:t/>
            </a:r>
            <a:br>
              <a:rPr lang="ru-RU" sz="2700" dirty="0" smtClean="0"/>
            </a:br>
            <a:r>
              <a:rPr lang="en-US" sz="2700" dirty="0" smtClean="0"/>
              <a:t>THE PEDAGOGICAL CORE</a:t>
            </a:r>
            <a:r>
              <a:rPr lang="ru-RU" dirty="0" smtClean="0"/>
              <a:t/>
            </a:r>
            <a:br>
              <a:rPr lang="ru-RU" dirty="0" smtClean="0"/>
            </a:br>
            <a:endParaRPr lang="ru-RU" dirty="0"/>
          </a:p>
        </p:txBody>
      </p:sp>
      <p:sp>
        <p:nvSpPr>
          <p:cNvPr id="3" name="Подзаголовок 2"/>
          <p:cNvSpPr>
            <a:spLocks noGrp="1"/>
          </p:cNvSpPr>
          <p:nvPr>
            <p:ph type="subTitle" idx="1"/>
          </p:nvPr>
        </p:nvSpPr>
        <p:spPr>
          <a:xfrm>
            <a:off x="2286000" y="3429000"/>
            <a:ext cx="6643718" cy="3071834"/>
          </a:xfrm>
        </p:spPr>
        <p:txBody>
          <a:bodyPr>
            <a:normAutofit fontScale="70000" lnSpcReduction="20000"/>
          </a:bodyPr>
          <a:lstStyle/>
          <a:p>
            <a:pPr algn="r"/>
            <a:r>
              <a:rPr lang="ru-RU" i="1" dirty="0" smtClean="0"/>
              <a:t>Петренко А</a:t>
            </a:r>
            <a:r>
              <a:rPr lang="en-US" i="1" dirty="0" smtClean="0"/>
              <a:t>. </a:t>
            </a:r>
            <a:r>
              <a:rPr lang="ru-RU" i="1" dirty="0" smtClean="0"/>
              <a:t>Д</a:t>
            </a:r>
            <a:r>
              <a:rPr lang="en-US" i="1" dirty="0" smtClean="0"/>
              <a:t>. </a:t>
            </a:r>
            <a:endParaRPr lang="ru-RU" dirty="0" smtClean="0"/>
          </a:p>
          <a:p>
            <a:pPr algn="r"/>
            <a:r>
              <a:rPr lang="ru-RU" i="1" dirty="0" smtClean="0"/>
              <a:t>доктор филологических наук, профессор, заведующий кафедрой теории языка, литературы и социолингвистики, Институт иностранной филологии (</a:t>
            </a:r>
            <a:r>
              <a:rPr lang="ru-RU" i="1" dirty="0" err="1" smtClean="0"/>
              <a:t>сп</a:t>
            </a:r>
            <a:r>
              <a:rPr lang="ru-RU" i="1" dirty="0" smtClean="0"/>
              <a:t>), ФГАОУ ВО «Крымский федеральный университет имени В.И. Вернадского», Симферополь</a:t>
            </a:r>
            <a:endParaRPr lang="ru-RU" dirty="0" smtClean="0"/>
          </a:p>
          <a:p>
            <a:pPr algn="r"/>
            <a:r>
              <a:rPr lang="ru-RU" dirty="0" smtClean="0"/>
              <a:t> </a:t>
            </a:r>
          </a:p>
          <a:p>
            <a:pPr algn="r">
              <a:lnSpc>
                <a:spcPct val="120000"/>
              </a:lnSpc>
              <a:spcBef>
                <a:spcPts val="0"/>
              </a:spcBef>
            </a:pPr>
            <a:r>
              <a:rPr lang="ru-RU" i="1" dirty="0" smtClean="0"/>
              <a:t>Ласкова М. В.</a:t>
            </a:r>
            <a:endParaRPr lang="ru-RU" dirty="0" smtClean="0"/>
          </a:p>
          <a:p>
            <a:pPr algn="r">
              <a:lnSpc>
                <a:spcPct val="120000"/>
              </a:lnSpc>
              <a:spcBef>
                <a:spcPts val="0"/>
              </a:spcBef>
            </a:pPr>
            <a:r>
              <a:rPr lang="ru-RU" i="1" dirty="0" smtClean="0"/>
              <a:t>доктор филологических наук, профессор, заведующая кафедрой перевода </a:t>
            </a:r>
            <a:endParaRPr lang="ru-RU" dirty="0" smtClean="0"/>
          </a:p>
          <a:p>
            <a:pPr algn="r">
              <a:lnSpc>
                <a:spcPct val="120000"/>
              </a:lnSpc>
              <a:spcBef>
                <a:spcPts val="0"/>
              </a:spcBef>
            </a:pPr>
            <a:r>
              <a:rPr lang="ru-RU" i="1" dirty="0" smtClean="0"/>
              <a:t>и информационных технологий в лингвистике,</a:t>
            </a:r>
            <a:endParaRPr lang="ru-RU" dirty="0" smtClean="0"/>
          </a:p>
          <a:p>
            <a:pPr algn="r">
              <a:lnSpc>
                <a:spcPct val="120000"/>
              </a:lnSpc>
              <a:spcBef>
                <a:spcPts val="0"/>
              </a:spcBef>
            </a:pPr>
            <a:r>
              <a:rPr lang="ru-RU" i="1" dirty="0" smtClean="0"/>
              <a:t>Институт филологии, журналистики и межкультурной коммуникации</a:t>
            </a:r>
            <a:endParaRPr lang="ru-RU" dirty="0" smtClean="0"/>
          </a:p>
          <a:p>
            <a:pPr algn="r">
              <a:lnSpc>
                <a:spcPct val="120000"/>
              </a:lnSpc>
              <a:spcBef>
                <a:spcPts val="0"/>
              </a:spcBef>
            </a:pPr>
            <a:r>
              <a:rPr lang="ru-RU" i="1" dirty="0" smtClean="0"/>
              <a:t>ФГАОУ ВО «ЮФУ» (Ростов-на-Дону)</a:t>
            </a:r>
            <a:endParaRPr lang="ru-RU" dirty="0" smtClean="0"/>
          </a:p>
          <a:p>
            <a:pPr>
              <a:lnSpc>
                <a:spcPct val="120000"/>
              </a:lnSpc>
              <a:spcBef>
                <a:spcPts val="0"/>
              </a:spcBef>
            </a:pPr>
            <a:r>
              <a:rPr lang="ru-RU" i="1" dirty="0" smtClean="0"/>
              <a:t> </a:t>
            </a:r>
            <a:endParaRPr lang="ru-RU" dirty="0" smtClean="0"/>
          </a:p>
          <a:p>
            <a:pPr algn="r">
              <a:lnSpc>
                <a:spcPct val="120000"/>
              </a:lnSpc>
              <a:spcBef>
                <a:spcPts val="0"/>
              </a:spcBef>
            </a:pPr>
            <a:r>
              <a:rPr lang="ru-RU" i="1" dirty="0" err="1" smtClean="0"/>
              <a:t>Шевель</a:t>
            </a:r>
            <a:r>
              <a:rPr lang="ru-RU" i="1" dirty="0" smtClean="0"/>
              <a:t> В. Г.</a:t>
            </a:r>
            <a:endParaRPr lang="ru-RU" dirty="0" smtClean="0"/>
          </a:p>
          <a:p>
            <a:pPr algn="r">
              <a:lnSpc>
                <a:spcPct val="120000"/>
              </a:lnSpc>
              <a:spcBef>
                <a:spcPts val="0"/>
              </a:spcBef>
            </a:pPr>
            <a:r>
              <a:rPr lang="ru-RU" i="1" dirty="0" smtClean="0"/>
              <a:t>преподаватель кафедры иностранных языков №3</a:t>
            </a:r>
            <a:endParaRPr lang="ru-RU" dirty="0" smtClean="0"/>
          </a:p>
          <a:p>
            <a:pPr algn="r">
              <a:lnSpc>
                <a:spcPct val="120000"/>
              </a:lnSpc>
              <a:spcBef>
                <a:spcPts val="0"/>
              </a:spcBef>
            </a:pPr>
            <a:r>
              <a:rPr lang="ru-RU" i="1" dirty="0" smtClean="0"/>
              <a:t>Институт иностранной филологии ФГАОУ ВО «КФУ им. В. И. Вернадского»</a:t>
            </a:r>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2500298" y="642918"/>
            <a:ext cx="6215106" cy="4786346"/>
          </a:xfrm>
          <a:blipFill>
            <a:blip r:embed="rId2"/>
            <a:tile tx="0" ty="0" sx="100000" sy="100000" flip="none" algn="tl"/>
          </a:blipFill>
        </p:spPr>
        <p:txBody>
          <a:bodyPr>
            <a:normAutofit fontScale="92500"/>
          </a:bodyPr>
          <a:lstStyle/>
          <a:p>
            <a:pPr algn="just">
              <a:spcBef>
                <a:spcPts val="0"/>
              </a:spcBef>
            </a:pPr>
            <a:r>
              <a:rPr lang="en-US" dirty="0" smtClean="0"/>
              <a:t>Acquiring a </a:t>
            </a:r>
            <a:r>
              <a:rPr lang="en-US" i="1" dirty="0" smtClean="0"/>
              <a:t>comprehensive skill </a:t>
            </a:r>
            <a:r>
              <a:rPr lang="en-US" dirty="0" smtClean="0"/>
              <a:t>within the framework </a:t>
            </a:r>
          </a:p>
          <a:p>
            <a:pPr algn="just">
              <a:spcBef>
                <a:spcPts val="0"/>
              </a:spcBef>
            </a:pPr>
            <a:r>
              <a:rPr lang="en-US" dirty="0" smtClean="0"/>
              <a:t>of teaching ELF communication implies acquaintance with new pronunciation variants and sentence structure, utterance meaning and discursive cohesion.</a:t>
            </a:r>
          </a:p>
          <a:p>
            <a:pPr algn="just"/>
            <a:endParaRPr lang="ru-RU" dirty="0" smtClean="0"/>
          </a:p>
          <a:p>
            <a:pPr algn="just"/>
            <a:r>
              <a:rPr lang="en-US" dirty="0" smtClean="0"/>
              <a:t>Instruction while </a:t>
            </a:r>
            <a:r>
              <a:rPr lang="en-US" i="1" dirty="0" smtClean="0"/>
              <a:t>productivity (performance) skill </a:t>
            </a:r>
            <a:r>
              <a:rPr lang="en-US" dirty="0" smtClean="0"/>
              <a:t>acquisition generate identification of speakers own requirements within the framework of open intercultural ELF communication, implying flexible and functional attitude towards normative pronunciation.</a:t>
            </a:r>
          </a:p>
          <a:p>
            <a:pPr algn="just"/>
            <a:endParaRPr lang="en-US" dirty="0" smtClean="0"/>
          </a:p>
          <a:p>
            <a:pPr algn="r"/>
            <a:r>
              <a:rPr lang="en-US" i="1" dirty="0" smtClean="0"/>
              <a:t>Special attention should be given to </a:t>
            </a:r>
            <a:r>
              <a:rPr lang="en-US" dirty="0" smtClean="0"/>
              <a:t>linguistic repertoire towards polite forms of interaction; ways of agreement and disagreement; managing thematic and process particularities of a dialogue; paraphrasing as a form </a:t>
            </a:r>
          </a:p>
          <a:p>
            <a:pPr algn="r"/>
            <a:r>
              <a:rPr lang="en-US" dirty="0" smtClean="0"/>
              <a:t>of creating a meaning; elimination of misunderstanding.</a:t>
            </a:r>
            <a:endParaRPr lang="ru-RU" dirty="0" smtClean="0"/>
          </a:p>
          <a:p>
            <a:pPr algn="just"/>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0" y="357166"/>
            <a:ext cx="3352800" cy="6116786"/>
          </a:xfrm>
        </p:spPr>
        <p:txBody>
          <a:bodyPr>
            <a:normAutofit lnSpcReduction="10000"/>
          </a:bodyPr>
          <a:lstStyle/>
          <a:p>
            <a:r>
              <a:rPr lang="en-US" dirty="0" smtClean="0"/>
              <a:t>Such activities tend to encourage speakers involvement within the authentic ELF situations, taking into account standard communicative strategies, mind linguistic means of creating a meaning inherent intercultural ELF communication; contribute to facilitate communication with the help of computer-mediated supportive means.</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1"/>
          </p:nvPr>
        </p:nvSpPr>
        <p:spPr/>
        <p:txBody>
          <a:bodyPr>
            <a:normAutofit/>
          </a:bodyPr>
          <a:lstStyle/>
          <a:p>
            <a:r>
              <a:rPr lang="en-US" dirty="0" smtClean="0"/>
              <a:t>During the process </a:t>
            </a:r>
          </a:p>
          <a:p>
            <a:pPr>
              <a:buNone/>
            </a:pPr>
            <a:r>
              <a:rPr lang="en-US" dirty="0" smtClean="0"/>
              <a:t>   of acquiring </a:t>
            </a:r>
            <a:r>
              <a:rPr lang="en-US" i="1" dirty="0" smtClean="0"/>
              <a:t>communicative interaction skill</a:t>
            </a:r>
            <a:r>
              <a:rPr lang="en-US" dirty="0" smtClean="0"/>
              <a:t>, </a:t>
            </a:r>
          </a:p>
          <a:p>
            <a:pPr>
              <a:buNone/>
            </a:pPr>
            <a:r>
              <a:rPr lang="en-US" dirty="0" smtClean="0"/>
              <a:t>   there are key requirements that are met by speakers to their own communicative behavior.  </a:t>
            </a:r>
            <a:endParaRPr lang="ru-RU" dirty="0" smtClean="0"/>
          </a:p>
          <a:p>
            <a:endParaRPr lang="ru-RU" dirty="0"/>
          </a:p>
        </p:txBody>
      </p:sp>
      <p:sp>
        <p:nvSpPr>
          <p:cNvPr id="6" name="Содержимое 5"/>
          <p:cNvSpPr>
            <a:spLocks noGrp="1"/>
          </p:cNvSpPr>
          <p:nvPr>
            <p:ph sz="quarter" idx="2"/>
          </p:nvPr>
        </p:nvSpPr>
        <p:spPr>
          <a:xfrm>
            <a:off x="4714876" y="1600200"/>
            <a:ext cx="3500462" cy="4572000"/>
          </a:xfrm>
        </p:spPr>
        <p:txBody>
          <a:bodyPr>
            <a:normAutofit/>
          </a:bodyPr>
          <a:lstStyle/>
          <a:p>
            <a:r>
              <a:rPr lang="en-US" i="1" dirty="0" smtClean="0"/>
              <a:t>Creativity skill </a:t>
            </a:r>
            <a:r>
              <a:rPr lang="en-US" dirty="0" smtClean="0"/>
              <a:t>is another one crucial aspect of forming ELF competences that assumes acquiring strategies of creating learning, widening of lingua- communicative resources, developing critical sensitivity.</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p:cNvSpPr>
            <a:spLocks noGrp="1"/>
          </p:cNvSpPr>
          <p:nvPr>
            <p:ph type="subTitle" idx="1"/>
          </p:nvPr>
        </p:nvSpPr>
        <p:spPr>
          <a:xfrm>
            <a:off x="2286000" y="4786322"/>
            <a:ext cx="6172200" cy="1588600"/>
          </a:xfrm>
        </p:spPr>
        <p:txBody>
          <a:bodyPr>
            <a:normAutofit fontScale="92500" lnSpcReduction="20000"/>
          </a:bodyPr>
          <a:lstStyle/>
          <a:p>
            <a:pPr>
              <a:lnSpc>
                <a:spcPct val="110000"/>
              </a:lnSpc>
              <a:spcBef>
                <a:spcPts val="0"/>
              </a:spcBef>
            </a:pPr>
            <a:r>
              <a:rPr lang="en-US" dirty="0" smtClean="0"/>
              <a:t>ELF competences instruction demands implementation </a:t>
            </a:r>
          </a:p>
          <a:p>
            <a:pPr>
              <a:lnSpc>
                <a:spcPct val="110000"/>
              </a:lnSpc>
              <a:spcBef>
                <a:spcPts val="0"/>
              </a:spcBef>
            </a:pPr>
            <a:r>
              <a:rPr lang="en-US" dirty="0" smtClean="0"/>
              <a:t>of pedagogical intended model that contribute to developing of wide spectrum of particular communicative intentions, creative potential, critical thinking as to the situations of communicative intercourse, introducing       a permanent access to intercultural ELF communication.  </a:t>
            </a:r>
            <a:endParaRPr lang="ru-RU" dirty="0" smtClean="0"/>
          </a:p>
          <a:p>
            <a:pPr algn="just"/>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1"/>
          </p:nvPr>
        </p:nvSpPr>
        <p:spPr>
          <a:xfrm>
            <a:off x="3929058" y="785794"/>
            <a:ext cx="4643470" cy="4786346"/>
          </a:xfrm>
          <a:effectLst>
            <a:glow rad="228600">
              <a:schemeClr val="accent3">
                <a:satMod val="175000"/>
                <a:alpha val="40000"/>
              </a:schemeClr>
            </a:glow>
          </a:effectLst>
        </p:spPr>
        <p:txBody>
          <a:bodyPr>
            <a:normAutofit fontScale="85000" lnSpcReduction="10000"/>
          </a:bodyPr>
          <a:lstStyle/>
          <a:p>
            <a:pPr lvl="0">
              <a:buNone/>
            </a:pPr>
            <a:r>
              <a:rPr lang="en-US" dirty="0" smtClean="0"/>
              <a:t>    </a:t>
            </a:r>
            <a:r>
              <a:rPr lang="en-US" dirty="0" smtClean="0">
                <a:solidFill>
                  <a:srgbClr val="92D050"/>
                </a:solidFill>
              </a:rPr>
              <a:t>Additional </a:t>
            </a:r>
            <a:r>
              <a:rPr lang="en-US" dirty="0" smtClean="0">
                <a:solidFill>
                  <a:srgbClr val="92D050"/>
                </a:solidFill>
              </a:rPr>
              <a:t>tools </a:t>
            </a:r>
            <a:r>
              <a:rPr lang="en-US" dirty="0" smtClean="0"/>
              <a:t>within </a:t>
            </a:r>
            <a:r>
              <a:rPr lang="en-US" dirty="0" smtClean="0"/>
              <a:t>the framework </a:t>
            </a:r>
            <a:r>
              <a:rPr lang="en-US" dirty="0" smtClean="0"/>
              <a:t>     of such </a:t>
            </a:r>
            <a:r>
              <a:rPr lang="en-US" dirty="0" smtClean="0"/>
              <a:t>strategies are the elements </a:t>
            </a:r>
            <a:r>
              <a:rPr lang="en-US" dirty="0" smtClean="0"/>
              <a:t>       of </a:t>
            </a:r>
            <a:r>
              <a:rPr lang="en-US" i="1" dirty="0" smtClean="0">
                <a:solidFill>
                  <a:schemeClr val="accent3">
                    <a:lumMod val="60000"/>
                    <a:lumOff val="40000"/>
                  </a:schemeClr>
                </a:solidFill>
              </a:rPr>
              <a:t>transcribing, communicative participants questionnaires, participants reports as to the communicative problem solving </a:t>
            </a:r>
            <a:r>
              <a:rPr lang="en-US" dirty="0" smtClean="0"/>
              <a:t>etc. </a:t>
            </a:r>
            <a:endParaRPr lang="en-US" dirty="0" smtClean="0"/>
          </a:p>
          <a:p>
            <a:pPr lvl="0">
              <a:buNone/>
            </a:pPr>
            <a:r>
              <a:rPr lang="en-US" dirty="0" smtClean="0"/>
              <a:t> </a:t>
            </a:r>
            <a:endParaRPr lang="ru-RU" dirty="0" smtClean="0"/>
          </a:p>
          <a:p>
            <a:pPr lvl="0"/>
            <a:r>
              <a:rPr lang="en-US" dirty="0" smtClean="0"/>
              <a:t>Successful acquisition of ELF communication skills plays an important role in the process of intercultural </a:t>
            </a:r>
            <a:r>
              <a:rPr lang="en-US" dirty="0" smtClean="0"/>
              <a:t>interaction</a:t>
            </a:r>
            <a:r>
              <a:rPr lang="ru-RU" dirty="0" smtClean="0"/>
              <a:t>, </a:t>
            </a:r>
            <a:r>
              <a:rPr lang="en-US" dirty="0" smtClean="0">
                <a:solidFill>
                  <a:schemeClr val="accent2">
                    <a:lumMod val="60000"/>
                    <a:lumOff val="40000"/>
                  </a:schemeClr>
                </a:solidFill>
              </a:rPr>
              <a:t>a</a:t>
            </a:r>
            <a:r>
              <a:rPr lang="en-US" dirty="0" smtClean="0">
                <a:solidFill>
                  <a:schemeClr val="accent2">
                    <a:lumMod val="60000"/>
                    <a:lumOff val="40000"/>
                  </a:schemeClr>
                </a:solidFill>
              </a:rPr>
              <a:t>llowing </a:t>
            </a:r>
            <a:r>
              <a:rPr lang="en-US" dirty="0" smtClean="0">
                <a:solidFill>
                  <a:schemeClr val="accent2">
                    <a:lumMod val="60000"/>
                    <a:lumOff val="40000"/>
                  </a:schemeClr>
                </a:solidFill>
              </a:rPr>
              <a:t>speakers from diverse socio-</a:t>
            </a:r>
            <a:r>
              <a:rPr lang="en-US" dirty="0" err="1" smtClean="0">
                <a:solidFill>
                  <a:schemeClr val="accent2">
                    <a:lumMod val="60000"/>
                    <a:lumOff val="40000"/>
                  </a:schemeClr>
                </a:solidFill>
              </a:rPr>
              <a:t>linguacultural</a:t>
            </a:r>
            <a:r>
              <a:rPr lang="en-US" dirty="0" smtClean="0">
                <a:solidFill>
                  <a:schemeClr val="accent2">
                    <a:lumMod val="60000"/>
                    <a:lumOff val="40000"/>
                  </a:schemeClr>
                </a:solidFill>
              </a:rPr>
              <a:t> backgrounds reach </a:t>
            </a:r>
            <a:r>
              <a:rPr lang="en-US" dirty="0" err="1" smtClean="0">
                <a:solidFill>
                  <a:schemeClr val="accent2">
                    <a:lumMod val="60000"/>
                    <a:lumOff val="40000"/>
                  </a:schemeClr>
                </a:solidFill>
              </a:rPr>
              <a:t>multitudinary</a:t>
            </a:r>
            <a:r>
              <a:rPr lang="en-US" dirty="0" smtClean="0">
                <a:solidFill>
                  <a:schemeClr val="accent2">
                    <a:lumMod val="60000"/>
                    <a:lumOff val="40000"/>
                  </a:schemeClr>
                </a:solidFill>
              </a:rPr>
              <a:t> communicatory goals </a:t>
            </a:r>
            <a:endParaRPr lang="ru-RU" dirty="0" smtClean="0">
              <a:solidFill>
                <a:schemeClr val="accent2">
                  <a:lumMod val="60000"/>
                  <a:lumOff val="40000"/>
                </a:schemeClr>
              </a:solidFill>
            </a:endParaRPr>
          </a:p>
          <a:p>
            <a:pPr lvl="0">
              <a:buNone/>
            </a:pPr>
            <a:r>
              <a:rPr lang="en-US" dirty="0" smtClean="0"/>
              <a:t> </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3071802" y="857232"/>
            <a:ext cx="5386398" cy="1000132"/>
          </a:xfrm>
        </p:spPr>
        <p:txBody>
          <a:bodyPr>
            <a:normAutofit/>
          </a:bodyPr>
          <a:lstStyle/>
          <a:p>
            <a:r>
              <a:rPr lang="en-US" sz="3200" dirty="0" smtClean="0"/>
              <a:t>Thank you for attention!</a:t>
            </a:r>
            <a:endParaRPr lang="ru-RU"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pPr algn="just"/>
            <a:r>
              <a:rPr lang="en-US" sz="1800" b="1" dirty="0" smtClean="0"/>
              <a:t>Annotation.</a:t>
            </a:r>
            <a:r>
              <a:rPr lang="en-US" sz="1800" dirty="0" smtClean="0"/>
              <a:t> The internationalization of the English language has lead to arising necessity of language acquisition and changing the prerogative core of language teaching. Choice of a specific language to achieve multiple communicative purposes is of research interest from both sociolinguistic and multilingualism perspectives. Research into English as an international language and English as lingua franca has been widespread in terms of the components of linguistic landscape, interculcultural dialogue, speakers’ goals that determine the direction of teaching. The growing number of non-native speakers requires a more differentiated view of teaching towards ELF competence. The inductive-deductive method serves as a methodological procedure of the present research.</a:t>
            </a:r>
            <a:endParaRPr lang="ru-RU" sz="1800" dirty="0" smtClean="0"/>
          </a:p>
          <a:p>
            <a:pPr algn="just"/>
            <a:endParaRPr lang="ru-RU" sz="1800" dirty="0" smtClean="0"/>
          </a:p>
          <a:p>
            <a:r>
              <a:rPr lang="en-US" sz="1800" b="1" dirty="0" smtClean="0"/>
              <a:t>Key words:</a:t>
            </a:r>
            <a:r>
              <a:rPr lang="en-US" sz="1800" dirty="0" smtClean="0"/>
              <a:t> sociolinguistics, multilingualism, ELF, internationalization, language awareness, ELF teaching.</a:t>
            </a:r>
            <a:endParaRPr lang="ru-RU" sz="1800"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7467600" cy="3654428"/>
          </a:xfrm>
        </p:spPr>
        <p:txBody>
          <a:bodyPr>
            <a:normAutofit/>
          </a:bodyPr>
          <a:lstStyle/>
          <a:p>
            <a:pPr algn="just"/>
            <a:r>
              <a:rPr lang="en-US" sz="1800" dirty="0" smtClean="0">
                <a:latin typeface="NSimSun" pitchFamily="49" charset="-122"/>
                <a:ea typeface="NSimSun" pitchFamily="49" charset="-122"/>
              </a:rPr>
              <a:t>Addressing this theme could be explained by growing interest to the concepts of Identity, culture, language awareness, language acquisition perspectives [Jenkins, 2014; Miller, 2004; Norton, 2000; Baker, 2015; Sung, 2015]. Research in the field of ELF emphasizes the importance of the relationship between language, cultural and identity background that do not impede intercommunication and cannot be considered as an obstacle for the distinction of meaning, within the frames of real communication on a global </a:t>
            </a:r>
            <a:r>
              <a:rPr lang="en-US" sz="1600" dirty="0" smtClean="0">
                <a:latin typeface="NSimSun" pitchFamily="49" charset="-122"/>
                <a:ea typeface="NSimSun" pitchFamily="49" charset="-122"/>
              </a:rPr>
              <a:t>scale.</a:t>
            </a:r>
            <a:r>
              <a:rPr lang="ru-RU" sz="1600" dirty="0" smtClean="0">
                <a:latin typeface="NSimSun" pitchFamily="49" charset="-122"/>
                <a:ea typeface="NSimSun" pitchFamily="49" charset="-122"/>
              </a:rPr>
              <a:t/>
            </a:r>
            <a:br>
              <a:rPr lang="ru-RU" sz="1600" dirty="0" smtClean="0">
                <a:latin typeface="NSimSun" pitchFamily="49" charset="-122"/>
                <a:ea typeface="NSimSun" pitchFamily="49" charset="-122"/>
              </a:rPr>
            </a:br>
            <a:endParaRPr lang="ru-RU" sz="1600" dirty="0">
              <a:latin typeface="NSimSun" pitchFamily="49" charset="-122"/>
              <a:ea typeface="NSimSun"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286000" y="928670"/>
            <a:ext cx="6172200" cy="1214446"/>
          </a:xfrm>
        </p:spPr>
        <p:txBody>
          <a:bodyPr>
            <a:normAutofit/>
          </a:bodyPr>
          <a:lstStyle/>
          <a:p>
            <a:pPr algn="r"/>
            <a:r>
              <a:rPr lang="en-US" sz="1600" dirty="0" smtClean="0"/>
              <a:t>The main ELF competences to develop and to mediate social and professional relations in an authentic communicative environment are set as the following:</a:t>
            </a:r>
            <a:endParaRPr lang="ru-RU" dirty="0"/>
          </a:p>
        </p:txBody>
      </p:sp>
      <p:sp>
        <p:nvSpPr>
          <p:cNvPr id="4" name="Текст 3"/>
          <p:cNvSpPr>
            <a:spLocks noGrp="1"/>
          </p:cNvSpPr>
          <p:nvPr>
            <p:ph type="body" idx="1"/>
          </p:nvPr>
        </p:nvSpPr>
        <p:spPr>
          <a:xfrm>
            <a:off x="2571736" y="3714752"/>
            <a:ext cx="6143668" cy="2357454"/>
          </a:xfrm>
        </p:spPr>
        <p:txBody>
          <a:bodyPr>
            <a:normAutofit fontScale="92500" lnSpcReduction="10000"/>
          </a:bodyPr>
          <a:lstStyle/>
          <a:p>
            <a:r>
              <a:rPr lang="en-US" dirty="0" smtClean="0"/>
              <a:t>awareness, comprehension, productivity, communicative interaction, and creativity. The competences can be both self-initiated and other-initiated [</a:t>
            </a:r>
            <a:r>
              <a:rPr lang="en-US" dirty="0" err="1" smtClean="0"/>
              <a:t>Björkman</a:t>
            </a:r>
            <a:r>
              <a:rPr lang="en-US" dirty="0" smtClean="0"/>
              <a:t>, 2014]. Considering any communicative act as an information exchange process that is connected with achieving goals, which the participants of a certain type of communication situation set for themselves, various kinds of goals particularities are to be stressed while choosing a strategy of teaching.</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Текст 7"/>
          <p:cNvSpPr>
            <a:spLocks noGrp="1"/>
          </p:cNvSpPr>
          <p:nvPr>
            <p:ph type="body" idx="1"/>
          </p:nvPr>
        </p:nvSpPr>
        <p:spPr>
          <a:xfrm>
            <a:off x="2286000" y="642918"/>
            <a:ext cx="6172200" cy="5738832"/>
          </a:xfrm>
        </p:spPr>
        <p:txBody>
          <a:bodyPr>
            <a:normAutofit/>
          </a:bodyPr>
          <a:lstStyle/>
          <a:p>
            <a:pPr algn="just"/>
            <a:r>
              <a:rPr lang="en-US" sz="1400" dirty="0" smtClean="0"/>
              <a:t>Communicatory ELF competence is conceived as a multidimensional phenomenon, which includes certain determinants: </a:t>
            </a:r>
          </a:p>
          <a:p>
            <a:pPr algn="just"/>
            <a:endParaRPr lang="en-US" sz="1400" dirty="0" smtClean="0"/>
          </a:p>
          <a:p>
            <a:pPr algn="just"/>
            <a:r>
              <a:rPr lang="en-US" sz="1400" i="1" dirty="0" smtClean="0"/>
              <a:t>proficiency of adjusting to the interlocutor’s linguistic particularities, mutual interest of speakers</a:t>
            </a:r>
            <a:r>
              <a:rPr lang="en-US" sz="1400" dirty="0" smtClean="0"/>
              <a:t>, </a:t>
            </a:r>
          </a:p>
          <a:p>
            <a:pPr algn="just"/>
            <a:r>
              <a:rPr lang="en-US" sz="1400" i="1" dirty="0" smtClean="0"/>
              <a:t>following communicative turn-taking </a:t>
            </a:r>
          </a:p>
          <a:p>
            <a:pPr algn="just"/>
            <a:r>
              <a:rPr lang="en-US" sz="1400" dirty="0" smtClean="0"/>
              <a:t>and </a:t>
            </a:r>
            <a:r>
              <a:rPr lang="en-US" sz="1400" i="1" dirty="0" smtClean="0"/>
              <a:t>having results orientation</a:t>
            </a:r>
            <a:r>
              <a:rPr lang="en-US" sz="1400" dirty="0" smtClean="0"/>
              <a:t>. </a:t>
            </a:r>
          </a:p>
          <a:p>
            <a:pPr algn="just"/>
            <a:endParaRPr lang="en-US" sz="1400" dirty="0" smtClean="0"/>
          </a:p>
          <a:p>
            <a:pPr algn="just"/>
            <a:r>
              <a:rPr lang="en-US" sz="1400" dirty="0" smtClean="0"/>
              <a:t>Adjusting or accommodation to the interlocutor could be of positive or negative nature. The first one is connected with adaptation to the interlocutor, whereas the second one is determined by using such kind of speaking and gestures style that is maximally inconvenient and inapprehensive for the collocutor. </a:t>
            </a:r>
            <a:endParaRPr lang="ru-RU" sz="1400" dirty="0" smtClean="0"/>
          </a:p>
          <a:p>
            <a:pPr algn="just"/>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1"/>
          </p:nvPr>
        </p:nvSpPr>
        <p:spPr/>
        <p:txBody>
          <a:bodyPr>
            <a:normAutofit fontScale="92500" lnSpcReduction="10000"/>
          </a:bodyPr>
          <a:lstStyle/>
          <a:p>
            <a:pPr algn="just"/>
            <a:r>
              <a:rPr lang="en-US" dirty="0" smtClean="0"/>
              <a:t>Turn-taking is considered the main characteristic which differentiates dialogue from monological speech.</a:t>
            </a:r>
          </a:p>
          <a:p>
            <a:pPr algn="just"/>
            <a:r>
              <a:rPr lang="en-US" dirty="0" smtClean="0"/>
              <a:t>The rules which control this process and the transition relevance place are determined individually by speakers. Any deviation from these rules leads to attraction of unwanted attention from the side of the dialogue participants and to taking regulating measures</a:t>
            </a:r>
          </a:p>
          <a:p>
            <a:pPr algn="just">
              <a:buNone/>
            </a:pPr>
            <a:endParaRPr lang="en-US" dirty="0" smtClean="0"/>
          </a:p>
          <a:p>
            <a:pPr algn="r">
              <a:buNone/>
            </a:pPr>
            <a:r>
              <a:rPr lang="en-US" dirty="0" smtClean="0"/>
              <a:t>The cooperative nature of ELF communication includes keeping of socio-cultural data and personal stances. Balance in communication is of great value, due to the fact that intercultural contacts are regarded today not only as an interaction of representatives of the various ethnical groups, but also as reciprocity of different professions and outlooks.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4"/>
          <p:cNvSpPr>
            <a:spLocks noGrp="1"/>
          </p:cNvSpPr>
          <p:nvPr>
            <p:ph type="subTitle" idx="1"/>
          </p:nvPr>
        </p:nvSpPr>
        <p:spPr>
          <a:xfrm>
            <a:off x="2286000" y="5003322"/>
            <a:ext cx="6643718" cy="1371600"/>
          </a:xfrm>
        </p:spPr>
        <p:txBody>
          <a:bodyPr>
            <a:normAutofit fontScale="92500" lnSpcReduction="20000"/>
          </a:bodyPr>
          <a:lstStyle/>
          <a:p>
            <a:pPr>
              <a:lnSpc>
                <a:spcPct val="110000"/>
              </a:lnSpc>
              <a:spcBef>
                <a:spcPts val="0"/>
              </a:spcBef>
            </a:pPr>
            <a:r>
              <a:rPr lang="en-US" dirty="0" smtClean="0"/>
              <a:t>According to the current research, the core of ELF studies lies in the fact that the results of these highlight the cooperated and harmonized structure of ELF communication</a:t>
            </a:r>
          </a:p>
          <a:p>
            <a:pPr>
              <a:lnSpc>
                <a:spcPct val="110000"/>
              </a:lnSpc>
              <a:spcBef>
                <a:spcPts val="0"/>
              </a:spcBef>
            </a:pPr>
            <a:r>
              <a:rPr lang="en-US" dirty="0" smtClean="0"/>
              <a:t> [Ch. </a:t>
            </a:r>
            <a:r>
              <a:rPr lang="en-US" dirty="0" err="1" smtClean="0"/>
              <a:t>Meierkord</a:t>
            </a:r>
            <a:r>
              <a:rPr lang="en-US" dirty="0" smtClean="0"/>
              <a:t>, M. </a:t>
            </a:r>
            <a:r>
              <a:rPr lang="en-US" dirty="0" err="1" smtClean="0"/>
              <a:t>Meeuwis</a:t>
            </a:r>
            <a:r>
              <a:rPr lang="en-US" dirty="0" smtClean="0"/>
              <a:t>], although there is a number of practical issues which the speakers encounter. </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1511288"/>
          </a:xfrm>
        </p:spPr>
        <p:txBody>
          <a:bodyPr>
            <a:normAutofit fontScale="90000"/>
          </a:bodyPr>
          <a:lstStyle/>
          <a:p>
            <a:r>
              <a:rPr lang="en-US" sz="2000" b="1" i="1" dirty="0" smtClean="0"/>
              <a:t>Computer-mediated and telecollaboration means offer a new target model of teaching, virtual learning environment for the authentic communicative interactions within intercultural ELF cooperation.</a:t>
            </a:r>
            <a:r>
              <a:rPr lang="ru-RU" b="1" i="1" dirty="0" smtClean="0"/>
              <a:t/>
            </a:r>
            <a:br>
              <a:rPr lang="ru-RU" b="1" i="1" dirty="0" smtClean="0"/>
            </a:br>
            <a:endParaRPr lang="ru-RU" b="1" i="1" dirty="0"/>
          </a:p>
        </p:txBody>
      </p:sp>
      <p:sp>
        <p:nvSpPr>
          <p:cNvPr id="3" name="Содержимое 2"/>
          <p:cNvSpPr>
            <a:spLocks noGrp="1"/>
          </p:cNvSpPr>
          <p:nvPr>
            <p:ph sz="quarter" idx="1"/>
          </p:nvPr>
        </p:nvSpPr>
        <p:spPr>
          <a:xfrm>
            <a:off x="1000100" y="2643182"/>
            <a:ext cx="6924700" cy="2500330"/>
          </a:xfrm>
        </p:spPr>
        <p:txBody>
          <a:bodyPr>
            <a:normAutofit fontScale="92500" lnSpcReduction="20000"/>
          </a:bodyPr>
          <a:lstStyle/>
          <a:p>
            <a:pPr algn="just"/>
            <a:r>
              <a:rPr lang="en-US" dirty="0" smtClean="0"/>
              <a:t>The approach to teaching practices is changing constantly, encouraging the implementation of such </a:t>
            </a:r>
            <a:r>
              <a:rPr lang="en-US" dirty="0" err="1" smtClean="0"/>
              <a:t>corporas</a:t>
            </a:r>
            <a:r>
              <a:rPr lang="en-US" dirty="0" smtClean="0"/>
              <a:t> as Pedagogic Corpora for Content and Language Integrated Learning (BACKBONE), </a:t>
            </a:r>
            <a:r>
              <a:rPr lang="en-US" dirty="0" err="1" smtClean="0"/>
              <a:t>Tübingen</a:t>
            </a:r>
            <a:r>
              <a:rPr lang="en-US" dirty="0" smtClean="0"/>
              <a:t> English as a Lingua Franca (TELF), PELLIC, TILA that provide necessary access to the speech patterns of various </a:t>
            </a:r>
            <a:r>
              <a:rPr lang="en-US" dirty="0" err="1" smtClean="0"/>
              <a:t>ethnolinguistic</a:t>
            </a:r>
            <a:r>
              <a:rPr lang="en-US" dirty="0" smtClean="0"/>
              <a:t> representatives. </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70000" lnSpcReduction="20000"/>
          </a:bodyPr>
          <a:lstStyle/>
          <a:p>
            <a:endParaRPr lang="en-US" dirty="0" smtClean="0"/>
          </a:p>
          <a:p>
            <a:pPr algn="just"/>
            <a:r>
              <a:rPr lang="en-US" dirty="0" smtClean="0"/>
              <a:t>A. </a:t>
            </a:r>
            <a:r>
              <a:rPr lang="en-US" dirty="0" err="1" smtClean="0"/>
              <a:t>Cogo</a:t>
            </a:r>
            <a:r>
              <a:rPr lang="en-US" dirty="0" smtClean="0"/>
              <a:t> and M. Dewey scrutinize the necessity of adapting models and teaching practices due to the process of language change and </a:t>
            </a:r>
            <a:r>
              <a:rPr lang="en-US" dirty="0" err="1" smtClean="0"/>
              <a:t>sociocultural</a:t>
            </a:r>
            <a:r>
              <a:rPr lang="en-US" dirty="0" smtClean="0"/>
              <a:t> realities. </a:t>
            </a:r>
            <a:r>
              <a:rPr lang="ru-RU" dirty="0" smtClean="0"/>
              <a:t>К</a:t>
            </a:r>
            <a:r>
              <a:rPr lang="en-US" dirty="0" smtClean="0"/>
              <a:t>. </a:t>
            </a:r>
            <a:r>
              <a:rPr lang="en-US" dirty="0" err="1" smtClean="0"/>
              <a:t>Kramch</a:t>
            </a:r>
            <a:r>
              <a:rPr lang="en-US" dirty="0" smtClean="0"/>
              <a:t> identifies expediency of addressing to ELF not just as a variety of English, but as a process of communication that change a pedagogical paradigm from teaching forms and structures to the help in realization of speakers communicative purposes.  </a:t>
            </a:r>
            <a:endParaRPr lang="ru-RU" dirty="0" smtClean="0"/>
          </a:p>
          <a:p>
            <a:pPr algn="just"/>
            <a:r>
              <a:rPr lang="en-US" dirty="0" smtClean="0"/>
              <a:t> </a:t>
            </a:r>
          </a:p>
          <a:p>
            <a:pPr algn="just"/>
            <a:r>
              <a:rPr lang="en-US" dirty="0" smtClean="0"/>
              <a:t>From the pedagogical perspective, speakers should develop awareness as to the structural components, situational factors and demands to ELF communication. The vast majority of intercultural speakers should have to change a familiar attitude to the norm of pronunciation toward tolerance, awareness, involvement within the framework of current communicative situation [Kohn, 2011].</a:t>
            </a:r>
          </a:p>
          <a:p>
            <a:pPr algn="just"/>
            <a:r>
              <a:rPr lang="en-US" dirty="0" smtClean="0"/>
              <a:t> </a:t>
            </a:r>
            <a:endParaRPr lang="ru-RU" dirty="0" smtClean="0"/>
          </a:p>
          <a:p>
            <a:pPr algn="just"/>
            <a:r>
              <a:rPr lang="en-US" dirty="0" smtClean="0"/>
              <a:t>Tools and practices directed to teaching communicative awareness are connected to </a:t>
            </a:r>
            <a:r>
              <a:rPr lang="en-US" i="1" dirty="0" smtClean="0"/>
              <a:t>minding your own and interlocutors communicative behavior, taking into consideration cultural differences, style of communication, contentment of the communicative result. </a:t>
            </a:r>
            <a:endParaRPr lang="ru-RU" i="1" dirty="0" smtClean="0"/>
          </a:p>
          <a:p>
            <a:pPr algn="just"/>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66</TotalTime>
  <Words>970</Words>
  <PresentationFormat>Экран (4:3)</PresentationFormat>
  <Paragraphs>59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Эркер</vt:lpstr>
      <vt:lpstr>THE DEVELOPMENT OF LANGUAGE AWARENESS AND INTERCULTURAL COMMUNICATIVE COMPETENCE  BY MULTILINGUAL LEARNERS:  THE PEDAGOGICAL CORE </vt:lpstr>
      <vt:lpstr>Слайд 2</vt:lpstr>
      <vt:lpstr>Addressing this theme could be explained by growing interest to the concepts of Identity, culture, language awareness, language acquisition perspectives [Jenkins, 2014; Miller, 2004; Norton, 2000; Baker, 2015; Sung, 2015]. Research in the field of ELF emphasizes the importance of the relationship between language, cultural and identity background that do not impede intercommunication and cannot be considered as an obstacle for the distinction of meaning, within the frames of real communication on a global scale. </vt:lpstr>
      <vt:lpstr>The main ELF competences to develop and to mediate social and professional relations in an authentic communicative environment are set as the following:</vt:lpstr>
      <vt:lpstr>Слайд 5</vt:lpstr>
      <vt:lpstr>Слайд 6</vt:lpstr>
      <vt:lpstr>Слайд 7</vt:lpstr>
      <vt:lpstr>Computer-mediated and telecollaboration means offer a new target model of teaching, virtual learning environment for the authentic communicative interactions within intercultural ELF cooperation. </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 OF LANGUAGE AWARENESS AND INTERCULTURAL COMMUNICATIVE COMPETENCE BY MULTILINGUAL LEARNERS:  THE PEDAGOGICAL CORE </dc:title>
  <dc:creator>Valeriya Shevel</dc:creator>
  <cp:lastModifiedBy>Valeriya</cp:lastModifiedBy>
  <cp:revision>24</cp:revision>
  <dcterms:created xsi:type="dcterms:W3CDTF">2020-06-20T23:13:26Z</dcterms:created>
  <dcterms:modified xsi:type="dcterms:W3CDTF">2020-06-21T00:42:02Z</dcterms:modified>
</cp:coreProperties>
</file>