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3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1B748B9-36F5-47FD-9C38-C32AF6F8F83E}" type="datetimeFigureOut">
              <a:rPr lang="ru-RU" smtClean="0"/>
              <a:t>26.05.2020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337FDF-C059-4562-AB61-F7C24B56D87C}"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1B748B9-36F5-47FD-9C38-C32AF6F8F83E}" type="datetimeFigureOut">
              <a:rPr lang="ru-RU" smtClean="0"/>
              <a:t>26.05.2020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337FDF-C059-4562-AB61-F7C24B56D87C}"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1B748B9-36F5-47FD-9C38-C32AF6F8F83E}" type="datetimeFigureOut">
              <a:rPr lang="ru-RU" smtClean="0"/>
              <a:t>26.05.2020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337FDF-C059-4562-AB61-F7C24B56D87C}"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1B748B9-36F5-47FD-9C38-C32AF6F8F83E}" type="datetimeFigureOut">
              <a:rPr lang="ru-RU" smtClean="0"/>
              <a:t>26.05.2020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337FDF-C059-4562-AB61-F7C24B56D87C}"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1B748B9-36F5-47FD-9C38-C32AF6F8F83E}" type="datetimeFigureOut">
              <a:rPr lang="ru-RU" smtClean="0"/>
              <a:t>26.05.2020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337FDF-C059-4562-AB61-F7C24B56D87C}"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1B748B9-36F5-47FD-9C38-C32AF6F8F83E}" type="datetimeFigureOut">
              <a:rPr lang="ru-RU" smtClean="0"/>
              <a:t>26.05.2020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3337FDF-C059-4562-AB61-F7C24B56D87C}"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1B748B9-36F5-47FD-9C38-C32AF6F8F83E}" type="datetimeFigureOut">
              <a:rPr lang="ru-RU" smtClean="0"/>
              <a:t>26.05.2020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3337FDF-C059-4562-AB61-F7C24B56D87C}"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1B748B9-36F5-47FD-9C38-C32AF6F8F83E}" type="datetimeFigureOut">
              <a:rPr lang="ru-RU" smtClean="0"/>
              <a:t>26.05.2020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3337FDF-C059-4562-AB61-F7C24B56D87C}"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B748B9-36F5-47FD-9C38-C32AF6F8F83E}" type="datetimeFigureOut">
              <a:rPr lang="ru-RU" smtClean="0"/>
              <a:t>26.05.2020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3337FDF-C059-4562-AB61-F7C24B56D87C}"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1B748B9-36F5-47FD-9C38-C32AF6F8F83E}" type="datetimeFigureOut">
              <a:rPr lang="ru-RU" smtClean="0"/>
              <a:t>26.05.2020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3337FDF-C059-4562-AB61-F7C24B56D87C}"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1B748B9-36F5-47FD-9C38-C32AF6F8F83E}" type="datetimeFigureOut">
              <a:rPr lang="ru-RU" smtClean="0"/>
              <a:t>26.05.2020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3337FDF-C059-4562-AB61-F7C24B56D87C}"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1B748B9-36F5-47FD-9C38-C32AF6F8F83E}" type="datetimeFigureOut">
              <a:rPr lang="ru-RU" smtClean="0"/>
              <a:t>26.05.2020</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3337FDF-C059-4562-AB61-F7C24B56D87C}"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260648"/>
            <a:ext cx="8208912" cy="1200329"/>
          </a:xfrm>
          <a:prstGeom prst="rect">
            <a:avLst/>
          </a:prstGeom>
        </p:spPr>
        <p:txBody>
          <a:bodyPr wrap="square">
            <a:spAutoFit/>
          </a:bodyPr>
          <a:lstStyle/>
          <a:p>
            <a:pPr algn="ctr"/>
            <a:r>
              <a:rPr lang="ru-RU" b="1" dirty="0">
                <a:solidFill>
                  <a:schemeClr val="accent1"/>
                </a:solidFill>
                <a:latin typeface="Arial" panose="020B0604020202020204" pitchFamily="34" charset="0"/>
                <a:cs typeface="Arial" panose="020B0604020202020204" pitchFamily="34" charset="0"/>
              </a:rPr>
              <a:t>III Межрегиональная научная конференция</a:t>
            </a:r>
            <a:endParaRPr lang="ru-RU" dirty="0">
              <a:solidFill>
                <a:schemeClr val="accent1"/>
              </a:solidFill>
              <a:latin typeface="Arial" panose="020B0604020202020204" pitchFamily="34" charset="0"/>
              <a:cs typeface="Arial" panose="020B0604020202020204" pitchFamily="34" charset="0"/>
            </a:endParaRPr>
          </a:p>
          <a:p>
            <a:pPr algn="ctr"/>
            <a:r>
              <a:rPr lang="ru-RU" b="1" dirty="0">
                <a:solidFill>
                  <a:schemeClr val="accent1"/>
                </a:solidFill>
                <a:latin typeface="Arial" panose="020B0604020202020204" pitchFamily="34" charset="0"/>
                <a:cs typeface="Arial" panose="020B0604020202020204" pitchFamily="34" charset="0"/>
              </a:rPr>
              <a:t>«</a:t>
            </a:r>
            <a:r>
              <a:rPr lang="ru-RU" b="1" dirty="0" err="1">
                <a:solidFill>
                  <a:schemeClr val="accent1"/>
                </a:solidFill>
                <a:latin typeface="Arial" panose="020B0604020202020204" pitchFamily="34" charset="0"/>
                <a:cs typeface="Arial" panose="020B0604020202020204" pitchFamily="34" charset="0"/>
              </a:rPr>
              <a:t>Социофонетика</a:t>
            </a:r>
            <a:r>
              <a:rPr lang="ru-RU" b="1" dirty="0">
                <a:solidFill>
                  <a:schemeClr val="accent1"/>
                </a:solidFill>
                <a:latin typeface="Arial" panose="020B0604020202020204" pitchFamily="34" charset="0"/>
                <a:cs typeface="Arial" panose="020B0604020202020204" pitchFamily="34" charset="0"/>
              </a:rPr>
              <a:t> и </a:t>
            </a:r>
            <a:r>
              <a:rPr lang="ru-RU" b="1" dirty="0" err="1">
                <a:solidFill>
                  <a:schemeClr val="accent1"/>
                </a:solidFill>
                <a:latin typeface="Arial" panose="020B0604020202020204" pitchFamily="34" charset="0"/>
                <a:cs typeface="Arial" panose="020B0604020202020204" pitchFamily="34" charset="0"/>
              </a:rPr>
              <a:t>фоностилистика</a:t>
            </a:r>
            <a:r>
              <a:rPr lang="ru-RU" b="1" dirty="0">
                <a:solidFill>
                  <a:schemeClr val="accent1"/>
                </a:solidFill>
                <a:latin typeface="Arial" panose="020B0604020202020204" pitchFamily="34" charset="0"/>
                <a:cs typeface="Arial" panose="020B0604020202020204" pitchFamily="34" charset="0"/>
              </a:rPr>
              <a:t>: от теории к практике»</a:t>
            </a:r>
            <a:endParaRPr lang="ru-RU" dirty="0">
              <a:solidFill>
                <a:schemeClr val="accent1"/>
              </a:solidFill>
              <a:latin typeface="Arial" panose="020B0604020202020204" pitchFamily="34" charset="0"/>
              <a:cs typeface="Arial" panose="020B0604020202020204" pitchFamily="34" charset="0"/>
            </a:endParaRPr>
          </a:p>
          <a:p>
            <a:pPr algn="ctr"/>
            <a:r>
              <a:rPr lang="ru-RU" b="1" dirty="0">
                <a:solidFill>
                  <a:schemeClr val="accent1"/>
                </a:solidFill>
                <a:latin typeface="Arial" panose="020B0604020202020204" pitchFamily="34" charset="0"/>
                <a:cs typeface="Arial" panose="020B0604020202020204" pitchFamily="34" charset="0"/>
              </a:rPr>
              <a:t>17 – 18 июня 2020 года</a:t>
            </a:r>
            <a:endParaRPr lang="ru-RU" dirty="0">
              <a:solidFill>
                <a:schemeClr val="accent1"/>
              </a:solidFill>
              <a:latin typeface="Arial" panose="020B0604020202020204" pitchFamily="34" charset="0"/>
              <a:cs typeface="Arial" panose="020B0604020202020204" pitchFamily="34" charset="0"/>
            </a:endParaRPr>
          </a:p>
          <a:p>
            <a:pPr algn="ctr"/>
            <a:r>
              <a:rPr lang="ru-RU" b="1" i="1" dirty="0">
                <a:solidFill>
                  <a:schemeClr val="accent1"/>
                </a:solidFill>
                <a:latin typeface="Arial" panose="020B0604020202020204" pitchFamily="34" charset="0"/>
                <a:cs typeface="Arial" panose="020B0604020202020204" pitchFamily="34" charset="0"/>
              </a:rPr>
              <a:t>г. Симферополь</a:t>
            </a:r>
            <a:endParaRPr lang="ru-RU" dirty="0">
              <a:solidFill>
                <a:schemeClr val="accent1"/>
              </a:solidFill>
              <a:latin typeface="Arial" panose="020B0604020202020204" pitchFamily="34" charset="0"/>
              <a:cs typeface="Arial" panose="020B0604020202020204" pitchFamily="34" charset="0"/>
            </a:endParaRPr>
          </a:p>
        </p:txBody>
      </p:sp>
      <p:sp>
        <p:nvSpPr>
          <p:cNvPr id="5" name="Прямоугольник 4"/>
          <p:cNvSpPr/>
          <p:nvPr/>
        </p:nvSpPr>
        <p:spPr>
          <a:xfrm>
            <a:off x="755576" y="2690336"/>
            <a:ext cx="7776864" cy="1338828"/>
          </a:xfrm>
          <a:prstGeom prst="rect">
            <a:avLst/>
          </a:prstGeom>
        </p:spPr>
        <p:txBody>
          <a:bodyPr wrap="square">
            <a:spAutoFit/>
          </a:bodyPr>
          <a:lstStyle/>
          <a:p>
            <a:pPr algn="ctr">
              <a:lnSpc>
                <a:spcPct val="150000"/>
              </a:lnSpc>
            </a:pPr>
            <a:r>
              <a:rPr lang="ru-RU" dirty="0" smtClean="0">
                <a:solidFill>
                  <a:srgbClr val="FF0000"/>
                </a:solidFill>
                <a:latin typeface="Arial" panose="020B0604020202020204" pitchFamily="34" charset="0"/>
                <a:cs typeface="Arial" panose="020B0604020202020204" pitchFamily="34" charset="0"/>
              </a:rPr>
              <a:t>«</a:t>
            </a:r>
            <a:r>
              <a:rPr lang="ru-RU"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РЕЧЕВОЙ </a:t>
            </a:r>
            <a:r>
              <a:rPr lang="ru-RU"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ПОРТРЕТ И ЕГО РОЛЬ В ФОРМИРОВАНИИ </a:t>
            </a:r>
            <a:r>
              <a:rPr lang="ru-RU"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ЯЗЫКОВОЙ</a:t>
            </a:r>
          </a:p>
          <a:p>
            <a:pPr algn="ctr">
              <a:lnSpc>
                <a:spcPct val="150000"/>
              </a:lnSpc>
            </a:pPr>
            <a:r>
              <a:rPr lang="ru-RU"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И СОЦИОКУЛЬТУРНОЙ </a:t>
            </a:r>
            <a:r>
              <a:rPr lang="ru-RU"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КОМПЕТЕНЦИИ</a:t>
            </a:r>
          </a:p>
          <a:p>
            <a:pPr algn="ctr">
              <a:lnSpc>
                <a:spcPct val="150000"/>
              </a:lnSpc>
            </a:pPr>
            <a:r>
              <a:rPr lang="ru-RU"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(НА МАТЕРИАЛЕ НЕМЕЦКОЯЗЫЧНОЙ ЛИТЕРАТУРЫ</a:t>
            </a:r>
            <a:r>
              <a:rPr lang="ru-RU"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ru-RU" dirty="0" smtClean="0">
                <a:solidFill>
                  <a:srgbClr val="FF0000"/>
                </a:solidFill>
                <a:latin typeface="Arial" panose="020B0604020202020204" pitchFamily="34" charset="0"/>
                <a:cs typeface="Arial" panose="020B0604020202020204" pitchFamily="34" charset="0"/>
              </a:rPr>
              <a:t>»</a:t>
            </a:r>
            <a:endParaRPr lang="ru-RU" dirty="0">
              <a:solidFill>
                <a:srgbClr val="FF0000"/>
              </a:solidFill>
              <a:latin typeface="Arial" panose="020B0604020202020204" pitchFamily="34" charset="0"/>
              <a:cs typeface="Arial" panose="020B0604020202020204" pitchFamily="34" charset="0"/>
            </a:endParaRPr>
          </a:p>
        </p:txBody>
      </p:sp>
      <p:sp>
        <p:nvSpPr>
          <p:cNvPr id="6" name="Прямоугольник 5"/>
          <p:cNvSpPr/>
          <p:nvPr/>
        </p:nvSpPr>
        <p:spPr>
          <a:xfrm>
            <a:off x="4211960" y="4941168"/>
            <a:ext cx="4572000" cy="1200329"/>
          </a:xfrm>
          <a:prstGeom prst="rect">
            <a:avLst/>
          </a:prstGeom>
        </p:spPr>
        <p:txBody>
          <a:bodyPr>
            <a:spAutoFit/>
          </a:bodyPr>
          <a:lstStyle/>
          <a:p>
            <a:r>
              <a:rPr lang="ru-RU" dirty="0" err="1">
                <a:solidFill>
                  <a:schemeClr val="accent1"/>
                </a:solidFill>
                <a:latin typeface="Arial" panose="020B0604020202020204" pitchFamily="34" charset="0"/>
                <a:cs typeface="Arial" panose="020B0604020202020204" pitchFamily="34" charset="0"/>
              </a:rPr>
              <a:t>Перепечкина</a:t>
            </a:r>
            <a:r>
              <a:rPr lang="ru-RU" dirty="0">
                <a:solidFill>
                  <a:schemeClr val="accent1"/>
                </a:solidFill>
                <a:latin typeface="Arial" panose="020B0604020202020204" pitchFamily="34" charset="0"/>
                <a:cs typeface="Arial" panose="020B0604020202020204" pitchFamily="34" charset="0"/>
              </a:rPr>
              <a:t> С.Е</a:t>
            </a:r>
            <a:r>
              <a:rPr lang="ru-RU" dirty="0" smtClean="0">
                <a:solidFill>
                  <a:schemeClr val="accent1"/>
                </a:solidFill>
                <a:latin typeface="Arial" panose="020B0604020202020204" pitchFamily="34" charset="0"/>
                <a:cs typeface="Arial" panose="020B0604020202020204" pitchFamily="34" charset="0"/>
              </a:rPr>
              <a:t>., </a:t>
            </a:r>
            <a:r>
              <a:rPr lang="ru-RU" dirty="0" err="1" smtClean="0">
                <a:solidFill>
                  <a:schemeClr val="accent1"/>
                </a:solidFill>
                <a:latin typeface="Arial" panose="020B0604020202020204" pitchFamily="34" charset="0"/>
                <a:cs typeface="Arial" panose="020B0604020202020204" pitchFamily="34" charset="0"/>
              </a:rPr>
              <a:t>канд.филол.наук</a:t>
            </a:r>
            <a:r>
              <a:rPr lang="ru-RU" dirty="0" smtClean="0">
                <a:solidFill>
                  <a:schemeClr val="accent1"/>
                </a:solidFill>
                <a:latin typeface="Arial" panose="020B0604020202020204" pitchFamily="34" charset="0"/>
                <a:cs typeface="Arial" panose="020B0604020202020204" pitchFamily="34" charset="0"/>
              </a:rPr>
              <a:t>,</a:t>
            </a:r>
            <a:endParaRPr lang="ru-RU" dirty="0">
              <a:solidFill>
                <a:schemeClr val="accent1"/>
              </a:solidFill>
              <a:latin typeface="Arial" panose="020B0604020202020204" pitchFamily="34" charset="0"/>
              <a:cs typeface="Arial" panose="020B0604020202020204" pitchFamily="34" charset="0"/>
            </a:endParaRPr>
          </a:p>
          <a:p>
            <a:r>
              <a:rPr lang="ru-RU" i="1" dirty="0">
                <a:solidFill>
                  <a:schemeClr val="accent1"/>
                </a:solidFill>
                <a:latin typeface="Arial" panose="020B0604020202020204" pitchFamily="34" charset="0"/>
                <a:cs typeface="Arial" panose="020B0604020202020204" pitchFamily="34" charset="0"/>
              </a:rPr>
              <a:t>доцент кафедры немецкой филологии Института иностранной филологии </a:t>
            </a:r>
            <a:endParaRPr lang="ru-RU" dirty="0">
              <a:solidFill>
                <a:schemeClr val="accent1"/>
              </a:solidFill>
              <a:latin typeface="Arial" panose="020B0604020202020204" pitchFamily="34" charset="0"/>
              <a:cs typeface="Arial" panose="020B0604020202020204" pitchFamily="34" charset="0"/>
            </a:endParaRPr>
          </a:p>
          <a:p>
            <a:r>
              <a:rPr lang="ru-RU" i="1" dirty="0">
                <a:solidFill>
                  <a:schemeClr val="accent1"/>
                </a:solidFill>
                <a:latin typeface="Arial" panose="020B0604020202020204" pitchFamily="34" charset="0"/>
                <a:cs typeface="Arial" panose="020B0604020202020204" pitchFamily="34" charset="0"/>
              </a:rPr>
              <a:t>КФУ им. В.И. Вернадског</a:t>
            </a:r>
            <a:r>
              <a:rPr lang="ru-RU" i="1" dirty="0">
                <a:solidFill>
                  <a:schemeClr val="accent1"/>
                </a:solidFill>
              </a:rPr>
              <a:t>о</a:t>
            </a:r>
            <a:endParaRPr lang="ru-RU" dirty="0">
              <a:solidFill>
                <a:schemeClr val="accent1"/>
              </a:solidFill>
            </a:endParaRPr>
          </a:p>
        </p:txBody>
      </p:sp>
    </p:spTree>
    <p:extLst>
      <p:ext uri="{BB962C8B-B14F-4D97-AF65-F5344CB8AC3E}">
        <p14:creationId xmlns:p14="http://schemas.microsoft.com/office/powerpoint/2010/main" val="1787988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2780928"/>
            <a:ext cx="6512511" cy="1143000"/>
          </a:xfrm>
        </p:spPr>
        <p:txBody>
          <a:bodyPr/>
          <a:lstStyle/>
          <a:p>
            <a:pPr marL="0" indent="0">
              <a:buNone/>
            </a:pPr>
            <a:r>
              <a:rPr lang="ru-RU" sz="3600" dirty="0" smtClean="0">
                <a:solidFill>
                  <a:srgbClr val="FF0000"/>
                </a:solidFill>
                <a:latin typeface="Arial" panose="020B0604020202020204" pitchFamily="34" charset="0"/>
                <a:cs typeface="Arial" panose="020B0604020202020204" pitchFamily="34" charset="0"/>
              </a:rPr>
              <a:t>СПАСИБО ЗА ВНИМАНИЕ !</a:t>
            </a:r>
            <a:endParaRPr lang="ru-RU" sz="36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7368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692696"/>
            <a:ext cx="7704856" cy="5355312"/>
          </a:xfrm>
          <a:prstGeom prst="rect">
            <a:avLst/>
          </a:prstGeom>
        </p:spPr>
        <p:txBody>
          <a:bodyPr wrap="square">
            <a:spAutoFit/>
          </a:bodyPr>
          <a:lstStyle/>
          <a:p>
            <a:pPr fontAlgn="base"/>
            <a:r>
              <a:rPr lang="ru-RU" b="1" spc="300" dirty="0">
                <a:solidFill>
                  <a:schemeClr val="accent1"/>
                </a:solidFill>
                <a:latin typeface="Arial" panose="020B0604020202020204" pitchFamily="34" charset="0"/>
                <a:cs typeface="Arial" panose="020B0604020202020204" pitchFamily="34" charset="0"/>
              </a:rPr>
              <a:t>Цель исследования:</a:t>
            </a:r>
            <a:r>
              <a:rPr lang="ru-RU" spc="300" dirty="0">
                <a:solidFill>
                  <a:schemeClr val="accent1"/>
                </a:solidFill>
                <a:latin typeface="Arial" panose="020B0604020202020204" pitchFamily="34" charset="0"/>
                <a:cs typeface="Arial" panose="020B0604020202020204" pitchFamily="34" charset="0"/>
              </a:rPr>
              <a:t> </a:t>
            </a:r>
          </a:p>
          <a:p>
            <a:pPr fontAlgn="base"/>
            <a:endParaRPr lang="ru-RU" dirty="0" smtClean="0">
              <a:latin typeface="Arial" panose="020B0604020202020204" pitchFamily="34" charset="0"/>
              <a:cs typeface="Arial" panose="020B0604020202020204" pitchFamily="34" charset="0"/>
            </a:endParaRPr>
          </a:p>
          <a:p>
            <a:pPr fontAlgn="base"/>
            <a:r>
              <a:rPr lang="ru-RU" i="1" dirty="0" smtClean="0">
                <a:latin typeface="Arial" panose="020B0604020202020204" pitchFamily="34" charset="0"/>
                <a:cs typeface="Arial" panose="020B0604020202020204" pitchFamily="34" charset="0"/>
              </a:rPr>
              <a:t>выявление </a:t>
            </a:r>
            <a:r>
              <a:rPr lang="ru-RU" i="1" dirty="0">
                <a:latin typeface="Arial" panose="020B0604020202020204" pitchFamily="34" charset="0"/>
                <a:cs typeface="Arial" panose="020B0604020202020204" pitchFamily="34" charset="0"/>
              </a:rPr>
              <a:t>возможностей применения понятия «речевой портрет» в процессе обучения иностранному языку для формирования у студентов языковой и социокультурной компетенции. </a:t>
            </a:r>
          </a:p>
          <a:p>
            <a:pPr fontAlgn="base"/>
            <a:endParaRPr lang="ru-RU" b="1" i="1" dirty="0" smtClean="0">
              <a:latin typeface="Arial" panose="020B0604020202020204" pitchFamily="34" charset="0"/>
              <a:cs typeface="Arial" panose="020B0604020202020204" pitchFamily="34" charset="0"/>
            </a:endParaRPr>
          </a:p>
          <a:p>
            <a:pPr fontAlgn="base"/>
            <a:endParaRPr lang="ru-RU" b="1" i="1" dirty="0">
              <a:latin typeface="Arial" panose="020B0604020202020204" pitchFamily="34" charset="0"/>
              <a:cs typeface="Arial" panose="020B0604020202020204" pitchFamily="34" charset="0"/>
            </a:endParaRPr>
          </a:p>
          <a:p>
            <a:pPr fontAlgn="base"/>
            <a:endParaRPr lang="ru-RU" b="1" i="1" dirty="0" smtClean="0">
              <a:latin typeface="Arial" panose="020B0604020202020204" pitchFamily="34" charset="0"/>
              <a:cs typeface="Arial" panose="020B0604020202020204" pitchFamily="34" charset="0"/>
            </a:endParaRPr>
          </a:p>
          <a:p>
            <a:pPr fontAlgn="base"/>
            <a:r>
              <a:rPr lang="ru-RU" b="1" i="1" spc="300" dirty="0" smtClean="0">
                <a:solidFill>
                  <a:schemeClr val="accent1"/>
                </a:solidFill>
                <a:latin typeface="Arial" panose="020B0604020202020204" pitchFamily="34" charset="0"/>
                <a:cs typeface="Arial" panose="020B0604020202020204" pitchFamily="34" charset="0"/>
              </a:rPr>
              <a:t>Основные </a:t>
            </a:r>
            <a:r>
              <a:rPr lang="ru-RU" b="1" i="1" spc="300" dirty="0">
                <a:solidFill>
                  <a:schemeClr val="accent1"/>
                </a:solidFill>
                <a:latin typeface="Arial" panose="020B0604020202020204" pitchFamily="34" charset="0"/>
                <a:cs typeface="Arial" panose="020B0604020202020204" pitchFamily="34" charset="0"/>
              </a:rPr>
              <a:t>задачи:</a:t>
            </a:r>
            <a:r>
              <a:rPr lang="ru-RU" b="1" i="1" dirty="0">
                <a:latin typeface="Arial" panose="020B0604020202020204" pitchFamily="34" charset="0"/>
                <a:cs typeface="Arial" panose="020B0604020202020204" pitchFamily="34" charset="0"/>
              </a:rPr>
              <a:t> </a:t>
            </a:r>
            <a:endParaRPr lang="ru-RU" dirty="0">
              <a:latin typeface="Arial" panose="020B0604020202020204" pitchFamily="34" charset="0"/>
              <a:cs typeface="Arial" panose="020B0604020202020204" pitchFamily="34" charset="0"/>
            </a:endParaRPr>
          </a:p>
          <a:p>
            <a:pPr lvl="0" fontAlgn="base"/>
            <a:endParaRPr lang="ru-RU" i="1" dirty="0" smtClean="0">
              <a:latin typeface="Arial" panose="020B0604020202020204" pitchFamily="34" charset="0"/>
              <a:cs typeface="Arial" panose="020B0604020202020204" pitchFamily="34" charset="0"/>
            </a:endParaRPr>
          </a:p>
          <a:p>
            <a:pPr marL="342900" lvl="0" indent="-342900" fontAlgn="base">
              <a:buAutoNum type="arabicParenR"/>
            </a:pPr>
            <a:r>
              <a:rPr lang="ru-RU" i="1" dirty="0" smtClean="0">
                <a:latin typeface="Arial" panose="020B0604020202020204" pitchFamily="34" charset="0"/>
                <a:cs typeface="Arial" panose="020B0604020202020204" pitchFamily="34" charset="0"/>
              </a:rPr>
              <a:t>рассмотрение </a:t>
            </a:r>
            <a:r>
              <a:rPr lang="ru-RU" i="1" dirty="0">
                <a:latin typeface="Arial" panose="020B0604020202020204" pitchFamily="34" charset="0"/>
                <a:cs typeface="Arial" panose="020B0604020202020204" pitchFamily="34" charset="0"/>
              </a:rPr>
              <a:t>сущности речевого портрета персонажа художественного произведения, поскольку литература является основным источником лингвистической, страноведческой и культурологической информации на </a:t>
            </a:r>
            <a:r>
              <a:rPr lang="ru-RU" i="1" dirty="0" smtClean="0">
                <a:latin typeface="Arial" panose="020B0604020202020204" pitchFamily="34" charset="0"/>
                <a:cs typeface="Arial" panose="020B0604020202020204" pitchFamily="34" charset="0"/>
              </a:rPr>
              <a:t>занятиях;</a:t>
            </a:r>
          </a:p>
          <a:p>
            <a:pPr marL="342900" lvl="0" indent="-342900" fontAlgn="base">
              <a:buAutoNum type="arabicParenR"/>
            </a:pPr>
            <a:endParaRPr lang="ru-RU" i="1" dirty="0">
              <a:latin typeface="Arial" panose="020B0604020202020204" pitchFamily="34" charset="0"/>
              <a:cs typeface="Arial" panose="020B0604020202020204" pitchFamily="34" charset="0"/>
            </a:endParaRPr>
          </a:p>
          <a:p>
            <a:pPr marL="342900" lvl="0" indent="-342900" fontAlgn="base">
              <a:buAutoNum type="arabicParenR"/>
            </a:pPr>
            <a:r>
              <a:rPr lang="ru-RU" i="1" dirty="0" smtClean="0">
                <a:latin typeface="Arial" panose="020B0604020202020204" pitchFamily="34" charset="0"/>
                <a:cs typeface="Arial" panose="020B0604020202020204" pitchFamily="34" charset="0"/>
              </a:rPr>
              <a:t>анализ </a:t>
            </a:r>
            <a:r>
              <a:rPr lang="ru-RU" i="1" dirty="0">
                <a:latin typeface="Arial" panose="020B0604020202020204" pitchFamily="34" charset="0"/>
                <a:cs typeface="Arial" panose="020B0604020202020204" pitchFamily="34" charset="0"/>
              </a:rPr>
              <a:t>текстов, нацеленный на выявление типичных речевых </a:t>
            </a:r>
            <a:r>
              <a:rPr lang="ru-RU" i="1" dirty="0" smtClean="0">
                <a:latin typeface="Arial" panose="020B0604020202020204" pitchFamily="34" charset="0"/>
                <a:cs typeface="Arial" panose="020B0604020202020204" pitchFamily="34" charset="0"/>
              </a:rPr>
              <a:t>портретов </a:t>
            </a:r>
            <a:r>
              <a:rPr lang="ru-RU" i="1" dirty="0">
                <a:latin typeface="Arial" panose="020B0604020202020204" pitchFamily="34" charset="0"/>
                <a:cs typeface="Arial" panose="020B0604020202020204" pitchFamily="34" charset="0"/>
              </a:rPr>
              <a:t>той или иной социальной группы, полезных для </a:t>
            </a:r>
            <a:r>
              <a:rPr lang="ru-RU" i="1" dirty="0" smtClean="0">
                <a:latin typeface="Arial" panose="020B0604020202020204" pitchFamily="34" charset="0"/>
                <a:cs typeface="Arial" panose="020B0604020202020204" pitchFamily="34" charset="0"/>
              </a:rPr>
              <a:t>изучения </a:t>
            </a:r>
            <a:r>
              <a:rPr lang="ru-RU" i="1" dirty="0">
                <a:latin typeface="Arial" panose="020B0604020202020204" pitchFamily="34" charset="0"/>
                <a:cs typeface="Arial" panose="020B0604020202020204" pitchFamily="34" charset="0"/>
              </a:rPr>
              <a:t>в учебных условиях.</a:t>
            </a:r>
          </a:p>
        </p:txBody>
      </p:sp>
    </p:spTree>
    <p:extLst>
      <p:ext uri="{BB962C8B-B14F-4D97-AF65-F5344CB8AC3E}">
        <p14:creationId xmlns:p14="http://schemas.microsoft.com/office/powerpoint/2010/main" val="770974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1124744"/>
            <a:ext cx="6512511" cy="2662232"/>
          </a:xfrm>
        </p:spPr>
        <p:txBody>
          <a:bodyPr/>
          <a:lstStyle/>
          <a:p>
            <a:pPr marL="0" indent="0" algn="ctr">
              <a:lnSpc>
                <a:spcPct val="150000"/>
              </a:lnSpc>
              <a:buNone/>
            </a:pPr>
            <a:r>
              <a:rPr lang="ru-RU" sz="3600" spc="300" dirty="0" smtClean="0">
                <a:solidFill>
                  <a:srgbClr val="FF0000"/>
                </a:solidFill>
                <a:latin typeface="Arial" panose="020B0604020202020204" pitchFamily="34" charset="0"/>
                <a:cs typeface="Arial" panose="020B0604020202020204" pitchFamily="34" charset="0"/>
              </a:rPr>
              <a:t/>
            </a:r>
            <a:br>
              <a:rPr lang="ru-RU" sz="3600" spc="300" dirty="0" smtClean="0">
                <a:solidFill>
                  <a:srgbClr val="FF0000"/>
                </a:solidFill>
                <a:latin typeface="Arial" panose="020B0604020202020204" pitchFamily="34" charset="0"/>
                <a:cs typeface="Arial" panose="020B0604020202020204" pitchFamily="34" charset="0"/>
              </a:rPr>
            </a:br>
            <a:r>
              <a:rPr lang="ru-RU" sz="3600" spc="300" dirty="0" smtClean="0">
                <a:solidFill>
                  <a:srgbClr val="FF0000"/>
                </a:solidFill>
                <a:latin typeface="Arial" panose="020B0604020202020204" pitchFamily="34" charset="0"/>
                <a:cs typeface="Arial" panose="020B0604020202020204" pitchFamily="34" charset="0"/>
              </a:rPr>
              <a:t>РЕЗУЛЬТАТЫ ИССЛЕДОВАНИЯ</a:t>
            </a:r>
            <a:endParaRPr lang="ru-RU" sz="3600" spc="3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7654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332656"/>
            <a:ext cx="7992888" cy="5170646"/>
          </a:xfrm>
          <a:prstGeom prst="rect">
            <a:avLst/>
          </a:prstGeom>
        </p:spPr>
        <p:txBody>
          <a:bodyPr wrap="square">
            <a:spAutoFit/>
          </a:bodyPr>
          <a:lstStyle/>
          <a:p>
            <a:pPr fontAlgn="base"/>
            <a:endParaRPr lang="ru-RU" sz="2000" i="1" dirty="0" smtClean="0">
              <a:solidFill>
                <a:schemeClr val="accent1"/>
              </a:solidFill>
            </a:endParaRPr>
          </a:p>
          <a:p>
            <a:pPr fontAlgn="base"/>
            <a:endParaRPr lang="ru-RU" sz="2000" i="1" dirty="0">
              <a:solidFill>
                <a:schemeClr val="accent1"/>
              </a:solidFill>
            </a:endParaRPr>
          </a:p>
          <a:p>
            <a:pPr fontAlgn="base"/>
            <a:r>
              <a:rPr lang="ru-RU" sz="2000" i="1" dirty="0" smtClean="0">
                <a:solidFill>
                  <a:schemeClr val="accent1"/>
                </a:solidFill>
                <a:latin typeface="Arial" panose="020B0604020202020204" pitchFamily="34" charset="0"/>
                <a:cs typeface="Arial" panose="020B0604020202020204" pitchFamily="34" charset="0"/>
              </a:rPr>
              <a:t>Речевой портрет персонажа как объект изучения:</a:t>
            </a:r>
          </a:p>
          <a:p>
            <a:pPr fontAlgn="base"/>
            <a:r>
              <a:rPr lang="ru-RU" dirty="0" smtClean="0"/>
              <a:t> </a:t>
            </a:r>
          </a:p>
          <a:p>
            <a:pPr marL="285750" indent="-285750" algn="just" fontAlgn="base">
              <a:buFont typeface="Wingdings" panose="05000000000000000000" pitchFamily="2" charset="2"/>
              <a:buChar char="Ø"/>
            </a:pPr>
            <a:r>
              <a:rPr lang="ru-RU" dirty="0" smtClean="0">
                <a:latin typeface="Arial" panose="020B0604020202020204" pitchFamily="34" charset="0"/>
                <a:cs typeface="Arial" panose="020B0604020202020204" pitchFamily="34" charset="0"/>
              </a:rPr>
              <a:t>Антропоцентрическая </a:t>
            </a:r>
            <a:r>
              <a:rPr lang="ru-RU" dirty="0">
                <a:latin typeface="Arial" panose="020B0604020202020204" pitchFamily="34" charset="0"/>
                <a:cs typeface="Arial" panose="020B0604020202020204" pitchFamily="34" charset="0"/>
              </a:rPr>
              <a:t>направленность современной лингвистической науки присуща и литературе, что позволяет рассматривать понятие речевого портрета применительно к художественным произведениям. </a:t>
            </a:r>
          </a:p>
          <a:p>
            <a:pPr marL="285750" indent="-285750" algn="just" fontAlgn="base">
              <a:buFont typeface="Wingdings" panose="05000000000000000000" pitchFamily="2" charset="2"/>
              <a:buChar char="Ø"/>
            </a:pPr>
            <a:endParaRPr lang="ru-RU" dirty="0" smtClean="0">
              <a:latin typeface="Arial" panose="020B0604020202020204" pitchFamily="34" charset="0"/>
              <a:cs typeface="Arial" panose="020B0604020202020204" pitchFamily="34" charset="0"/>
            </a:endParaRPr>
          </a:p>
          <a:p>
            <a:pPr marL="285750" indent="-285750" algn="just" fontAlgn="base">
              <a:buFont typeface="Wingdings" panose="05000000000000000000" pitchFamily="2" charset="2"/>
              <a:buChar char="Ø"/>
            </a:pPr>
            <a:r>
              <a:rPr lang="ru-RU" dirty="0" smtClean="0">
                <a:latin typeface="Arial" panose="020B0604020202020204" pitchFamily="34" charset="0"/>
                <a:cs typeface="Arial" panose="020B0604020202020204" pitchFamily="34" charset="0"/>
              </a:rPr>
              <a:t>Речевые </a:t>
            </a:r>
            <a:r>
              <a:rPr lang="ru-RU" dirty="0">
                <a:latin typeface="Arial" panose="020B0604020202020204" pitchFamily="34" charset="0"/>
                <a:cs typeface="Arial" panose="020B0604020202020204" pitchFamily="34" charset="0"/>
              </a:rPr>
              <a:t>характеристики персонажа, участвующие в создании художественного образа, передают основные тенденции и закономерности речевого поведения как отдельной личности, так и группы лиц, к которой она принадлежит по признаку социальной, профессиональной, возрастной и пр. соотнесенности. </a:t>
            </a:r>
          </a:p>
          <a:p>
            <a:pPr marL="285750" indent="-285750" algn="just" fontAlgn="base">
              <a:buFont typeface="Wingdings" panose="05000000000000000000" pitchFamily="2" charset="2"/>
              <a:buChar char="Ø"/>
            </a:pPr>
            <a:endParaRPr lang="ru-RU" dirty="0" smtClean="0">
              <a:latin typeface="Arial" panose="020B0604020202020204" pitchFamily="34" charset="0"/>
              <a:cs typeface="Arial" panose="020B0604020202020204" pitchFamily="34" charset="0"/>
            </a:endParaRPr>
          </a:p>
          <a:p>
            <a:pPr marL="285750" indent="-285750" algn="just" fontAlgn="base">
              <a:buFont typeface="Wingdings" panose="05000000000000000000" pitchFamily="2" charset="2"/>
              <a:buChar char="Ø"/>
            </a:pPr>
            <a:r>
              <a:rPr lang="ru-RU" dirty="0" smtClean="0">
                <a:latin typeface="Arial" panose="020B0604020202020204" pitchFamily="34" charset="0"/>
                <a:cs typeface="Arial" panose="020B0604020202020204" pitchFamily="34" charset="0"/>
              </a:rPr>
              <a:t>Стереотип </a:t>
            </a:r>
            <a:r>
              <a:rPr lang="ru-RU" dirty="0">
                <a:latin typeface="Arial" panose="020B0604020202020204" pitchFamily="34" charset="0"/>
                <a:cs typeface="Arial" panose="020B0604020202020204" pitchFamily="34" charset="0"/>
              </a:rPr>
              <a:t>речи персонажа ценен в плане обучения социально дифференцированной иноязычной речи в различных ситуациях общения, что, в свою очередь, определяет выбор художественных текстов. </a:t>
            </a:r>
          </a:p>
        </p:txBody>
      </p:sp>
    </p:spTree>
    <p:extLst>
      <p:ext uri="{BB962C8B-B14F-4D97-AF65-F5344CB8AC3E}">
        <p14:creationId xmlns:p14="http://schemas.microsoft.com/office/powerpoint/2010/main" val="1076357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71400"/>
            <a:ext cx="8208912" cy="6247864"/>
          </a:xfrm>
          <a:prstGeom prst="rect">
            <a:avLst/>
          </a:prstGeom>
        </p:spPr>
        <p:txBody>
          <a:bodyPr wrap="square">
            <a:spAutoFit/>
          </a:bodyPr>
          <a:lstStyle/>
          <a:p>
            <a:pPr fontAlgn="base"/>
            <a:endParaRPr lang="ru-RU" dirty="0" smtClean="0"/>
          </a:p>
          <a:p>
            <a:pPr fontAlgn="base"/>
            <a:endParaRPr lang="ru-RU" dirty="0"/>
          </a:p>
          <a:p>
            <a:pPr algn="ctr" fontAlgn="base"/>
            <a:r>
              <a:rPr lang="ru-RU" sz="2000" spc="300" dirty="0" smtClean="0">
                <a:solidFill>
                  <a:schemeClr val="accent1"/>
                </a:solidFill>
                <a:latin typeface="Arial" panose="020B0604020202020204" pitchFamily="34" charset="0"/>
                <a:cs typeface="Arial" panose="020B0604020202020204" pitchFamily="34" charset="0"/>
              </a:rPr>
              <a:t>Обоснование выбора немецкоязычных образцов серии </a:t>
            </a:r>
            <a:r>
              <a:rPr lang="de-DE" sz="2000" spc="300" dirty="0" smtClean="0">
                <a:solidFill>
                  <a:schemeClr val="accent1"/>
                </a:solidFill>
                <a:latin typeface="Arial" panose="020B0604020202020204" pitchFamily="34" charset="0"/>
                <a:cs typeface="Arial" panose="020B0604020202020204" pitchFamily="34" charset="0"/>
              </a:rPr>
              <a:t>Klara </a:t>
            </a:r>
            <a:r>
              <a:rPr lang="ru-RU" sz="2000" spc="300" dirty="0" smtClean="0">
                <a:solidFill>
                  <a:schemeClr val="accent1"/>
                </a:solidFill>
                <a:latin typeface="Arial" panose="020B0604020202020204" pitchFamily="34" charset="0"/>
                <a:cs typeface="Arial" panose="020B0604020202020204" pitchFamily="34" charset="0"/>
              </a:rPr>
              <a:t>&amp; </a:t>
            </a:r>
            <a:r>
              <a:rPr lang="de-DE" sz="2000" spc="300" dirty="0" smtClean="0">
                <a:solidFill>
                  <a:schemeClr val="accent1"/>
                </a:solidFill>
                <a:latin typeface="Arial" panose="020B0604020202020204" pitchFamily="34" charset="0"/>
                <a:cs typeface="Arial" panose="020B0604020202020204" pitchFamily="34" charset="0"/>
              </a:rPr>
              <a:t>Theo</a:t>
            </a:r>
            <a:r>
              <a:rPr lang="ru-RU" sz="2000" spc="300" dirty="0" smtClean="0">
                <a:solidFill>
                  <a:schemeClr val="accent1"/>
                </a:solidFill>
                <a:latin typeface="Arial" panose="020B0604020202020204" pitchFamily="34" charset="0"/>
                <a:cs typeface="Arial" panose="020B0604020202020204" pitchFamily="34" charset="0"/>
              </a:rPr>
              <a:t> и </a:t>
            </a:r>
            <a:r>
              <a:rPr lang="en-US" sz="2000" spc="300" dirty="0" smtClean="0">
                <a:solidFill>
                  <a:schemeClr val="accent1"/>
                </a:solidFill>
                <a:latin typeface="Arial" panose="020B0604020202020204" pitchFamily="34" charset="0"/>
                <a:cs typeface="Arial" panose="020B0604020202020204" pitchFamily="34" charset="0"/>
              </a:rPr>
              <a:t>Leo</a:t>
            </a:r>
            <a:r>
              <a:rPr lang="ru-RU" sz="2000" spc="300" dirty="0" smtClean="0">
                <a:solidFill>
                  <a:schemeClr val="accent1"/>
                </a:solidFill>
                <a:latin typeface="Arial" panose="020B0604020202020204" pitchFamily="34" charset="0"/>
                <a:cs typeface="Arial" panose="020B0604020202020204" pitchFamily="34" charset="0"/>
              </a:rPr>
              <a:t> </a:t>
            </a:r>
            <a:r>
              <a:rPr lang="ru-RU" spc="300" dirty="0" smtClean="0">
                <a:solidFill>
                  <a:schemeClr val="accent1"/>
                </a:solidFill>
                <a:latin typeface="Arial" panose="020B0604020202020204" pitchFamily="34" charset="0"/>
                <a:cs typeface="Arial" panose="020B0604020202020204" pitchFamily="34" charset="0"/>
              </a:rPr>
              <a:t>&amp;</a:t>
            </a:r>
            <a:r>
              <a:rPr lang="ru-RU" dirty="0" smtClean="0"/>
              <a:t> </a:t>
            </a:r>
            <a:r>
              <a:rPr lang="en-US" spc="300" dirty="0" smtClean="0">
                <a:solidFill>
                  <a:schemeClr val="accent1"/>
                </a:solidFill>
              </a:rPr>
              <a:t>Co</a:t>
            </a:r>
            <a:r>
              <a:rPr lang="ru-RU" spc="300" dirty="0" smtClean="0">
                <a:solidFill>
                  <a:schemeClr val="accent1"/>
                </a:solidFill>
              </a:rPr>
              <a:t>: </a:t>
            </a:r>
            <a:endParaRPr lang="en-US" spc="300" dirty="0" smtClean="0">
              <a:solidFill>
                <a:schemeClr val="accent1"/>
              </a:solidFill>
            </a:endParaRPr>
          </a:p>
          <a:p>
            <a:pPr algn="ctr" fontAlgn="base"/>
            <a:endParaRPr lang="ru-RU" spc="300" dirty="0" smtClean="0">
              <a:solidFill>
                <a:schemeClr val="accent1"/>
              </a:solidFill>
            </a:endParaRPr>
          </a:p>
          <a:p>
            <a:pPr marL="285750" indent="-285750" algn="just" fontAlgn="base">
              <a:buFont typeface="Wingdings" panose="05000000000000000000" pitchFamily="2" charset="2"/>
              <a:buChar char="Ø"/>
            </a:pPr>
            <a:r>
              <a:rPr lang="ru-RU" dirty="0" smtClean="0">
                <a:latin typeface="Arial" panose="020B0604020202020204" pitchFamily="34" charset="0"/>
                <a:cs typeface="Arial" panose="020B0604020202020204" pitchFamily="34" charset="0"/>
              </a:rPr>
              <a:t>героями книг являются молодые люди (напр., старшеклассники), общающиеся в своей среде; </a:t>
            </a:r>
          </a:p>
          <a:p>
            <a:pPr marL="285750" indent="-285750" algn="just" fontAlgn="base">
              <a:buFont typeface="Wingdings" panose="05000000000000000000" pitchFamily="2" charset="2"/>
              <a:buChar char="Ø"/>
            </a:pPr>
            <a:r>
              <a:rPr lang="ru-RU" dirty="0" smtClean="0">
                <a:latin typeface="Arial" panose="020B0604020202020204" pitchFamily="34" charset="0"/>
                <a:cs typeface="Arial" panose="020B0604020202020204" pitchFamily="34" charset="0"/>
              </a:rPr>
              <a:t>в них прослеживается гендерная специфика, а также социокультурные различия говорящих;</a:t>
            </a:r>
          </a:p>
          <a:p>
            <a:pPr marL="285750" indent="-285750" algn="just" fontAlgn="base">
              <a:buFont typeface="Wingdings" panose="05000000000000000000" pitchFamily="2" charset="2"/>
              <a:buChar char="Ø"/>
            </a:pPr>
            <a:r>
              <a:rPr lang="ru-RU" dirty="0" smtClean="0">
                <a:latin typeface="Arial" panose="020B0604020202020204" pitchFamily="34" charset="0"/>
                <a:cs typeface="Arial" panose="020B0604020202020204" pitchFamily="34" charset="0"/>
              </a:rPr>
              <a:t>отмечается ситуативная обусловленность речи (напр., разговор между собой на перемене, на уроке с учителем, с другими взрослыми);</a:t>
            </a:r>
          </a:p>
          <a:p>
            <a:pPr marL="285750" indent="-285750" algn="just" fontAlgn="base">
              <a:buFont typeface="Wingdings" panose="05000000000000000000" pitchFamily="2" charset="2"/>
              <a:buChar char="Ø"/>
            </a:pPr>
            <a:r>
              <a:rPr lang="ru-RU" dirty="0" smtClean="0">
                <a:latin typeface="Arial" panose="020B0604020202020204" pitchFamily="34" charset="0"/>
                <a:cs typeface="Arial" panose="020B0604020202020204" pitchFamily="34" charset="0"/>
              </a:rPr>
              <a:t>всем текстам присуща необходимая для тренировки диалогической речи деталь: они почти полностью состоят из диалогов.</a:t>
            </a:r>
          </a:p>
          <a:p>
            <a:pPr algn="just"/>
            <a:endParaRPr lang="ru-RU" b="1" dirty="0" smtClean="0">
              <a:latin typeface="Arial" panose="020B0604020202020204" pitchFamily="34" charset="0"/>
              <a:cs typeface="Arial" panose="020B0604020202020204" pitchFamily="34" charset="0"/>
            </a:endParaRPr>
          </a:p>
          <a:p>
            <a:pPr algn="just"/>
            <a:endParaRPr lang="ru-RU" b="1" dirty="0">
              <a:latin typeface="Arial" panose="020B0604020202020204" pitchFamily="34" charset="0"/>
              <a:cs typeface="Arial" panose="020B0604020202020204" pitchFamily="34" charset="0"/>
            </a:endParaRPr>
          </a:p>
          <a:p>
            <a:pPr algn="just"/>
            <a:r>
              <a:rPr lang="ru-RU" i="1" dirty="0" smtClean="0">
                <a:solidFill>
                  <a:schemeClr val="accent1"/>
                </a:solidFill>
                <a:latin typeface="Arial" panose="020B0604020202020204" pitchFamily="34" charset="0"/>
                <a:cs typeface="Arial" panose="020B0604020202020204" pitchFamily="34" charset="0"/>
              </a:rPr>
              <a:t>Важно:</a:t>
            </a:r>
            <a:r>
              <a:rPr lang="ru-RU" dirty="0" smtClean="0">
                <a:latin typeface="Arial" panose="020B0604020202020204" pitchFamily="34" charset="0"/>
                <a:cs typeface="Arial" panose="020B0604020202020204" pitchFamily="34" charset="0"/>
              </a:rPr>
              <a:t> социолингвистический портрет дополняется </a:t>
            </a:r>
            <a:r>
              <a:rPr lang="ru-RU" dirty="0" err="1" smtClean="0">
                <a:latin typeface="Arial" panose="020B0604020202020204" pitchFamily="34" charset="0"/>
                <a:cs typeface="Arial" panose="020B0604020202020204" pitchFamily="34" charset="0"/>
              </a:rPr>
              <a:t>лингвокультурологической</a:t>
            </a:r>
            <a:r>
              <a:rPr lang="ru-RU" dirty="0" smtClean="0">
                <a:latin typeface="Arial" panose="020B0604020202020204" pitchFamily="34" charset="0"/>
                <a:cs typeface="Arial" panose="020B0604020202020204" pitchFamily="34" charset="0"/>
              </a:rPr>
              <a:t> информацией из прямой речи:</a:t>
            </a:r>
          </a:p>
          <a:p>
            <a:pPr algn="just"/>
            <a:r>
              <a:rPr lang="ru-RU" dirty="0" smtClean="0">
                <a:latin typeface="Arial" panose="020B0604020202020204" pitchFamily="34" charset="0"/>
                <a:cs typeface="Arial" panose="020B0604020202020204" pitchFamily="34" charset="0"/>
              </a:rPr>
              <a:t>формулы обращения, приветствия и прощания, типичные имена и их краткие формы, прозвища; ее источником служит и содержание текста. Так, в серии книг </a:t>
            </a:r>
            <a:r>
              <a:rPr lang="de-DE" dirty="0" smtClean="0">
                <a:latin typeface="Arial" panose="020B0604020202020204" pitchFamily="34" charset="0"/>
                <a:cs typeface="Arial" panose="020B0604020202020204" pitchFamily="34" charset="0"/>
              </a:rPr>
              <a:t>Klara</a:t>
            </a:r>
            <a:r>
              <a:rPr lang="ru-RU" dirty="0" smtClean="0">
                <a:latin typeface="Arial" panose="020B0604020202020204" pitchFamily="34" charset="0"/>
                <a:cs typeface="Arial" panose="020B0604020202020204" pitchFamily="34" charset="0"/>
              </a:rPr>
              <a:t> &amp; </a:t>
            </a:r>
            <a:r>
              <a:rPr lang="de-DE" dirty="0" smtClean="0">
                <a:latin typeface="Arial" panose="020B0604020202020204" pitchFamily="34" charset="0"/>
                <a:cs typeface="Arial" panose="020B0604020202020204" pitchFamily="34" charset="0"/>
              </a:rPr>
              <a:t>Theo</a:t>
            </a:r>
            <a:r>
              <a:rPr lang="ru-RU" dirty="0" smtClean="0">
                <a:latin typeface="Arial" panose="020B0604020202020204" pitchFamily="34" charset="0"/>
                <a:cs typeface="Arial" panose="020B0604020202020204" pitchFamily="34" charset="0"/>
              </a:rPr>
              <a:t>, можно почерпнуть сведения о системе оценок в школе, системе занятий (предметы, расписание), проведении досуга и т.п.</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4013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79653"/>
            <a:ext cx="8064896" cy="6186309"/>
          </a:xfrm>
          <a:prstGeom prst="rect">
            <a:avLst/>
          </a:prstGeom>
        </p:spPr>
        <p:txBody>
          <a:bodyPr wrap="square">
            <a:spAutoFit/>
          </a:bodyPr>
          <a:lstStyle/>
          <a:p>
            <a:pPr fontAlgn="base"/>
            <a:endParaRPr lang="ru-RU" dirty="0" smtClean="0"/>
          </a:p>
          <a:p>
            <a:pPr fontAlgn="base"/>
            <a:endParaRPr lang="ru-RU" dirty="0"/>
          </a:p>
          <a:p>
            <a:pPr algn="ctr" fontAlgn="base"/>
            <a:r>
              <a:rPr lang="ru-RU" spc="300" dirty="0" smtClean="0">
                <a:solidFill>
                  <a:schemeClr val="accent1"/>
                </a:solidFill>
                <a:latin typeface="Arial" panose="020B0604020202020204" pitchFamily="34" charset="0"/>
                <a:cs typeface="Arial" panose="020B0604020202020204" pitchFamily="34" charset="0"/>
              </a:rPr>
              <a:t>Коллективный </a:t>
            </a:r>
            <a:r>
              <a:rPr lang="ru-RU" spc="300" dirty="0">
                <a:solidFill>
                  <a:schemeClr val="accent1"/>
                </a:solidFill>
                <a:latin typeface="Arial" panose="020B0604020202020204" pitchFamily="34" charset="0"/>
                <a:cs typeface="Arial" panose="020B0604020202020204" pitchFamily="34" charset="0"/>
              </a:rPr>
              <a:t>речевой портрет персонажей серии </a:t>
            </a:r>
            <a:r>
              <a:rPr lang="de-DE" spc="300" dirty="0">
                <a:solidFill>
                  <a:schemeClr val="accent1"/>
                </a:solidFill>
                <a:latin typeface="Arial" panose="020B0604020202020204" pitchFamily="34" charset="0"/>
                <a:cs typeface="Arial" panose="020B0604020202020204" pitchFamily="34" charset="0"/>
              </a:rPr>
              <a:t>Klara</a:t>
            </a:r>
            <a:r>
              <a:rPr lang="ru-RU" spc="300" dirty="0">
                <a:solidFill>
                  <a:schemeClr val="accent1"/>
                </a:solidFill>
                <a:latin typeface="Arial" panose="020B0604020202020204" pitchFamily="34" charset="0"/>
                <a:cs typeface="Arial" panose="020B0604020202020204" pitchFamily="34" charset="0"/>
              </a:rPr>
              <a:t> &amp; </a:t>
            </a:r>
            <a:r>
              <a:rPr lang="de-DE" spc="300" dirty="0">
                <a:solidFill>
                  <a:schemeClr val="accent1"/>
                </a:solidFill>
                <a:latin typeface="Arial" panose="020B0604020202020204" pitchFamily="34" charset="0"/>
                <a:cs typeface="Arial" panose="020B0604020202020204" pitchFamily="34" charset="0"/>
              </a:rPr>
              <a:t>Theo</a:t>
            </a:r>
            <a:r>
              <a:rPr lang="ru-RU" spc="300" dirty="0">
                <a:solidFill>
                  <a:schemeClr val="accent1"/>
                </a:solidFill>
                <a:latin typeface="Arial" panose="020B0604020202020204" pitchFamily="34" charset="0"/>
                <a:cs typeface="Arial" panose="020B0604020202020204" pitchFamily="34" charset="0"/>
              </a:rPr>
              <a:t> (пример):</a:t>
            </a:r>
          </a:p>
          <a:p>
            <a:pPr lvl="0" algn="ctr"/>
            <a:endParaRPr lang="ru-RU" b="1" i="1" dirty="0" smtClean="0">
              <a:latin typeface="Arial" panose="020B0604020202020204" pitchFamily="34" charset="0"/>
              <a:cs typeface="Arial" panose="020B0604020202020204" pitchFamily="34" charset="0"/>
            </a:endParaRPr>
          </a:p>
          <a:p>
            <a:pPr lvl="0"/>
            <a:r>
              <a:rPr lang="ru-RU" b="1" i="1" dirty="0" smtClean="0">
                <a:solidFill>
                  <a:schemeClr val="accent1"/>
                </a:solidFill>
                <a:latin typeface="Arial" panose="020B0604020202020204" pitchFamily="34" charset="0"/>
                <a:cs typeface="Arial" panose="020B0604020202020204" pitchFamily="34" charset="0"/>
              </a:rPr>
              <a:t>На </a:t>
            </a:r>
            <a:r>
              <a:rPr lang="ru-RU" b="1" i="1" dirty="0">
                <a:solidFill>
                  <a:schemeClr val="accent1"/>
                </a:solidFill>
                <a:latin typeface="Arial" panose="020B0604020202020204" pitchFamily="34" charset="0"/>
                <a:cs typeface="Arial" panose="020B0604020202020204" pitchFamily="34" charset="0"/>
              </a:rPr>
              <a:t>лексико-семантическом уровне</a:t>
            </a:r>
            <a:r>
              <a:rPr lang="ru-RU" dirty="0">
                <a:solidFill>
                  <a:schemeClr val="accent1"/>
                </a:solidFill>
                <a:latin typeface="Arial" panose="020B0604020202020204" pitchFamily="34" charset="0"/>
                <a:cs typeface="Arial" panose="020B0604020202020204" pitchFamily="34" charset="0"/>
              </a:rPr>
              <a:t>:</a:t>
            </a:r>
          </a:p>
          <a:p>
            <a:r>
              <a:rPr lang="ru-RU" dirty="0">
                <a:latin typeface="Arial" panose="020B0604020202020204" pitchFamily="34" charset="0"/>
                <a:cs typeface="Arial" panose="020B0604020202020204" pitchFamily="34" charset="0"/>
              </a:rPr>
              <a:t> </a:t>
            </a:r>
          </a:p>
          <a:p>
            <a:pPr marL="285750" indent="-285750">
              <a:buFontTx/>
              <a:buChar char="-"/>
            </a:pPr>
            <a:r>
              <a:rPr lang="ru-RU" u="sng" dirty="0" smtClean="0">
                <a:latin typeface="Arial" panose="020B0604020202020204" pitchFamily="34" charset="0"/>
                <a:cs typeface="Arial" panose="020B0604020202020204" pitchFamily="34" charset="0"/>
              </a:rPr>
              <a:t>разговорные </a:t>
            </a:r>
            <a:r>
              <a:rPr lang="ru-RU" u="sng" dirty="0">
                <a:latin typeface="Arial" panose="020B0604020202020204" pitchFamily="34" charset="0"/>
                <a:cs typeface="Arial" panose="020B0604020202020204" pitchFamily="34" charset="0"/>
              </a:rPr>
              <a:t>формы</a:t>
            </a:r>
            <a:r>
              <a:rPr lang="ru-RU" dirty="0">
                <a:latin typeface="Arial" panose="020B0604020202020204" pitchFamily="34" charset="0"/>
                <a:cs typeface="Arial" panose="020B0604020202020204" pitchFamily="34" charset="0"/>
              </a:rPr>
              <a:t>, среди </a:t>
            </a:r>
            <a:r>
              <a:rPr lang="ru-RU" dirty="0" smtClean="0">
                <a:latin typeface="Arial" panose="020B0604020202020204" pitchFamily="34" charset="0"/>
                <a:cs typeface="Arial" panose="020B0604020202020204" pitchFamily="34" charset="0"/>
              </a:rPr>
              <a:t>которых</a:t>
            </a:r>
          </a:p>
          <a:p>
            <a:endParaRPr lang="ru-RU" dirty="0">
              <a:latin typeface="Arial" panose="020B0604020202020204" pitchFamily="34" charset="0"/>
              <a:cs typeface="Arial" panose="020B0604020202020204" pitchFamily="34" charset="0"/>
            </a:endParaRPr>
          </a:p>
          <a:p>
            <a:r>
              <a:rPr lang="ru-RU" dirty="0">
                <a:latin typeface="Arial" panose="020B0604020202020204" pitchFamily="34" charset="0"/>
                <a:cs typeface="Arial" panose="020B0604020202020204" pitchFamily="34" charset="0"/>
              </a:rPr>
              <a:t>а</a:t>
            </a:r>
            <a:r>
              <a:rPr lang="de-DE" dirty="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типичные молодежные</a:t>
            </a:r>
            <a:r>
              <a:rPr lang="de-DE" dirty="0">
                <a:latin typeface="Arial" panose="020B0604020202020204" pitchFamily="34" charset="0"/>
                <a:cs typeface="Arial" panose="020B0604020202020204" pitchFamily="34" charset="0"/>
              </a:rPr>
              <a:t>: </a:t>
            </a:r>
            <a:r>
              <a:rPr lang="de-DE" i="1" dirty="0">
                <a:latin typeface="Arial" panose="020B0604020202020204" pitchFamily="34" charset="0"/>
                <a:cs typeface="Arial" panose="020B0604020202020204" pitchFamily="34" charset="0"/>
              </a:rPr>
              <a:t>Hey, passt mal auf, das wird lustig! Hä, ich verstehe nur Bahnhof. Ich klaue nicht! Hallo, allerseits! Leute, dicke Luft! Ich glaub, den (Mathetest) hab ich total vergeigt… Wenn er eine schlechte Note schreibt, so muss er… Der beste Freund lässt mich einfach hängen. Geht klar! Nee, ich hab keine Zeit; das Klo, die teuersten Klamotten, eine Supernote in Mathe; </a:t>
            </a:r>
            <a:endParaRPr lang="ru-RU" i="1" dirty="0" smtClean="0">
              <a:latin typeface="Arial" panose="020B0604020202020204" pitchFamily="34" charset="0"/>
              <a:cs typeface="Arial" panose="020B0604020202020204" pitchFamily="34" charset="0"/>
            </a:endParaRPr>
          </a:p>
          <a:p>
            <a:endParaRPr lang="ru-RU" i="1" dirty="0" smtClean="0">
              <a:latin typeface="Arial" panose="020B0604020202020204" pitchFamily="34" charset="0"/>
              <a:cs typeface="Arial" panose="020B0604020202020204" pitchFamily="34" charset="0"/>
            </a:endParaRPr>
          </a:p>
          <a:p>
            <a:r>
              <a:rPr lang="ru-RU" dirty="0" smtClean="0">
                <a:latin typeface="Arial" panose="020B0604020202020204" pitchFamily="34" charset="0"/>
                <a:cs typeface="Arial" panose="020B0604020202020204" pitchFamily="34" charset="0"/>
              </a:rPr>
              <a:t>б</a:t>
            </a:r>
            <a:r>
              <a:rPr lang="de-DE" dirty="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с автономным употреблением артикля в значении указательного местоимения или личного</a:t>
            </a:r>
            <a:r>
              <a:rPr lang="de-DE" dirty="0">
                <a:latin typeface="Arial" panose="020B0604020202020204" pitchFamily="34" charset="0"/>
                <a:cs typeface="Arial" panose="020B0604020202020204" pitchFamily="34" charset="0"/>
              </a:rPr>
              <a:t>: </a:t>
            </a:r>
            <a:r>
              <a:rPr lang="de-DE" b="1" i="1" dirty="0">
                <a:latin typeface="Arial" panose="020B0604020202020204" pitchFamily="34" charset="0"/>
                <a:cs typeface="Arial" panose="020B0604020202020204" pitchFamily="34" charset="0"/>
              </a:rPr>
              <a:t>Die</a:t>
            </a:r>
            <a:r>
              <a:rPr lang="de-DE" i="1" dirty="0">
                <a:latin typeface="Arial" panose="020B0604020202020204" pitchFamily="34" charset="0"/>
                <a:cs typeface="Arial" panose="020B0604020202020204" pitchFamily="34" charset="0"/>
              </a:rPr>
              <a:t> (sie) hab ich … Für mich war </a:t>
            </a:r>
            <a:r>
              <a:rPr lang="de-DE" b="1" i="1" dirty="0">
                <a:latin typeface="Arial" panose="020B0604020202020204" pitchFamily="34" charset="0"/>
                <a:cs typeface="Arial" panose="020B0604020202020204" pitchFamily="34" charset="0"/>
              </a:rPr>
              <a:t>der</a:t>
            </a:r>
            <a:r>
              <a:rPr lang="de-DE" i="1" dirty="0">
                <a:latin typeface="Arial" panose="020B0604020202020204" pitchFamily="34" charset="0"/>
                <a:cs typeface="Arial" panose="020B0604020202020204" pitchFamily="34" charset="0"/>
              </a:rPr>
              <a:t> (Test) leicht. Oh nee, was will </a:t>
            </a:r>
            <a:r>
              <a:rPr lang="de-DE" b="1" i="1" dirty="0">
                <a:latin typeface="Arial" panose="020B0604020202020204" pitchFamily="34" charset="0"/>
                <a:cs typeface="Arial" panose="020B0604020202020204" pitchFamily="34" charset="0"/>
              </a:rPr>
              <a:t>der</a:t>
            </a:r>
            <a:r>
              <a:rPr lang="de-DE" i="1" dirty="0">
                <a:latin typeface="Arial" panose="020B0604020202020204" pitchFamily="34" charset="0"/>
                <a:cs typeface="Arial" panose="020B0604020202020204" pitchFamily="34" charset="0"/>
              </a:rPr>
              <a:t> denn hier</a:t>
            </a:r>
            <a:r>
              <a:rPr lang="de-DE" i="1" dirty="0" smtClean="0">
                <a:latin typeface="Arial" panose="020B0604020202020204" pitchFamily="34" charset="0"/>
                <a:cs typeface="Arial" panose="020B0604020202020204" pitchFamily="34" charset="0"/>
              </a:rPr>
              <a:t>?</a:t>
            </a:r>
            <a:endParaRPr lang="ru-RU" i="1" dirty="0" smtClean="0">
              <a:latin typeface="Arial" panose="020B0604020202020204" pitchFamily="34" charset="0"/>
              <a:cs typeface="Arial" panose="020B0604020202020204" pitchFamily="34" charset="0"/>
            </a:endParaRPr>
          </a:p>
          <a:p>
            <a:endParaRPr lang="ru-RU" i="1" dirty="0" smtClean="0">
              <a:latin typeface="Arial" panose="020B0604020202020204" pitchFamily="34" charset="0"/>
              <a:cs typeface="Arial" panose="020B0604020202020204" pitchFamily="34" charset="0"/>
            </a:endParaRPr>
          </a:p>
          <a:p>
            <a:r>
              <a:rPr lang="ru-RU" dirty="0" smtClean="0">
                <a:latin typeface="Arial" panose="020B0604020202020204" pitchFamily="34" charset="0"/>
                <a:cs typeface="Arial" panose="020B0604020202020204" pitchFamily="34" charset="0"/>
              </a:rPr>
              <a:t>в</a:t>
            </a:r>
            <a:r>
              <a:rPr lang="de-DE" dirty="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с модальными частицами</a:t>
            </a:r>
            <a:r>
              <a:rPr lang="de-DE" dirty="0">
                <a:latin typeface="Arial" panose="020B0604020202020204" pitchFamily="34" charset="0"/>
                <a:cs typeface="Arial" panose="020B0604020202020204" pitchFamily="34" charset="0"/>
              </a:rPr>
              <a:t>: </a:t>
            </a:r>
            <a:r>
              <a:rPr lang="de-DE" i="1" dirty="0">
                <a:latin typeface="Arial" panose="020B0604020202020204" pitchFamily="34" charset="0"/>
                <a:cs typeface="Arial" panose="020B0604020202020204" pitchFamily="34" charset="0"/>
              </a:rPr>
              <a:t>Kann ich </a:t>
            </a:r>
            <a:r>
              <a:rPr lang="de-DE" b="1" i="1" dirty="0">
                <a:latin typeface="Arial" panose="020B0604020202020204" pitchFamily="34" charset="0"/>
                <a:cs typeface="Arial" panose="020B0604020202020204" pitchFamily="34" charset="0"/>
              </a:rPr>
              <a:t>mal </a:t>
            </a:r>
            <a:r>
              <a:rPr lang="de-DE" i="1" dirty="0">
                <a:latin typeface="Arial" panose="020B0604020202020204" pitchFamily="34" charset="0"/>
                <a:cs typeface="Arial" panose="020B0604020202020204" pitchFamily="34" charset="0"/>
              </a:rPr>
              <a:t>auf die Toilette? Streitet euch </a:t>
            </a:r>
            <a:r>
              <a:rPr lang="de-DE" b="1" i="1" dirty="0">
                <a:latin typeface="Arial" panose="020B0604020202020204" pitchFamily="34" charset="0"/>
                <a:cs typeface="Arial" panose="020B0604020202020204" pitchFamily="34" charset="0"/>
              </a:rPr>
              <a:t>doch</a:t>
            </a:r>
            <a:r>
              <a:rPr lang="de-DE" i="1" dirty="0">
                <a:latin typeface="Arial" panose="020B0604020202020204" pitchFamily="34" charset="0"/>
                <a:cs typeface="Arial" panose="020B0604020202020204" pitchFamily="34" charset="0"/>
              </a:rPr>
              <a:t> nicht. Warum schimpfst du mich </a:t>
            </a:r>
            <a:r>
              <a:rPr lang="de-DE" b="1" i="1" dirty="0">
                <a:latin typeface="Arial" panose="020B0604020202020204" pitchFamily="34" charset="0"/>
                <a:cs typeface="Arial" panose="020B0604020202020204" pitchFamily="34" charset="0"/>
              </a:rPr>
              <a:t>denn</a:t>
            </a:r>
            <a:r>
              <a:rPr lang="de-DE" i="1" dirty="0">
                <a:latin typeface="Arial" panose="020B0604020202020204" pitchFamily="34" charset="0"/>
                <a:cs typeface="Arial" panose="020B0604020202020204" pitchFamily="34" charset="0"/>
              </a:rPr>
              <a:t> so? Na ja</a:t>
            </a:r>
            <a:r>
              <a:rPr lang="ru-RU" i="1" dirty="0">
                <a:latin typeface="Arial" panose="020B0604020202020204" pitchFamily="34" charset="0"/>
                <a:cs typeface="Arial" panose="020B0604020202020204" pitchFamily="34" charset="0"/>
              </a:rPr>
              <a:t>, </a:t>
            </a:r>
            <a:r>
              <a:rPr lang="de-DE" i="1" dirty="0">
                <a:latin typeface="Arial" panose="020B0604020202020204" pitchFamily="34" charset="0"/>
                <a:cs typeface="Arial" panose="020B0604020202020204" pitchFamily="34" charset="0"/>
              </a:rPr>
              <a:t>war </a:t>
            </a:r>
            <a:r>
              <a:rPr lang="de-DE" b="1" i="1" dirty="0">
                <a:latin typeface="Arial" panose="020B0604020202020204" pitchFamily="34" charset="0"/>
                <a:cs typeface="Arial" panose="020B0604020202020204" pitchFamily="34" charset="0"/>
              </a:rPr>
              <a:t>ja</a:t>
            </a:r>
            <a:r>
              <a:rPr lang="de-DE" i="1" dirty="0">
                <a:latin typeface="Arial" panose="020B0604020202020204" pitchFamily="34" charset="0"/>
                <a:cs typeface="Arial" panose="020B0604020202020204" pitchFamily="34" charset="0"/>
              </a:rPr>
              <a:t> nur so</a:t>
            </a:r>
            <a:r>
              <a:rPr lang="ru-RU" i="1" dirty="0">
                <a:latin typeface="Arial" panose="020B0604020202020204" pitchFamily="34" charset="0"/>
                <a:cs typeface="Arial" panose="020B0604020202020204" pitchFamily="34" charset="0"/>
              </a:rPr>
              <a:t>…</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8767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4345"/>
            <a:ext cx="8280920" cy="5078313"/>
          </a:xfrm>
          <a:prstGeom prst="rect">
            <a:avLst/>
          </a:prstGeom>
        </p:spPr>
        <p:txBody>
          <a:bodyPr wrap="square">
            <a:spAutoFit/>
          </a:bodyPr>
          <a:lstStyle/>
          <a:p>
            <a:r>
              <a:rPr lang="ru-RU" i="1" dirty="0" smtClean="0">
                <a:solidFill>
                  <a:schemeClr val="accent1"/>
                </a:solidFill>
              </a:rPr>
              <a:t>Коллективный речевой портрет на лексико-семантическом уровне (продолжение)</a:t>
            </a:r>
          </a:p>
          <a:p>
            <a:endParaRPr lang="ru-RU" i="1" dirty="0" smtClean="0">
              <a:solidFill>
                <a:schemeClr val="accent1"/>
              </a:solidFill>
            </a:endParaRPr>
          </a:p>
          <a:p>
            <a:pPr marL="285750" indent="-285750">
              <a:buFontTx/>
              <a:buChar char="-"/>
            </a:pPr>
            <a:r>
              <a:rPr lang="ru-RU" u="sng" dirty="0" smtClean="0"/>
              <a:t>эмоционально </a:t>
            </a:r>
            <a:r>
              <a:rPr lang="ru-RU" u="sng" dirty="0"/>
              <a:t>(часто негативно) окрашенные формы</a:t>
            </a:r>
            <a:r>
              <a:rPr lang="ru-RU" dirty="0" smtClean="0"/>
              <a:t>:</a:t>
            </a:r>
          </a:p>
          <a:p>
            <a:pPr marL="285750" indent="-285750">
              <a:buFontTx/>
              <a:buChar char="-"/>
            </a:pPr>
            <a:endParaRPr lang="ru-RU" dirty="0"/>
          </a:p>
          <a:p>
            <a:r>
              <a:rPr lang="ru-RU" dirty="0" smtClean="0"/>
              <a:t> </a:t>
            </a:r>
            <a:r>
              <a:rPr lang="ru-RU" dirty="0"/>
              <a:t>а) </a:t>
            </a:r>
            <a:r>
              <a:rPr lang="ru-RU" b="1" i="1" dirty="0"/>
              <a:t>разговорные</a:t>
            </a:r>
            <a:r>
              <a:rPr lang="ru-RU" dirty="0"/>
              <a:t> слова и выражения: </a:t>
            </a:r>
            <a:r>
              <a:rPr lang="de-DE" i="1" dirty="0" smtClean="0"/>
              <a:t>So </a:t>
            </a:r>
            <a:r>
              <a:rPr lang="de-DE" i="1" dirty="0"/>
              <a:t>ein Quatsch</a:t>
            </a:r>
            <a:r>
              <a:rPr lang="ru-RU" i="1" dirty="0"/>
              <a:t>! </a:t>
            </a:r>
            <a:r>
              <a:rPr lang="de-DE" i="1" dirty="0"/>
              <a:t>Es gibt Ärger! Seid ihr verrückt geworden? Olli ist stinksauer. Das ist voll gemein! Total bescheuert! Spinnst du? Das ist echt zu viel! Jetzt reicht es, Blödmann! Verschwinde endlich, sonst… So ein Mistkerl! Hau ab! Verschwinde! Feigling! Überraschung! Typisch! Super! Prima! Echt?! Wow, der ist ja geil! Riesig</a:t>
            </a:r>
            <a:r>
              <a:rPr lang="ru-RU" i="1" dirty="0"/>
              <a:t>! </a:t>
            </a:r>
            <a:r>
              <a:rPr lang="de-DE" i="1" dirty="0"/>
              <a:t>Respekt</a:t>
            </a:r>
            <a:r>
              <a:rPr lang="ru-RU" i="1" dirty="0"/>
              <a:t>! </a:t>
            </a:r>
            <a:r>
              <a:rPr lang="de-DE" i="1" dirty="0"/>
              <a:t>Der </a:t>
            </a:r>
            <a:r>
              <a:rPr lang="de-DE" i="1" dirty="0" err="1"/>
              <a:t>bl</a:t>
            </a:r>
            <a:r>
              <a:rPr lang="ru-RU" i="1" dirty="0"/>
              <a:t>ö</a:t>
            </a:r>
            <a:r>
              <a:rPr lang="de-DE" i="1" dirty="0"/>
              <a:t>de Mathetest</a:t>
            </a:r>
            <a:r>
              <a:rPr lang="ru-RU" i="1" dirty="0"/>
              <a:t>; </a:t>
            </a:r>
            <a:endParaRPr lang="ru-RU" i="1" dirty="0" smtClean="0"/>
          </a:p>
          <a:p>
            <a:endParaRPr lang="ru-RU" i="1" dirty="0" smtClean="0"/>
          </a:p>
          <a:p>
            <a:r>
              <a:rPr lang="ru-RU" dirty="0" smtClean="0"/>
              <a:t>б</a:t>
            </a:r>
            <a:r>
              <a:rPr lang="ru-RU" dirty="0"/>
              <a:t>)</a:t>
            </a:r>
            <a:r>
              <a:rPr lang="ru-RU" i="1" dirty="0"/>
              <a:t> </a:t>
            </a:r>
            <a:r>
              <a:rPr lang="ru-RU" dirty="0"/>
              <a:t>многочисленные междометия, включая эмоциональные слова-возгласы (о боже!): </a:t>
            </a:r>
            <a:r>
              <a:rPr lang="de-DE" i="1" dirty="0"/>
              <a:t>Uff</a:t>
            </a:r>
            <a:r>
              <a:rPr lang="ru-RU" i="1" dirty="0"/>
              <a:t>! </a:t>
            </a:r>
            <a:r>
              <a:rPr lang="de-DE" i="1" dirty="0"/>
              <a:t>Ach! </a:t>
            </a:r>
            <a:r>
              <a:rPr lang="de-DE" i="1" dirty="0" err="1"/>
              <a:t>Iiiiiiih</a:t>
            </a:r>
            <a:r>
              <a:rPr lang="de-DE" i="1" dirty="0"/>
              <a:t>! </a:t>
            </a:r>
            <a:r>
              <a:rPr lang="de-DE" i="1" dirty="0" err="1"/>
              <a:t>Jipieeh</a:t>
            </a:r>
            <a:r>
              <a:rPr lang="de-DE" i="1" dirty="0"/>
              <a:t>! Wow! Tja... Oh je, oh nee… Aua, das tut weh! Mann, das war nicht fair</a:t>
            </a:r>
            <a:r>
              <a:rPr lang="de-DE" i="1" dirty="0" smtClean="0"/>
              <a:t>!</a:t>
            </a:r>
            <a:endParaRPr lang="ru-RU" i="1" dirty="0" smtClean="0"/>
          </a:p>
          <a:p>
            <a:endParaRPr lang="ru-RU" dirty="0"/>
          </a:p>
          <a:p>
            <a:r>
              <a:rPr lang="de-DE" b="1" dirty="0"/>
              <a:t>-</a:t>
            </a:r>
            <a:r>
              <a:rPr lang="de-DE" dirty="0"/>
              <a:t> </a:t>
            </a:r>
            <a:r>
              <a:rPr lang="ru-RU" u="sng" dirty="0"/>
              <a:t>англицизмы</a:t>
            </a:r>
            <a:r>
              <a:rPr lang="de-DE" dirty="0"/>
              <a:t>: </a:t>
            </a:r>
            <a:r>
              <a:rPr lang="de-DE" i="1" dirty="0"/>
              <a:t>Ist ja cool! ein cooler Typ. Cool hier, oder? O.k., mach ich. Die Tests von Herrn Schmidt sind immer fair. Babymusik.</a:t>
            </a:r>
            <a:endParaRPr lang="ru-RU" dirty="0"/>
          </a:p>
        </p:txBody>
      </p:sp>
    </p:spTree>
    <p:extLst>
      <p:ext uri="{BB962C8B-B14F-4D97-AF65-F5344CB8AC3E}">
        <p14:creationId xmlns:p14="http://schemas.microsoft.com/office/powerpoint/2010/main" val="2275453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692696"/>
            <a:ext cx="8622704" cy="5355312"/>
          </a:xfrm>
          <a:prstGeom prst="rect">
            <a:avLst/>
          </a:prstGeom>
        </p:spPr>
        <p:txBody>
          <a:bodyPr wrap="square">
            <a:spAutoFit/>
          </a:bodyPr>
          <a:lstStyle/>
          <a:p>
            <a:r>
              <a:rPr lang="de-DE" b="1" i="1" dirty="0">
                <a:solidFill>
                  <a:schemeClr val="accent1"/>
                </a:solidFill>
              </a:rPr>
              <a:t>2</a:t>
            </a:r>
            <a:r>
              <a:rPr lang="de-DE" b="1" dirty="0">
                <a:solidFill>
                  <a:schemeClr val="accent1"/>
                </a:solidFill>
              </a:rPr>
              <a:t>.</a:t>
            </a:r>
            <a:r>
              <a:rPr lang="de-DE" dirty="0">
                <a:solidFill>
                  <a:schemeClr val="accent1"/>
                </a:solidFill>
              </a:rPr>
              <a:t> </a:t>
            </a:r>
            <a:r>
              <a:rPr lang="ru-RU" b="1" i="1" dirty="0">
                <a:solidFill>
                  <a:schemeClr val="accent1"/>
                </a:solidFill>
              </a:rPr>
              <a:t>На </a:t>
            </a:r>
            <a:r>
              <a:rPr lang="ru-RU" b="1" i="1" dirty="0" err="1">
                <a:solidFill>
                  <a:schemeClr val="accent1"/>
                </a:solidFill>
              </a:rPr>
              <a:t>грамматико</a:t>
            </a:r>
            <a:r>
              <a:rPr lang="de-DE" b="1" i="1" dirty="0">
                <a:solidFill>
                  <a:schemeClr val="accent1"/>
                </a:solidFill>
              </a:rPr>
              <a:t>-</a:t>
            </a:r>
            <a:r>
              <a:rPr lang="ru-RU" b="1" i="1" dirty="0">
                <a:solidFill>
                  <a:schemeClr val="accent1"/>
                </a:solidFill>
              </a:rPr>
              <a:t>синтаксическом уровне</a:t>
            </a:r>
            <a:r>
              <a:rPr lang="de-DE" dirty="0" smtClean="0">
                <a:solidFill>
                  <a:schemeClr val="accent1"/>
                </a:solidFill>
              </a:rPr>
              <a:t>:</a:t>
            </a:r>
            <a:endParaRPr lang="ru-RU" dirty="0" smtClean="0">
              <a:solidFill>
                <a:schemeClr val="accent1"/>
              </a:solidFill>
            </a:endParaRPr>
          </a:p>
          <a:p>
            <a:endParaRPr lang="ru-RU" dirty="0">
              <a:solidFill>
                <a:schemeClr val="accent1"/>
              </a:solidFill>
            </a:endParaRPr>
          </a:p>
          <a:p>
            <a:pPr marL="285750" indent="-285750">
              <a:buFontTx/>
              <a:buChar char="-"/>
            </a:pPr>
            <a:r>
              <a:rPr lang="ru-RU" dirty="0" smtClean="0"/>
              <a:t>эмфатический </a:t>
            </a:r>
            <a:r>
              <a:rPr lang="ru-RU" dirty="0"/>
              <a:t>порядок слов, инверсия: </a:t>
            </a:r>
            <a:r>
              <a:rPr lang="de-DE" i="1" dirty="0"/>
              <a:t>Wei</a:t>
            </a:r>
            <a:r>
              <a:rPr lang="ru-RU" i="1" dirty="0"/>
              <a:t>ß </a:t>
            </a:r>
            <a:r>
              <a:rPr lang="de-DE" i="1" dirty="0"/>
              <a:t>ich auch nicht</a:t>
            </a:r>
            <a:r>
              <a:rPr lang="ru-RU" i="1" dirty="0"/>
              <a:t>. </a:t>
            </a:r>
            <a:r>
              <a:rPr lang="de-DE" i="1" dirty="0"/>
              <a:t>Bin ich ein Idiot! Sag ich doch! Glaub ich auch</a:t>
            </a:r>
            <a:r>
              <a:rPr lang="de-DE" i="1" dirty="0" smtClean="0"/>
              <a:t>;</a:t>
            </a:r>
            <a:endParaRPr lang="ru-RU" i="1" dirty="0" smtClean="0"/>
          </a:p>
          <a:p>
            <a:pPr marL="285750" indent="-285750">
              <a:buFontTx/>
              <a:buChar char="-"/>
            </a:pPr>
            <a:endParaRPr lang="ru-RU" dirty="0" smtClean="0">
              <a:effectLst/>
            </a:endParaRPr>
          </a:p>
          <a:p>
            <a:pPr marL="285750" indent="-285750">
              <a:buFontTx/>
              <a:buChar char="-"/>
            </a:pPr>
            <a:r>
              <a:rPr lang="ru-RU" dirty="0" smtClean="0"/>
              <a:t>речевая </a:t>
            </a:r>
            <a:r>
              <a:rPr lang="ru-RU" dirty="0"/>
              <a:t>экономия</a:t>
            </a:r>
            <a:r>
              <a:rPr lang="de-DE" dirty="0"/>
              <a:t>, </a:t>
            </a:r>
            <a:r>
              <a:rPr lang="ru-RU" dirty="0"/>
              <a:t>выражающаяся во множестве эллипсисов</a:t>
            </a:r>
            <a:r>
              <a:rPr lang="de-DE" dirty="0"/>
              <a:t>: </a:t>
            </a:r>
            <a:r>
              <a:rPr lang="de-DE" i="1" dirty="0"/>
              <a:t>Klar, kein Problem</a:t>
            </a:r>
            <a:r>
              <a:rPr lang="de-DE" i="1" dirty="0" smtClean="0"/>
              <a:t>;</a:t>
            </a:r>
            <a:endParaRPr lang="ru-RU" i="1" dirty="0" smtClean="0"/>
          </a:p>
          <a:p>
            <a:pPr marL="285750" indent="-285750">
              <a:buFontTx/>
              <a:buChar char="-"/>
            </a:pPr>
            <a:r>
              <a:rPr lang="ru-RU" dirty="0" smtClean="0"/>
              <a:t>частое </a:t>
            </a:r>
            <a:r>
              <a:rPr lang="ru-RU" dirty="0"/>
              <a:t>использование форм императива (особенно 2 л. ед. и мн. числа, что на занятиях обычно встречается редко), а также инфинитива в этом же значении: </a:t>
            </a:r>
            <a:r>
              <a:rPr lang="de-DE" i="1" dirty="0" err="1"/>
              <a:t>Aufh</a:t>
            </a:r>
            <a:r>
              <a:rPr lang="ru-RU" i="1" dirty="0"/>
              <a:t>ö</a:t>
            </a:r>
            <a:r>
              <a:rPr lang="de-DE" i="1" dirty="0" err="1"/>
              <a:t>ren</a:t>
            </a:r>
            <a:r>
              <a:rPr lang="ru-RU" i="1" dirty="0"/>
              <a:t>! </a:t>
            </a:r>
            <a:r>
              <a:rPr lang="de-DE" i="1" dirty="0"/>
              <a:t>Ausleeren</a:t>
            </a:r>
            <a:r>
              <a:rPr lang="ru-RU" i="1" dirty="0" smtClean="0"/>
              <a:t>!</a:t>
            </a:r>
          </a:p>
          <a:p>
            <a:endParaRPr lang="ru-RU" dirty="0"/>
          </a:p>
          <a:p>
            <a:r>
              <a:rPr lang="ru-RU" i="1" dirty="0">
                <a:solidFill>
                  <a:schemeClr val="accent1"/>
                </a:solidFill>
              </a:rPr>
              <a:t>3. </a:t>
            </a:r>
            <a:r>
              <a:rPr lang="ru-RU" b="1" i="1" dirty="0">
                <a:solidFill>
                  <a:schemeClr val="accent1"/>
                </a:solidFill>
              </a:rPr>
              <a:t>На фонетико-фонологическом уровне</a:t>
            </a:r>
            <a:r>
              <a:rPr lang="ru-RU" i="1" dirty="0">
                <a:solidFill>
                  <a:schemeClr val="accent1"/>
                </a:solidFill>
              </a:rPr>
              <a:t>: </a:t>
            </a:r>
            <a:r>
              <a:rPr lang="ru-RU" dirty="0"/>
              <a:t>многочисленные случаи</a:t>
            </a:r>
            <a:r>
              <a:rPr lang="ru-RU" b="1" i="1" dirty="0"/>
              <a:t> </a:t>
            </a:r>
            <a:r>
              <a:rPr lang="ru-RU" dirty="0"/>
              <a:t>элизии: </a:t>
            </a:r>
            <a:r>
              <a:rPr lang="de-DE" i="1" dirty="0"/>
              <a:t>Worum geht</a:t>
            </a:r>
            <a:r>
              <a:rPr lang="ru-RU" i="1" dirty="0"/>
              <a:t>’</a:t>
            </a:r>
            <a:r>
              <a:rPr lang="de-DE" i="1" dirty="0"/>
              <a:t>s denn</a:t>
            </a:r>
            <a:r>
              <a:rPr lang="ru-RU" i="1" dirty="0"/>
              <a:t>? </a:t>
            </a:r>
            <a:r>
              <a:rPr lang="de-DE" i="1" dirty="0"/>
              <a:t>So ’ne Idee. Sie ist ’ne Schauspielerin. Ich such’. Mach’ ich</a:t>
            </a:r>
            <a:r>
              <a:rPr lang="de-DE" i="1" dirty="0" smtClean="0"/>
              <a:t>.</a:t>
            </a:r>
            <a:endParaRPr lang="ru-RU" i="1" dirty="0" smtClean="0"/>
          </a:p>
          <a:p>
            <a:endParaRPr lang="ru-RU" i="1" dirty="0"/>
          </a:p>
          <a:p>
            <a:pPr algn="just"/>
            <a:r>
              <a:rPr lang="ru-RU" i="1" u="sng" dirty="0" smtClean="0"/>
              <a:t>Примечание:</a:t>
            </a:r>
            <a:r>
              <a:rPr lang="ru-RU" i="1" dirty="0" smtClean="0"/>
              <a:t> </a:t>
            </a:r>
            <a:r>
              <a:rPr lang="ru-RU" dirty="0" smtClean="0"/>
              <a:t>Сложность фонетического </a:t>
            </a:r>
            <a:r>
              <a:rPr lang="ru-RU" dirty="0" err="1" smtClean="0"/>
              <a:t>портретирования</a:t>
            </a:r>
            <a:r>
              <a:rPr lang="ru-RU" dirty="0" smtClean="0"/>
              <a:t> восполняется актерским мастерством в радиопостановках и аудиокнигах по произведениям. Яркий пример: </a:t>
            </a:r>
            <a:r>
              <a:rPr lang="ru-RU" dirty="0" err="1" smtClean="0"/>
              <a:t>аудиоспектакль</a:t>
            </a:r>
            <a:r>
              <a:rPr lang="ru-RU" dirty="0" smtClean="0"/>
              <a:t> </a:t>
            </a:r>
            <a:r>
              <a:rPr lang="ru-RU" dirty="0"/>
              <a:t>по роману-сказке М. Энде «</a:t>
            </a:r>
            <a:r>
              <a:rPr lang="ru-RU" dirty="0" err="1"/>
              <a:t>Момо</a:t>
            </a:r>
            <a:r>
              <a:rPr lang="ru-RU" dirty="0"/>
              <a:t>» (1973 г.), в ней в великолепных образах раскрываются философский концепт времени и человеческие ценности (любовь и </a:t>
            </a:r>
            <a:r>
              <a:rPr lang="ru-RU" dirty="0" smtClean="0"/>
              <a:t>дружба). </a:t>
            </a:r>
            <a:endParaRPr lang="ru-RU" dirty="0"/>
          </a:p>
        </p:txBody>
      </p:sp>
    </p:spTree>
    <p:extLst>
      <p:ext uri="{BB962C8B-B14F-4D97-AF65-F5344CB8AC3E}">
        <p14:creationId xmlns:p14="http://schemas.microsoft.com/office/powerpoint/2010/main" val="3721586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1582340"/>
            <a:ext cx="7416824" cy="3862596"/>
          </a:xfrm>
          <a:prstGeom prst="rect">
            <a:avLst/>
          </a:prstGeom>
        </p:spPr>
        <p:txBody>
          <a:bodyPr wrap="square">
            <a:spAutoFit/>
          </a:bodyPr>
          <a:lstStyle/>
          <a:p>
            <a:r>
              <a:rPr lang="ru-RU" sz="2000" b="1" spc="300" dirty="0" smtClean="0">
                <a:solidFill>
                  <a:schemeClr val="accent1"/>
                </a:solidFill>
                <a:latin typeface="Arial" panose="020B0604020202020204" pitchFamily="34" charset="0"/>
                <a:cs typeface="Arial" panose="020B0604020202020204" pitchFamily="34" charset="0"/>
              </a:rPr>
              <a:t>Выводы:</a:t>
            </a:r>
            <a:r>
              <a:rPr lang="ru-RU" b="1" dirty="0" smtClean="0"/>
              <a:t> </a:t>
            </a:r>
          </a:p>
          <a:p>
            <a:endParaRPr lang="ru-RU" b="1" dirty="0"/>
          </a:p>
          <a:p>
            <a:pPr algn="just">
              <a:lnSpc>
                <a:spcPct val="150000"/>
              </a:lnSpc>
            </a:pPr>
            <a:r>
              <a:rPr lang="ru-RU" dirty="0" smtClean="0">
                <a:latin typeface="Arial" panose="020B0604020202020204" pitchFamily="34" charset="0"/>
                <a:cs typeface="Arial" panose="020B0604020202020204" pitchFamily="34" charset="0"/>
              </a:rPr>
              <a:t>Речевой </a:t>
            </a:r>
            <a:r>
              <a:rPr lang="ru-RU" dirty="0">
                <a:latin typeface="Arial" panose="020B0604020202020204" pitchFamily="34" charset="0"/>
                <a:cs typeface="Arial" panose="020B0604020202020204" pitchFamily="34" charset="0"/>
              </a:rPr>
              <a:t>портрет, индивидуальный или коллективный, составляемый на материале литературного произведения преимущественно на основе прямой речи персонажей, заключает в себе важные социолингвистические и социокультурные характеристики, овладение которыми происходит в легко воспринимаемой диалоговой форме и является необходимым в условиях межкультурной коммуникации.</a:t>
            </a:r>
            <a:endParaRPr lang="ru-RU" dirty="0" smtClean="0">
              <a:effectLst/>
              <a:latin typeface="Arial" panose="020B0604020202020204" pitchFamily="34" charset="0"/>
              <a:cs typeface="Arial" panose="020B0604020202020204" pitchFamily="34" charset="0"/>
            </a:endParaRPr>
          </a:p>
          <a:p>
            <a:r>
              <a:rPr lang="ru-RU" dirty="0"/>
              <a:t> </a:t>
            </a:r>
          </a:p>
        </p:txBody>
      </p:sp>
    </p:spTree>
    <p:extLst>
      <p:ext uri="{BB962C8B-B14F-4D97-AF65-F5344CB8AC3E}">
        <p14:creationId xmlns:p14="http://schemas.microsoft.com/office/powerpoint/2010/main" val="3056933358"/>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67</TotalTime>
  <Words>742</Words>
  <Application>Microsoft Office PowerPoint</Application>
  <PresentationFormat>Экран (4:3)</PresentationFormat>
  <Paragraphs>80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Воздушный поток</vt:lpstr>
      <vt:lpstr>Презентация PowerPoint</vt:lpstr>
      <vt:lpstr>Презентация PowerPoint</vt:lpstr>
      <vt:lpstr> РЕЗУЛЬТАТЫ ИССЛЕДОВАНИЯ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10</cp:revision>
  <dcterms:created xsi:type="dcterms:W3CDTF">2020-05-26T04:45:19Z</dcterms:created>
  <dcterms:modified xsi:type="dcterms:W3CDTF">2020-05-26T05:52:57Z</dcterms:modified>
</cp:coreProperties>
</file>