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РЕДУКЦИЯ ГЛАСНЫХ В СПОНТАННОЙ РЕЧИ </a:t>
            </a:r>
            <a:br>
              <a:rPr lang="ru-RU" sz="3600" dirty="0">
                <a:effectLst/>
              </a:rPr>
            </a:br>
            <a:r>
              <a:rPr lang="ru-RU" sz="3600" dirty="0">
                <a:effectLst/>
              </a:rPr>
              <a:t>(НА МАТЕРИАЛЕ БРИТАНСКОЙ ПРОИЗНОСИТЕЛЬНОЙ НОРМЫ)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pic>
        <p:nvPicPr>
          <p:cNvPr id="1027" name="Picture 3" descr="C:\Users\днс\Desktop\presentation 2019\100BestmontageP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992"/>
            <a:ext cx="4437391" cy="31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8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889844"/>
            <a:ext cx="7056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</a:t>
            </a:r>
            <a:r>
              <a:rPr lang="ru-RU" sz="2400" dirty="0" smtClean="0"/>
              <a:t>а </a:t>
            </a:r>
            <a:r>
              <a:rPr lang="ru-RU" sz="2400" dirty="0"/>
              <a:t>современном этапе развития общества первостепенной задачей обучения английскому языку является не только выработка навыка грамотного построения высказывания и владение нормативной формой произношения, но и понимание беглой речи носителя языка. В частности, актуальным является умение различать национальные варианты английского языка. Для того чтобы звучать естественно и максимально приближенно к носителю языка, требуется практическое освоение закономерностей </a:t>
            </a:r>
            <a:r>
              <a:rPr lang="ru-RU" sz="2400" dirty="0" err="1"/>
              <a:t>коартикуляции</a:t>
            </a:r>
            <a:r>
              <a:rPr lang="ru-RU" sz="2400" dirty="0"/>
              <a:t> и процессов, происходящих на сегментном уровне фонетического строя.</a:t>
            </a:r>
          </a:p>
        </p:txBody>
      </p:sp>
    </p:spTree>
    <p:extLst>
      <p:ext uri="{BB962C8B-B14F-4D97-AF65-F5344CB8AC3E}">
        <p14:creationId xmlns:p14="http://schemas.microsoft.com/office/powerpoint/2010/main" val="329363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77281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48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На сегодняшний день интерес языковедов привлекает беглая речь носителей национальных вариантов английского </a:t>
            </a:r>
            <a:r>
              <a:rPr lang="ru-RU" sz="2800" dirty="0" smtClean="0"/>
              <a:t>языка.</a:t>
            </a:r>
          </a:p>
          <a:p>
            <a:pPr algn="ctr"/>
            <a:r>
              <a:rPr lang="ru-RU" sz="2800" dirty="0"/>
              <a:t>Измерение количественных показателей формантных характеристик гласных звуков свидетельствует о стремительных изменениях, произошедших в английском вокализме за последнее </a:t>
            </a:r>
            <a:r>
              <a:rPr lang="ru-RU" sz="2800" dirty="0" smtClean="0"/>
              <a:t>столетие.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2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В данной работе </a:t>
            </a:r>
            <a:r>
              <a:rPr lang="ru-RU" sz="3600" b="1" dirty="0"/>
              <a:t>предметом</a:t>
            </a:r>
            <a:r>
              <a:rPr lang="ru-RU" sz="3600" dirty="0"/>
              <a:t> исследования является редукция гласных в непринужденной речи, </a:t>
            </a:r>
            <a:r>
              <a:rPr lang="ru-RU" sz="3600" b="1" dirty="0"/>
              <a:t>объектом</a:t>
            </a:r>
            <a:r>
              <a:rPr lang="ru-RU" sz="3600" dirty="0"/>
              <a:t> исследования – спонтанная речь носителей британской произносительной нормы</a:t>
            </a:r>
            <a:r>
              <a:rPr lang="ru-RU" sz="3600" dirty="0" smtClean="0"/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Целью</a:t>
            </a:r>
            <a:r>
              <a:rPr lang="ru-RU" sz="3600" dirty="0"/>
              <a:t> исследования является анализ редукции гласных в речи британцев-участников юмористического ток-шоу «Шоу </a:t>
            </a:r>
            <a:r>
              <a:rPr lang="ru-RU" sz="3600" dirty="0" err="1"/>
              <a:t>Грэма</a:t>
            </a:r>
            <a:r>
              <a:rPr lang="ru-RU" sz="3600" dirty="0"/>
              <a:t> Нортона».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/>
              <a:t>З</a:t>
            </a:r>
            <a:r>
              <a:rPr lang="ru-RU" dirty="0" smtClean="0"/>
              <a:t>адачи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рассмотреть фонологические механизмы возникновения редукции;</a:t>
            </a:r>
          </a:p>
          <a:p>
            <a:pPr lvl="0"/>
            <a:r>
              <a:rPr lang="ru-RU" dirty="0"/>
              <a:t>классифицировать редуцированные переменные в речи информантов согласно разработанным системам классификации;</a:t>
            </a:r>
          </a:p>
          <a:p>
            <a:pPr lvl="0"/>
            <a:r>
              <a:rPr lang="ru-RU" dirty="0"/>
              <a:t>сравнить природу редукции гласных в английском и русском языках.</a:t>
            </a: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8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217821"/>
            <a:ext cx="5096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гласные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475656" y="2469569"/>
            <a:ext cx="2280775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508104" y="2416762"/>
            <a:ext cx="2160240" cy="1051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32504" y="3682728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монофтонги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04295" y="3790176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дифтонги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67624" y="4434768"/>
            <a:ext cx="5777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Дифтонгоиды                            Трифтонги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491880" y="2411172"/>
            <a:ext cx="720082" cy="159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09992" y="2447797"/>
            <a:ext cx="798112" cy="1557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45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268760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Редукцией</a:t>
            </a:r>
            <a:r>
              <a:rPr lang="ru-RU" sz="2400" dirty="0"/>
              <a:t> гласного называют ослабление звука в безударном положении. </a:t>
            </a:r>
            <a:endParaRPr lang="ru-RU" sz="2400" dirty="0" smtClean="0"/>
          </a:p>
          <a:p>
            <a:r>
              <a:rPr lang="ru-RU" sz="2400" dirty="0" smtClean="0"/>
              <a:t>Гласный </a:t>
            </a:r>
            <a:r>
              <a:rPr lang="ru-RU" sz="2400" dirty="0"/>
              <a:t>в безударном слоге воспринимается как очень короткий, слабый или нечеткий. </a:t>
            </a:r>
            <a:endParaRPr lang="ru-RU" sz="2400" dirty="0"/>
          </a:p>
          <a:p>
            <a:r>
              <a:rPr lang="ru-RU" sz="2400" dirty="0" smtClean="0"/>
              <a:t>Безударный </a:t>
            </a:r>
            <a:r>
              <a:rPr lang="ru-RU" sz="2400" dirty="0"/>
              <a:t>гласный ассоциируется с центральным [ə] или близким к центру вокалического пространства [ɪ], реже [</a:t>
            </a:r>
            <a:r>
              <a:rPr lang="en-US" sz="2400" dirty="0"/>
              <a:t>u</a:t>
            </a:r>
            <a:r>
              <a:rPr lang="ru-RU" sz="2400" dirty="0"/>
              <a:t>]/[ʊ], с некоторыми дифтонгами ([</a:t>
            </a:r>
            <a:r>
              <a:rPr lang="ru-RU" sz="2400" dirty="0" err="1"/>
              <a:t>əʊ</a:t>
            </a:r>
            <a:r>
              <a:rPr lang="ru-RU" sz="2400" dirty="0"/>
              <a:t>], [</a:t>
            </a:r>
            <a:r>
              <a:rPr lang="en-US" sz="2400" dirty="0"/>
              <a:t>a</a:t>
            </a:r>
            <a:r>
              <a:rPr lang="ru-RU" sz="2400" dirty="0"/>
              <a:t>ɪ</a:t>
            </a:r>
            <a:r>
              <a:rPr lang="ru-RU" sz="2400" dirty="0" smtClean="0"/>
              <a:t>])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59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3606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84784"/>
            <a:ext cx="73808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</a:t>
            </a:r>
            <a:r>
              <a:rPr lang="ru-RU" sz="2400" dirty="0" smtClean="0"/>
              <a:t>ем </a:t>
            </a:r>
            <a:r>
              <a:rPr lang="ru-RU" sz="2400" dirty="0"/>
              <a:t>менее подготовленной и официальной является речь информанта, тем чаще безударные гласные будут подвергаться количественной (ослабление артикуляции) и качественной (отсутствие звука) </a:t>
            </a:r>
            <a:r>
              <a:rPr lang="ru-RU" sz="2400" dirty="0" smtClean="0"/>
              <a:t>редукции.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17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412776"/>
            <a:ext cx="6480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быстром темпе непринужденной речи встречается как качественная, так и количественная редукция, что проявляется не только в приближении безударного гласного к нейтральному [ə], но и в выпадении гласного (</a:t>
            </a:r>
            <a:r>
              <a:rPr lang="en-US" sz="2000" dirty="0"/>
              <a:t>zero reduction</a:t>
            </a:r>
            <a:r>
              <a:rPr lang="ru-RU" sz="2000" dirty="0"/>
              <a:t>). Как правило, в последовательностях «ударный слог + безударный слог</a:t>
            </a:r>
            <a:r>
              <a:rPr lang="ru-RU" sz="2000" baseline="30000" dirty="0"/>
              <a:t>1</a:t>
            </a:r>
            <a:r>
              <a:rPr lang="ru-RU" sz="2000" dirty="0"/>
              <a:t> + безударный слог</a:t>
            </a:r>
            <a:r>
              <a:rPr lang="ru-RU" sz="2000" baseline="30000" dirty="0"/>
              <a:t>2</a:t>
            </a:r>
            <a:r>
              <a:rPr lang="ru-RU" sz="2000" dirty="0"/>
              <a:t>»</a:t>
            </a:r>
            <a:r>
              <a:rPr lang="ru-RU" sz="2000" baseline="30000" dirty="0"/>
              <a:t>  </a:t>
            </a:r>
            <a:r>
              <a:rPr lang="ru-RU" sz="2000" dirty="0"/>
              <a:t>и</a:t>
            </a:r>
            <a:r>
              <a:rPr lang="ru-RU" sz="2000" baseline="30000" dirty="0"/>
              <a:t> </a:t>
            </a:r>
            <a:r>
              <a:rPr lang="ru-RU" sz="2000" dirty="0"/>
              <a:t>«безударный слог</a:t>
            </a:r>
            <a:r>
              <a:rPr lang="ru-RU" sz="2000" baseline="30000" dirty="0"/>
              <a:t>1 </a:t>
            </a:r>
            <a:r>
              <a:rPr lang="ru-RU" sz="2000" dirty="0"/>
              <a:t>+ ударный слог (+ безударный слог</a:t>
            </a:r>
            <a:r>
              <a:rPr lang="ru-RU" sz="2000" baseline="30000" dirty="0"/>
              <a:t>2</a:t>
            </a:r>
            <a:r>
              <a:rPr lang="ru-RU" sz="2000" dirty="0"/>
              <a:t>)»</a:t>
            </a:r>
            <a:r>
              <a:rPr lang="ru-RU" sz="2000" baseline="30000" dirty="0"/>
              <a:t> </a:t>
            </a:r>
            <a:r>
              <a:rPr lang="ru-RU" sz="2000" dirty="0"/>
              <a:t>выпадает первый безударный </a:t>
            </a:r>
            <a:r>
              <a:rPr lang="ru-RU" sz="2000" dirty="0" smtClean="0"/>
              <a:t>слог.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734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97346"/>
            <a:ext cx="69847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русском языке первый предшествующий ударному или следующий за ударным слог будет редуцирован менее, чем второй и третий (если таковой имеется), т. е. редукция происходит по динамике постепенного затухания, </a:t>
            </a:r>
            <a:r>
              <a:rPr lang="ru-RU" sz="2400" dirty="0" smtClean="0"/>
              <a:t>тогда </a:t>
            </a:r>
            <a:r>
              <a:rPr lang="ru-RU" sz="2400" dirty="0"/>
              <a:t>как в английском языке обязательно чередование ударного и безударного слога (в беглой речи возможно чередование одного ударного и двух одинаково редуцированных гласных), чем мотивируется появление двойного ударения в быстрой речи не только в многосложных словах, но и в фонетическом слове, представляющем собой фразовый глагол, существительное и местоимение с предлогом, а также иные комбинации самостоятельных частей речи со </a:t>
            </a:r>
            <a:r>
              <a:rPr lang="ru-RU" sz="2400" dirty="0" smtClean="0"/>
              <a:t>служебными.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14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347</TotalTime>
  <Words>363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РЕДУКЦИЯ ГЛАСНЫХ В СПОНТАННОЙ РЕЧИ  (НА МАТЕРИАЛЕ БРИТАНСКОЙ ПРОИЗНОСИТЕЛЬНОЙ НОРМЫ)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ИНТЕРПРЕТАЦИИ ДАННЫХ ПРИ ФОНЕТИЧЕСКОМ АНАЛИЗЕ КИНОДИСКУРСА: СОЦИОЛИНГВИСТИЧЕСКИЙ АСПЕКТ</dc:title>
  <dc:creator>днс</dc:creator>
  <cp:lastModifiedBy>123gogo123111@gmail.com</cp:lastModifiedBy>
  <cp:revision>20</cp:revision>
  <dcterms:created xsi:type="dcterms:W3CDTF">2019-03-31T16:58:33Z</dcterms:created>
  <dcterms:modified xsi:type="dcterms:W3CDTF">2020-06-16T15:52:36Z</dcterms:modified>
</cp:coreProperties>
</file>