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71480"/>
            <a:ext cx="6172200" cy="32147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МАРКЕРЫ НАЦИОНАЛЬНОГО ЛИНГВОЭКОЛОГИЧЕСКОГО ИЗМЕРЕНИЯ </a:t>
            </a:r>
            <a:br>
              <a:rPr lang="ru-RU" dirty="0" smtClean="0"/>
            </a:br>
            <a:r>
              <a:rPr lang="ru-RU" dirty="0" smtClean="0"/>
              <a:t>В ОРИГИНАЛЕ И ПЕРЕВОДЕ </a:t>
            </a:r>
            <a:br>
              <a:rPr lang="ru-RU" dirty="0" smtClean="0"/>
            </a:br>
            <a:r>
              <a:rPr lang="ru-RU" dirty="0" smtClean="0"/>
              <a:t>(НА МАТЕРИАЛЕ АВСТРАЛИЙСКОЙ БАЛЛАДЫ БАНДЖО ПАТЕРСОНА)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643314"/>
            <a:ext cx="6286544" cy="3000396"/>
          </a:xfrm>
        </p:spPr>
        <p:txBody>
          <a:bodyPr>
            <a:noAutofit/>
          </a:bodyPr>
          <a:lstStyle/>
          <a:p>
            <a:r>
              <a:rPr lang="ru-RU" sz="1200" i="1" dirty="0" err="1" smtClean="0"/>
              <a:t>Мележик</a:t>
            </a:r>
            <a:r>
              <a:rPr lang="ru-RU" sz="1200" i="1" dirty="0" smtClean="0"/>
              <a:t> К.А.</a:t>
            </a:r>
            <a:endParaRPr lang="ru-RU" sz="1200" dirty="0" smtClean="0"/>
          </a:p>
          <a:p>
            <a:r>
              <a:rPr lang="ru-RU" sz="1200" i="1" dirty="0" smtClean="0"/>
              <a:t>доктор филологических наук, доцент, заведующая кафедрой иностранных языков № 3, Институт иностранной филологии (</a:t>
            </a:r>
            <a:r>
              <a:rPr lang="ru-RU" sz="1200" i="1" dirty="0" err="1" smtClean="0"/>
              <a:t>сп</a:t>
            </a:r>
            <a:r>
              <a:rPr lang="ru-RU" sz="1200" i="1" dirty="0" smtClean="0"/>
              <a:t>), ФГАОУ ВО «Крымский федеральный университет имени В.И. Вернадского», Симферополь;</a:t>
            </a:r>
            <a:endParaRPr lang="ru-RU" sz="1200" dirty="0" smtClean="0"/>
          </a:p>
          <a:p>
            <a:r>
              <a:rPr lang="ru-RU" sz="1200" i="1" dirty="0" smtClean="0"/>
              <a:t>Петренко А.Д. </a:t>
            </a:r>
            <a:endParaRPr lang="ru-RU" sz="1200" dirty="0" smtClean="0"/>
          </a:p>
          <a:p>
            <a:r>
              <a:rPr lang="ru-RU" sz="1200" i="1" dirty="0" smtClean="0"/>
              <a:t>доктор филологических наук, профессор, заведующий кафедрой теории языка, литературы и социолингвистики, Институт иностранной филологии (</a:t>
            </a:r>
            <a:r>
              <a:rPr lang="ru-RU" sz="1200" i="1" dirty="0" err="1" smtClean="0"/>
              <a:t>сп</a:t>
            </a:r>
            <a:r>
              <a:rPr lang="ru-RU" sz="1200" i="1" dirty="0" smtClean="0"/>
              <a:t>), ФГАОУ ВО «Крымский федеральный университет имени  В.И. Вернадского», Симферополь;</a:t>
            </a:r>
            <a:endParaRPr lang="ru-RU" sz="1200" dirty="0" smtClean="0"/>
          </a:p>
          <a:p>
            <a:r>
              <a:rPr lang="ru-RU" sz="1200" i="1" dirty="0" err="1" smtClean="0"/>
              <a:t>Храбскова</a:t>
            </a:r>
            <a:r>
              <a:rPr lang="ru-RU" sz="1200" i="1" dirty="0" smtClean="0"/>
              <a:t> Д.М.</a:t>
            </a:r>
            <a:endParaRPr lang="ru-RU" sz="1200" dirty="0" smtClean="0"/>
          </a:p>
          <a:p>
            <a:r>
              <a:rPr lang="ru-RU" sz="1200" i="1" dirty="0" smtClean="0"/>
              <a:t>кандидат филологических наук, доцент, заведующая кафедрой романской              и классической филологии, Институт иностранной филологии (</a:t>
            </a:r>
            <a:r>
              <a:rPr lang="ru-RU" sz="1200" i="1" dirty="0" err="1" smtClean="0"/>
              <a:t>сп</a:t>
            </a:r>
            <a:r>
              <a:rPr lang="ru-RU" sz="1200" i="1" dirty="0" smtClean="0"/>
              <a:t>),    ФГАОУ ВО «Крымский федеральный университет имени В.И. Вернадского», Симферополь.</a:t>
            </a:r>
            <a:endParaRPr lang="ru-RU" sz="1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2214578"/>
          </a:xfrm>
        </p:spPr>
        <p:txBody>
          <a:bodyPr>
            <a:noAutofit/>
          </a:bodyPr>
          <a:lstStyle/>
          <a:p>
            <a:pPr algn="just"/>
            <a:r>
              <a:rPr lang="ru-RU" sz="1600" i="1" dirty="0" smtClean="0">
                <a:latin typeface="Bookman Old Style" pitchFamily="18" charset="0"/>
              </a:rPr>
              <a:t>Рассмотрим скрытые маркеры, </a:t>
            </a:r>
            <a:r>
              <a:rPr lang="ru-RU" sz="1600" i="1" dirty="0" err="1" smtClean="0">
                <a:latin typeface="Bookman Old Style" pitchFamily="18" charset="0"/>
              </a:rPr>
              <a:t>фоностилистические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smtClean="0">
                <a:latin typeface="Bookman Old Style" pitchFamily="18" charset="0"/>
              </a:rPr>
              <a:t>элементы</a:t>
            </a:r>
            <a:r>
              <a:rPr lang="ru-RU" sz="1600" i="1" dirty="0" smtClean="0">
                <a:latin typeface="Bookman Old Style" pitchFamily="18" charset="0"/>
              </a:rPr>
              <a:t>,              с помощью которых неявное значение получает явное выражение. </a:t>
            </a:r>
            <a:r>
              <a:rPr lang="ru-RU" sz="1600" i="1" dirty="0" err="1" smtClean="0">
                <a:latin typeface="Bookman Old Style" pitchFamily="18" charset="0"/>
              </a:rPr>
              <a:t>Фоностилистические</a:t>
            </a:r>
            <a:r>
              <a:rPr lang="ru-RU" sz="1600" i="1" dirty="0" smtClean="0">
                <a:latin typeface="Bookman Old Style" pitchFamily="18" charset="0"/>
              </a:rPr>
              <a:t> элементы оригинала включают повторение согласных, ритм, паузы. Звуковые повторы создают симметричную речевую конструкцию, поскольку повторение однородных звуков, составляющих слова, выделяет эти слова в речевом потоке, привлекает к ним внимание. Они произносятся в определенной степени подчеркнуто по сравнению с другими, получают определенное интонационное оформление.</a:t>
            </a:r>
            <a:br>
              <a:rPr lang="ru-RU" sz="1600" i="1" dirty="0" smtClean="0">
                <a:latin typeface="Bookman Old Style" pitchFamily="18" charset="0"/>
              </a:rPr>
            </a:br>
            <a:endParaRPr lang="ru-RU" sz="1600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7467600" cy="3500462"/>
          </a:xfrm>
        </p:spPr>
        <p:txBody>
          <a:bodyPr>
            <a:normAutofit/>
          </a:bodyPr>
          <a:lstStyle/>
          <a:p>
            <a:pPr algn="r"/>
            <a:r>
              <a:rPr lang="ru-RU" sz="1800" i="1" dirty="0" smtClean="0">
                <a:solidFill>
                  <a:srgbClr val="002060"/>
                </a:solidFill>
              </a:rPr>
              <a:t>Случаи повторения одинаковых согласных с целью повышения выразительности звучания (</a:t>
            </a:r>
            <a:r>
              <a:rPr lang="ru-RU" sz="1800" b="1" i="1" dirty="0" err="1" smtClean="0">
                <a:solidFill>
                  <a:srgbClr val="002060"/>
                </a:solidFill>
              </a:rPr>
              <a:t>b</a:t>
            </a:r>
            <a:r>
              <a:rPr lang="ru-RU" sz="1800" i="1" dirty="0" err="1" smtClean="0">
                <a:solidFill>
                  <a:srgbClr val="002060"/>
                </a:solidFill>
              </a:rPr>
              <a:t>illa</a:t>
            </a:r>
            <a:r>
              <a:rPr lang="ru-RU" sz="1800" b="1" i="1" dirty="0" err="1" smtClean="0">
                <a:solidFill>
                  <a:srgbClr val="002060"/>
                </a:solidFill>
              </a:rPr>
              <a:t>b</a:t>
            </a:r>
            <a:r>
              <a:rPr lang="ru-RU" sz="1800" i="1" dirty="0" err="1" smtClean="0">
                <a:solidFill>
                  <a:srgbClr val="002060"/>
                </a:solidFill>
              </a:rPr>
              <a:t>ong</a:t>
            </a:r>
            <a:r>
              <a:rPr lang="ru-RU" sz="1800" i="1" dirty="0" smtClean="0">
                <a:solidFill>
                  <a:srgbClr val="002060"/>
                </a:solidFill>
              </a:rPr>
              <a:t>,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w</a:t>
            </a:r>
            <a:r>
              <a:rPr lang="ru-RU" sz="1800" i="1" dirty="0" err="1" smtClean="0">
                <a:solidFill>
                  <a:srgbClr val="002060"/>
                </a:solidFill>
              </a:rPr>
              <a:t>atched</a:t>
            </a:r>
            <a:r>
              <a:rPr lang="ru-RU" sz="1800" i="1" dirty="0" smtClean="0">
                <a:solidFill>
                  <a:srgbClr val="002060"/>
                </a:solidFill>
              </a:rPr>
              <a:t> </a:t>
            </a:r>
            <a:r>
              <a:rPr lang="ru-RU" sz="1800" i="1" dirty="0" err="1" smtClean="0">
                <a:solidFill>
                  <a:srgbClr val="002060"/>
                </a:solidFill>
              </a:rPr>
              <a:t>and</a:t>
            </a:r>
            <a:r>
              <a:rPr lang="ru-RU" sz="1800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w</a:t>
            </a:r>
            <a:r>
              <a:rPr lang="ru-RU" sz="1800" i="1" dirty="0" err="1" smtClean="0">
                <a:solidFill>
                  <a:srgbClr val="002060"/>
                </a:solidFill>
              </a:rPr>
              <a:t>aited</a:t>
            </a:r>
            <a:r>
              <a:rPr lang="ru-RU" sz="1800" i="1" dirty="0" smtClean="0">
                <a:solidFill>
                  <a:srgbClr val="002060"/>
                </a:solidFill>
              </a:rPr>
              <a:t>,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b</a:t>
            </a:r>
            <a:r>
              <a:rPr lang="ru-RU" sz="1800" i="1" dirty="0" err="1" smtClean="0">
                <a:solidFill>
                  <a:srgbClr val="002060"/>
                </a:solidFill>
              </a:rPr>
              <a:t>illy</a:t>
            </a:r>
            <a:r>
              <a:rPr lang="ru-RU" sz="1800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b</a:t>
            </a:r>
            <a:r>
              <a:rPr lang="ru-RU" sz="1800" i="1" dirty="0" err="1" smtClean="0">
                <a:solidFill>
                  <a:srgbClr val="002060"/>
                </a:solidFill>
              </a:rPr>
              <a:t>oiled</a:t>
            </a:r>
            <a:r>
              <a:rPr lang="ru-RU" sz="1800" i="1" dirty="0" smtClean="0">
                <a:solidFill>
                  <a:srgbClr val="002060"/>
                </a:solidFill>
              </a:rPr>
              <a:t>,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g</a:t>
            </a:r>
            <a:r>
              <a:rPr lang="ru-RU" sz="1800" i="1" dirty="0" err="1" smtClean="0">
                <a:solidFill>
                  <a:srgbClr val="002060"/>
                </a:solidFill>
              </a:rPr>
              <a:t>rabbed</a:t>
            </a:r>
            <a:r>
              <a:rPr lang="ru-RU" sz="1800" i="1" dirty="0" smtClean="0">
                <a:solidFill>
                  <a:srgbClr val="002060"/>
                </a:solidFill>
              </a:rPr>
              <a:t> </a:t>
            </a:r>
            <a:r>
              <a:rPr lang="ru-RU" sz="1800" i="1" dirty="0" err="1" smtClean="0">
                <a:solidFill>
                  <a:srgbClr val="002060"/>
                </a:solidFill>
              </a:rPr>
              <a:t>with</a:t>
            </a:r>
            <a:r>
              <a:rPr lang="ru-RU" sz="1800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g</a:t>
            </a:r>
            <a:r>
              <a:rPr lang="ru-RU" sz="1800" i="1" dirty="0" err="1" smtClean="0">
                <a:solidFill>
                  <a:srgbClr val="002060"/>
                </a:solidFill>
              </a:rPr>
              <a:t>lee</a:t>
            </a:r>
            <a:r>
              <a:rPr lang="ru-RU" sz="1800" i="1" dirty="0" smtClean="0">
                <a:solidFill>
                  <a:srgbClr val="002060"/>
                </a:solidFill>
              </a:rPr>
              <a:t>,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j</a:t>
            </a:r>
            <a:r>
              <a:rPr lang="ru-RU" sz="1800" i="1" dirty="0" err="1" smtClean="0">
                <a:solidFill>
                  <a:srgbClr val="002060"/>
                </a:solidFill>
              </a:rPr>
              <a:t>olly</a:t>
            </a:r>
            <a:r>
              <a:rPr lang="ru-RU" sz="1800" i="1" dirty="0" smtClean="0">
                <a:solidFill>
                  <a:srgbClr val="002060"/>
                </a:solidFill>
              </a:rPr>
              <a:t>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j</a:t>
            </a:r>
            <a:r>
              <a:rPr lang="ru-RU" sz="1800" i="1" dirty="0" err="1" smtClean="0">
                <a:solidFill>
                  <a:srgbClr val="002060"/>
                </a:solidFill>
              </a:rPr>
              <a:t>umbuck</a:t>
            </a:r>
            <a:r>
              <a:rPr lang="ru-RU" sz="1800" i="1" dirty="0" smtClean="0">
                <a:solidFill>
                  <a:srgbClr val="002060"/>
                </a:solidFill>
              </a:rPr>
              <a:t>) напоминают ударные аккорды банджо.</a:t>
            </a:r>
            <a:br>
              <a:rPr lang="ru-RU" sz="1800" i="1" dirty="0" smtClean="0">
                <a:solidFill>
                  <a:srgbClr val="002060"/>
                </a:solidFill>
              </a:rPr>
            </a:br>
            <a:r>
              <a:rPr lang="ru-RU" sz="1800" i="1" dirty="0" smtClean="0">
                <a:solidFill>
                  <a:srgbClr val="002060"/>
                </a:solidFill>
              </a:rPr>
              <a:t> </a:t>
            </a:r>
            <a:br>
              <a:rPr lang="ru-RU" sz="1800" i="1" dirty="0" smtClean="0">
                <a:solidFill>
                  <a:srgbClr val="002060"/>
                </a:solidFill>
              </a:rPr>
            </a:br>
            <a:r>
              <a:rPr lang="ru-RU" sz="1600" i="1" dirty="0" smtClean="0">
                <a:solidFill>
                  <a:srgbClr val="002060"/>
                </a:solidFill>
              </a:rPr>
              <a:t>К сожалению, переводчица не смогла найти в русском языке эквивалентные повторы, и этот </a:t>
            </a:r>
            <a:r>
              <a:rPr lang="ru-RU" sz="1600" i="1" dirty="0" err="1" smtClean="0">
                <a:solidFill>
                  <a:srgbClr val="002060"/>
                </a:solidFill>
              </a:rPr>
              <a:t>фоностилистический</a:t>
            </a:r>
            <a:r>
              <a:rPr lang="ru-RU" sz="1600" i="1" dirty="0" smtClean="0">
                <a:solidFill>
                  <a:srgbClr val="002060"/>
                </a:solidFill>
              </a:rPr>
              <a:t> элемент в переводе потерян.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2590816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</a:rPr>
              <a:t>Наиболее важным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</a:rPr>
              <a:t>фоностилистическим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</a:rPr>
              <a:t> маркером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баллады является ритмическая организация строфы из восьми строк: 1-3 строки текста, 4-6 строки припева, седьмая строка – повторение третьей, восьмая строка – повторение шестой. </a:t>
            </a:r>
            <a:b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>Ритмика строфы, которая сохраняется в переводе, напоминает четкую ритмику шотландской или ирландской строевой джиги.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Это, на наш взгляд, 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</a:rPr>
              <a:t>тот единственный </a:t>
            </a:r>
            <a:r>
              <a:rPr lang="ru-RU" sz="1600" i="1" dirty="0" err="1" smtClean="0">
                <a:solidFill>
                  <a:schemeClr val="accent3">
                    <a:lumMod val="50000"/>
                  </a:schemeClr>
                </a:solidFill>
              </a:rPr>
              <a:t>фоностилистический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</a:rPr>
              <a:t> элемент, который связывает экоконтекст, сюжет и лексико-семантические элементы оригинала с общей интонационной структурой перевода.</a:t>
            </a:r>
            <a:br>
              <a:rPr lang="ru-RU" sz="1600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16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14678" y="714356"/>
            <a:ext cx="5715040" cy="1571636"/>
          </a:xfrm>
        </p:spPr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360523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i="1" dirty="0" smtClean="0"/>
              <a:t>Междисциплинарная интеграция </a:t>
            </a:r>
            <a:r>
              <a:rPr lang="ru-RU" sz="1800" i="1" dirty="0" err="1" smtClean="0"/>
              <a:t>лингвоэкологии</a:t>
            </a:r>
            <a:r>
              <a:rPr lang="ru-RU" sz="1800" i="1" dirty="0" smtClean="0"/>
              <a:t>                  в исследованиях перевода начинается в 2003 году, когда ирландский лингвист М. </a:t>
            </a:r>
            <a:r>
              <a:rPr lang="ru-RU" sz="1800" i="1" dirty="0" err="1" smtClean="0"/>
              <a:t>Кронин</a:t>
            </a:r>
            <a:r>
              <a:rPr lang="ru-RU" sz="1800" i="1" dirty="0" smtClean="0"/>
              <a:t> впервые использовал термин «экология перевода» в своей книге «Перевод           и глобализация» (</a:t>
            </a:r>
            <a:r>
              <a:rPr lang="ru-RU" sz="1800" i="1" dirty="0" err="1" smtClean="0"/>
              <a:t>Cronin</a:t>
            </a:r>
            <a:r>
              <a:rPr lang="ru-RU" sz="1800" i="1" dirty="0" smtClean="0"/>
              <a:t>, M. </a:t>
            </a:r>
            <a:r>
              <a:rPr lang="ru-RU" sz="1800" i="1" dirty="0" err="1" smtClean="0"/>
              <a:t>Translation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and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Globalization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London</a:t>
            </a:r>
            <a:r>
              <a:rPr lang="ru-RU" sz="1800" i="1" dirty="0" smtClean="0"/>
              <a:t>: </a:t>
            </a:r>
            <a:r>
              <a:rPr lang="ru-RU" sz="1800" i="1" dirty="0" err="1" smtClean="0"/>
              <a:t>Routledge</a:t>
            </a:r>
            <a:r>
              <a:rPr lang="ru-RU" sz="1800" i="1" dirty="0" smtClean="0"/>
              <a:t>, 2003), где, в частности, речь идет          о связи перевода и его экологической среды. </a:t>
            </a:r>
            <a:br>
              <a:rPr lang="ru-RU" sz="18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Экологический подход интерпретирует процесс перевода    с точки зрения экологической среды оригинала, описывает взаимоотношения между переводчиком и экосредой перевода и концентрируется на представлениях переводчика о средствах перевода того или иного текста.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Национальное измерение перевода направлено на баланс языковой и культурной экосистем, который может быть нарушен в силу субъективности перевода. </a:t>
            </a:r>
            <a:br>
              <a:rPr lang="ru-RU" sz="18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Внутренние элементы национального измерения влияют друг на друга и ограничивают возможности экосистемы перевода. </a:t>
            </a:r>
            <a:br>
              <a:rPr lang="ru-RU" sz="1800" dirty="0" smtClean="0"/>
            </a:br>
            <a:r>
              <a:rPr lang="ru-RU" sz="1800" dirty="0" smtClean="0"/>
              <a:t>Для того чтобы поддерживать баланс национально-культурного и экологического содержания оригинала </a:t>
            </a:r>
            <a:r>
              <a:rPr lang="ru-RU" sz="1800" dirty="0" smtClean="0"/>
              <a:t>         и </a:t>
            </a:r>
            <a:r>
              <a:rPr lang="ru-RU" sz="1800" dirty="0" smtClean="0"/>
              <a:t>перевода, переводчик должен осознавать исторический контекст избранного автором объекта.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3786190"/>
            <a:ext cx="6172200" cy="2857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800" dirty="0" smtClean="0">
                <a:latin typeface="Arial Black" pitchFamily="34" charset="0"/>
              </a:rPr>
              <a:t/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/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/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/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/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/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>Мы выдвигаем положение об открытых лексико-семантических и скрытых </a:t>
            </a:r>
            <a:r>
              <a:rPr lang="ru-RU" sz="1800" dirty="0" err="1" smtClean="0">
                <a:latin typeface="Arial Black" pitchFamily="34" charset="0"/>
              </a:rPr>
              <a:t>фоностилистических</a:t>
            </a:r>
            <a:r>
              <a:rPr lang="ru-RU" sz="1800" dirty="0" smtClean="0">
                <a:latin typeface="Arial Black" pitchFamily="34" charset="0"/>
              </a:rPr>
              <a:t> маркерах соответствия </a:t>
            </a:r>
            <a:r>
              <a:rPr lang="ru-RU" sz="1800" dirty="0" err="1" smtClean="0">
                <a:latin typeface="Arial Black" pitchFamily="34" charset="0"/>
              </a:rPr>
              <a:t>лингвоэкологической</a:t>
            </a:r>
            <a:r>
              <a:rPr lang="ru-RU" sz="1800" dirty="0" smtClean="0">
                <a:latin typeface="Arial Black" pitchFamily="34" charset="0"/>
              </a:rPr>
              <a:t> среды оригинала и перевода. </a:t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/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>Целью данной презентации </a:t>
            </a:r>
            <a:r>
              <a:rPr lang="ru-RU" sz="1800" dirty="0" smtClean="0">
                <a:latin typeface="Arial Black" pitchFamily="34" charset="0"/>
              </a:rPr>
              <a:t>является анализ </a:t>
            </a:r>
            <a:r>
              <a:rPr lang="ru-RU" sz="1800" dirty="0" smtClean="0">
                <a:latin typeface="Arial Black" pitchFamily="34" charset="0"/>
              </a:rPr>
              <a:t>национально-культурного и экологического содержания перевода наиболее известной австралийской баллады «</a:t>
            </a:r>
            <a:r>
              <a:rPr lang="ru-RU" sz="1800" dirty="0" err="1" smtClean="0">
                <a:latin typeface="Arial Black" pitchFamily="34" charset="0"/>
              </a:rPr>
              <a:t>Waltzing</a:t>
            </a:r>
            <a:r>
              <a:rPr lang="ru-RU" sz="1800" dirty="0" smtClean="0">
                <a:latin typeface="Arial Black" pitchFamily="34" charset="0"/>
              </a:rPr>
              <a:t> </a:t>
            </a:r>
            <a:r>
              <a:rPr lang="ru-RU" sz="1800" dirty="0" err="1" smtClean="0">
                <a:latin typeface="Arial Black" pitchFamily="34" charset="0"/>
              </a:rPr>
              <a:t>Matilda</a:t>
            </a:r>
            <a:r>
              <a:rPr lang="ru-RU" sz="1800" dirty="0" smtClean="0">
                <a:latin typeface="Arial Black" pitchFamily="34" charset="0"/>
              </a:rPr>
              <a:t>», написанной Эндрю Бартоном «Банджо» </a:t>
            </a:r>
            <a:r>
              <a:rPr lang="ru-RU" sz="1800" dirty="0" err="1" smtClean="0">
                <a:latin typeface="Arial Black" pitchFamily="34" charset="0"/>
              </a:rPr>
              <a:t>Патерсоном</a:t>
            </a:r>
            <a:r>
              <a:rPr lang="ru-RU" sz="1800" dirty="0" smtClean="0">
                <a:latin typeface="Arial Black" pitchFamily="34" charset="0"/>
              </a:rPr>
              <a:t> в 1895 г.  и опубликованной в нотном сопровождении в 1903 г. </a:t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/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/>
            </a:r>
            <a:br>
              <a:rPr lang="ru-RU" sz="1800" dirty="0" smtClean="0">
                <a:latin typeface="Arial Black" pitchFamily="34" charset="0"/>
              </a:rPr>
            </a:br>
            <a:r>
              <a:rPr lang="ru-RU" sz="1800" dirty="0" smtClean="0">
                <a:latin typeface="Arial Black" pitchFamily="34" charset="0"/>
              </a:rPr>
              <a:t>Из нескольких русскоязычных версий для анализа был выбран наиболее близкий к оригиналу перевод  Г. Лазаревой (https://www.promegalit.ru/public/18450_galina_lazareva_perevod_endrju_barton_bandzho_paterson_matilda.html), опубликованный в русскоязычном литературном альманахе «Витражи», Мельбурн, Австралия, № 9, 2017 г.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Once a jolly swagman camped by a billabong</a:t>
            </a:r>
            <a:br>
              <a:rPr lang="en-US" dirty="0" smtClean="0"/>
            </a:br>
            <a:r>
              <a:rPr lang="en-US" dirty="0" smtClean="0"/>
              <a:t>Under the shade of a </a:t>
            </a:r>
            <a:r>
              <a:rPr lang="en-US" dirty="0" err="1" smtClean="0"/>
              <a:t>coolibah</a:t>
            </a:r>
            <a:r>
              <a:rPr lang="en-US" dirty="0" smtClean="0"/>
              <a:t> tree,</a:t>
            </a:r>
            <a:br>
              <a:rPr lang="en-US" dirty="0" smtClean="0"/>
            </a:br>
            <a:r>
              <a:rPr lang="en-US" dirty="0" smtClean="0"/>
              <a:t>And he sang as he watched and waited 'til his </a:t>
            </a:r>
            <a:r>
              <a:rPr lang="en-US" dirty="0" err="1" smtClean="0"/>
              <a:t>billy</a:t>
            </a:r>
            <a:r>
              <a:rPr lang="en-US" dirty="0" smtClean="0"/>
              <a:t> boiled</a:t>
            </a:r>
            <a:br>
              <a:rPr lang="en-US" dirty="0" smtClean="0"/>
            </a:br>
            <a:r>
              <a:rPr lang="en-US" i="1" dirty="0" smtClean="0"/>
              <a:t>"You'll come a-Waltzing Matilda, with me"</a:t>
            </a:r>
            <a:br>
              <a:rPr lang="en-US" i="1" dirty="0" smtClean="0"/>
            </a:br>
            <a:r>
              <a:rPr lang="en-US" i="1" dirty="0" smtClean="0"/>
              <a:t>Waltzing Matilda, Waltzing Matilda</a:t>
            </a:r>
            <a:br>
              <a:rPr lang="en-US" i="1" dirty="0" smtClean="0"/>
            </a:br>
            <a:r>
              <a:rPr lang="en-US" i="1" dirty="0" smtClean="0"/>
              <a:t>"You'll come a-Waltzing Matilda, with me"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he sang as he watched and waited 'til his </a:t>
            </a:r>
            <a:r>
              <a:rPr lang="en-US" dirty="0" err="1" smtClean="0"/>
              <a:t>billy</a:t>
            </a:r>
            <a:r>
              <a:rPr lang="en-US" dirty="0" smtClean="0"/>
              <a:t> boiled,</a:t>
            </a:r>
            <a:br>
              <a:rPr lang="en-US" dirty="0" smtClean="0"/>
            </a:br>
            <a:r>
              <a:rPr lang="en-US" i="1" dirty="0" smtClean="0"/>
              <a:t>"You'll come a-Waltzing Matilda, with me".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Как-то раз бродяга остановился на привал</a:t>
            </a:r>
          </a:p>
          <a:p>
            <a:r>
              <a:rPr lang="ru-RU" dirty="0" smtClean="0"/>
              <a:t>С долгой дороги в тени у ручья:</a:t>
            </a:r>
          </a:p>
          <a:p>
            <a:r>
              <a:rPr lang="ru-RU" dirty="0" smtClean="0"/>
              <a:t>Котелок закипал, а бродяга песню напевал:</a:t>
            </a:r>
          </a:p>
          <a:p>
            <a:r>
              <a:rPr lang="ru-RU" i="1" dirty="0" smtClean="0"/>
              <a:t>«Весело пляшет Матильда моя!»</a:t>
            </a:r>
            <a:endParaRPr lang="ru-RU" dirty="0" smtClean="0"/>
          </a:p>
          <a:p>
            <a:r>
              <a:rPr lang="ru-RU" i="1" dirty="0" smtClean="0"/>
              <a:t>Вот так Матильда, ай да Матильда,</a:t>
            </a:r>
            <a:endParaRPr lang="ru-RU" dirty="0" smtClean="0"/>
          </a:p>
          <a:p>
            <a:r>
              <a:rPr lang="ru-RU" i="1" dirty="0" smtClean="0"/>
              <a:t>Весело пляшет Матильда моя!»</a:t>
            </a:r>
            <a:endParaRPr lang="ru-RU" dirty="0" smtClean="0"/>
          </a:p>
          <a:p>
            <a:r>
              <a:rPr lang="ru-RU" dirty="0" smtClean="0"/>
              <a:t>Котелок закипал, а бродяга песню напевал:</a:t>
            </a:r>
          </a:p>
          <a:p>
            <a:r>
              <a:rPr lang="ru-RU" i="1" dirty="0" smtClean="0"/>
              <a:t>«Весело пляшет Матильда моя!»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/>
            <a:r>
              <a:rPr lang="ru-RU" sz="1400" i="1" dirty="0" smtClean="0"/>
              <a:t>Перевод Г. Лазаревой</a:t>
            </a:r>
            <a:endParaRPr lang="ru-RU" sz="1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571480"/>
            <a:ext cx="3657600" cy="567692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Down came a jumbuck to drink at that billabong,</a:t>
            </a:r>
            <a:br>
              <a:rPr lang="en-US" dirty="0" smtClean="0"/>
            </a:br>
            <a:r>
              <a:rPr lang="en-US" dirty="0" smtClean="0"/>
              <a:t>Up jumped the swagman and grabbed him with glee,</a:t>
            </a:r>
            <a:br>
              <a:rPr lang="en-US" dirty="0" smtClean="0"/>
            </a:br>
            <a:r>
              <a:rPr lang="en-US" dirty="0" smtClean="0"/>
              <a:t>And he sang as he shoved that jumbuck in his tucker bag,</a:t>
            </a:r>
            <a:br>
              <a:rPr lang="en-US" dirty="0" smtClean="0"/>
            </a:br>
            <a:r>
              <a:rPr lang="en-US" i="1" dirty="0" smtClean="0"/>
              <a:t>"You'll come a-Waltzing Matilda, with me".</a:t>
            </a:r>
            <a:br>
              <a:rPr lang="en-US" i="1" dirty="0" smtClean="0"/>
            </a:br>
            <a:r>
              <a:rPr lang="en-US" i="1" dirty="0" smtClean="0"/>
              <a:t>Waltzing Matilda, Waltzing Matilda</a:t>
            </a:r>
            <a:br>
              <a:rPr lang="en-US" i="1" dirty="0" smtClean="0"/>
            </a:br>
            <a:r>
              <a:rPr lang="en-US" i="1" dirty="0" smtClean="0"/>
              <a:t>"You'll come a-Waltzing Matilda, with me"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he sang as he shoved that jumbuck in his tucker bag,</a:t>
            </a:r>
            <a:br>
              <a:rPr lang="en-US" dirty="0" smtClean="0"/>
            </a:br>
            <a:r>
              <a:rPr lang="en-US" i="1" dirty="0" smtClean="0"/>
              <a:t>"You'll come a-Waltzing Matilda, with me".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Up rode the squatter, mounted on his thoroughbred,</a:t>
            </a:r>
            <a:br>
              <a:rPr lang="en-US" dirty="0" smtClean="0"/>
            </a:br>
            <a:r>
              <a:rPr lang="en-US" dirty="0" smtClean="0"/>
              <a:t>Down came the troopers, one, two, three,</a:t>
            </a:r>
            <a:br>
              <a:rPr lang="en-US" dirty="0" smtClean="0"/>
            </a:br>
            <a:r>
              <a:rPr lang="en-US" dirty="0" smtClean="0"/>
              <a:t>"Where's that jolly jumbuck you've got in your tucker bag?"</a:t>
            </a:r>
            <a:br>
              <a:rPr lang="en-US" dirty="0" smtClean="0"/>
            </a:br>
            <a:r>
              <a:rPr lang="en-US" i="1" dirty="0" smtClean="0"/>
              <a:t>"You'll come a-Waltzing Matilda, with me".</a:t>
            </a:r>
            <a:br>
              <a:rPr lang="en-US" i="1" dirty="0" smtClean="0"/>
            </a:br>
            <a:r>
              <a:rPr lang="en-US" i="1" dirty="0" smtClean="0"/>
              <a:t>Waltzing Matilda, Waltzing Matilda</a:t>
            </a:r>
            <a:br>
              <a:rPr lang="en-US" i="1" dirty="0" smtClean="0"/>
            </a:br>
            <a:r>
              <a:rPr lang="en-US" i="1" dirty="0" smtClean="0"/>
              <a:t>"You'll come a-Waltzing Matilda, with me"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"Where's that jolly jumbuck you've got in your tucker bag?",</a:t>
            </a:r>
            <a:br>
              <a:rPr lang="en-US" dirty="0" smtClean="0"/>
            </a:br>
            <a:r>
              <a:rPr lang="en-US" dirty="0" smtClean="0"/>
              <a:t>"</a:t>
            </a:r>
            <a:r>
              <a:rPr lang="en-US" i="1" dirty="0" smtClean="0"/>
              <a:t>You'll come a-Waltzing Matilda, with me".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5" y="571480"/>
            <a:ext cx="3657600" cy="567692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Тут пришла овечка погулять на бережок:</a:t>
            </a:r>
          </a:p>
          <a:p>
            <a:r>
              <a:rPr lang="ru-RU" dirty="0" smtClean="0"/>
              <a:t>Нет никого, так считай, ничья –</a:t>
            </a:r>
          </a:p>
          <a:p>
            <a:r>
              <a:rPr lang="ru-RU" dirty="0" smtClean="0"/>
              <a:t>Полезай-ка в мешок, и я покажу тебе, дружок,</a:t>
            </a:r>
          </a:p>
          <a:p>
            <a:r>
              <a:rPr lang="ru-RU" i="1" dirty="0" smtClean="0"/>
              <a:t>Как весело пляшет Матильда моя.</a:t>
            </a:r>
            <a:endParaRPr lang="ru-RU" dirty="0" smtClean="0"/>
          </a:p>
          <a:p>
            <a:r>
              <a:rPr lang="ru-RU" i="1" dirty="0" smtClean="0"/>
              <a:t>Вот так Матильда, ай да Матильда,</a:t>
            </a:r>
            <a:endParaRPr lang="ru-RU" dirty="0" smtClean="0"/>
          </a:p>
          <a:p>
            <a:r>
              <a:rPr lang="ru-RU" i="1" dirty="0" smtClean="0"/>
              <a:t>Весело пляшет Матильда моя!</a:t>
            </a:r>
            <a:endParaRPr lang="ru-RU" dirty="0" smtClean="0"/>
          </a:p>
          <a:p>
            <a:r>
              <a:rPr lang="ru-RU" dirty="0" smtClean="0"/>
              <a:t>Полезай-ка в мешок, и я покажу тебе, дружок,</a:t>
            </a:r>
          </a:p>
          <a:p>
            <a:r>
              <a:rPr lang="ru-RU" i="1" dirty="0" smtClean="0"/>
              <a:t>Как весело пляшет Матильда моя!</a:t>
            </a:r>
            <a:endParaRPr lang="ru-RU" dirty="0" smtClean="0"/>
          </a:p>
          <a:p>
            <a:r>
              <a:rPr lang="ru-RU" dirty="0" smtClean="0"/>
              <a:t>Вдруг явился фермер – вороной под ним хорош </a:t>
            </a:r>
          </a:p>
          <a:p>
            <a:r>
              <a:rPr lang="ru-RU" dirty="0" smtClean="0"/>
              <a:t>С ним и солдаты – в три ружья:</a:t>
            </a:r>
          </a:p>
          <a:p>
            <a:r>
              <a:rPr lang="ru-RU" dirty="0" smtClean="0"/>
              <a:t>«За овцу, </a:t>
            </a:r>
            <a:r>
              <a:rPr lang="ru-RU" dirty="0" err="1" smtClean="0"/>
              <a:t>хошь</a:t>
            </a:r>
            <a:r>
              <a:rPr lang="ru-RU" dirty="0" smtClean="0"/>
              <a:t> не </a:t>
            </a:r>
            <a:r>
              <a:rPr lang="ru-RU" dirty="0" err="1" smtClean="0"/>
              <a:t>хошь</a:t>
            </a:r>
            <a:r>
              <a:rPr lang="ru-RU" dirty="0" smtClean="0"/>
              <a:t>, ты на каторгу теперь пойдёшь» –</a:t>
            </a:r>
          </a:p>
          <a:p>
            <a:r>
              <a:rPr lang="ru-RU" i="1" dirty="0" smtClean="0"/>
              <a:t>Эх, весело пляшет Матильда моя.</a:t>
            </a:r>
            <a:endParaRPr lang="ru-RU" dirty="0" smtClean="0"/>
          </a:p>
          <a:p>
            <a:r>
              <a:rPr lang="ru-RU" i="1" dirty="0" smtClean="0"/>
              <a:t>Вот так </a:t>
            </a:r>
            <a:r>
              <a:rPr lang="ru-RU" i="1" dirty="0" err="1" smtClean="0"/>
              <a:t>Матильда,ай</a:t>
            </a:r>
            <a:r>
              <a:rPr lang="ru-RU" i="1" dirty="0" smtClean="0"/>
              <a:t> да Матильда,</a:t>
            </a:r>
            <a:endParaRPr lang="ru-RU" dirty="0" smtClean="0"/>
          </a:p>
          <a:p>
            <a:r>
              <a:rPr lang="ru-RU" i="1" dirty="0" smtClean="0"/>
              <a:t>Весело пляшет Матильда моя!</a:t>
            </a:r>
            <a:endParaRPr lang="ru-RU" dirty="0" smtClean="0"/>
          </a:p>
          <a:p>
            <a:r>
              <a:rPr lang="ru-RU" dirty="0" smtClean="0"/>
              <a:t>За овцу, </a:t>
            </a:r>
            <a:r>
              <a:rPr lang="ru-RU" dirty="0" err="1" smtClean="0"/>
              <a:t>хошь</a:t>
            </a:r>
            <a:r>
              <a:rPr lang="ru-RU" dirty="0" smtClean="0"/>
              <a:t> не </a:t>
            </a:r>
            <a:r>
              <a:rPr lang="ru-RU" dirty="0" err="1" smtClean="0"/>
              <a:t>хошь</a:t>
            </a:r>
            <a:r>
              <a:rPr lang="ru-RU" dirty="0" smtClean="0"/>
              <a:t>, ты на каторгу теперь пойдёшь -</a:t>
            </a:r>
          </a:p>
          <a:p>
            <a:r>
              <a:rPr lang="ru-RU" i="1" dirty="0" smtClean="0"/>
              <a:t>Эх, весело пляшет Матильда моя!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Up jumped the swagman and sprang into the billabong,</a:t>
            </a:r>
            <a:br>
              <a:rPr lang="en-US" dirty="0" smtClean="0"/>
            </a:br>
            <a:r>
              <a:rPr lang="en-US" dirty="0" smtClean="0"/>
              <a:t>"You'll never catch me alive", said he,</a:t>
            </a:r>
            <a:br>
              <a:rPr lang="en-US" dirty="0" smtClean="0"/>
            </a:br>
            <a:r>
              <a:rPr lang="en-US" dirty="0" smtClean="0"/>
              <a:t>And his ghost may be heard as you pass by that billabong,</a:t>
            </a:r>
            <a:br>
              <a:rPr lang="en-US" dirty="0" smtClean="0"/>
            </a:br>
            <a:r>
              <a:rPr lang="en-US" i="1" dirty="0" smtClean="0"/>
              <a:t>"You'll come a-Waltzing Matilda, with me".</a:t>
            </a:r>
            <a:br>
              <a:rPr lang="en-US" i="1" dirty="0" smtClean="0"/>
            </a:br>
            <a:r>
              <a:rPr lang="en-US" i="1" dirty="0" smtClean="0"/>
              <a:t>Waltzing Matilda, Waltzing Matilda</a:t>
            </a:r>
            <a:br>
              <a:rPr lang="en-US" i="1" dirty="0" smtClean="0"/>
            </a:br>
            <a:r>
              <a:rPr lang="en-US" i="1" dirty="0" smtClean="0"/>
              <a:t>"You'll come a-Waltzing Matilda, with me"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his ghost may be heard as you pass by that billabong,</a:t>
            </a:r>
            <a:br>
              <a:rPr lang="en-US" dirty="0" smtClean="0"/>
            </a:br>
            <a:r>
              <a:rPr lang="en-US" dirty="0" smtClean="0"/>
              <a:t>"</a:t>
            </a:r>
            <a:r>
              <a:rPr lang="en-US" i="1" dirty="0" smtClean="0"/>
              <a:t>You'll come a-Waltzing Matilda, with me."</a:t>
            </a:r>
            <a:br>
              <a:rPr lang="en-US" i="1" dirty="0" smtClean="0"/>
            </a:br>
            <a:r>
              <a:rPr lang="ru-RU" i="1" dirty="0" smtClean="0"/>
              <a:t>"</a:t>
            </a:r>
            <a:r>
              <a:rPr lang="ru-RU" i="1" dirty="0" err="1" smtClean="0"/>
              <a:t>Oh</a:t>
            </a:r>
            <a:r>
              <a:rPr lang="ru-RU" i="1" dirty="0" smtClean="0"/>
              <a:t>, </a:t>
            </a:r>
            <a:r>
              <a:rPr lang="ru-RU" i="1" dirty="0" err="1" smtClean="0"/>
              <a:t>You'llcome</a:t>
            </a:r>
            <a:r>
              <a:rPr lang="ru-RU" i="1" dirty="0" smtClean="0"/>
              <a:t> </a:t>
            </a:r>
            <a:r>
              <a:rPr lang="ru-RU" i="1" dirty="0" err="1" smtClean="0"/>
              <a:t>a-Waltzing</a:t>
            </a:r>
            <a:r>
              <a:rPr lang="ru-RU" i="1" dirty="0" smtClean="0"/>
              <a:t> </a:t>
            </a:r>
            <a:r>
              <a:rPr lang="ru-RU" i="1" dirty="0" err="1" smtClean="0"/>
              <a:t>Matilda</a:t>
            </a:r>
            <a:r>
              <a:rPr lang="ru-RU" i="1" dirty="0" smtClean="0"/>
              <a:t>, </a:t>
            </a:r>
            <a:r>
              <a:rPr lang="ru-RU" i="1" dirty="0" err="1" smtClean="0"/>
              <a:t>with</a:t>
            </a:r>
            <a:r>
              <a:rPr lang="ru-RU" i="1" dirty="0" smtClean="0"/>
              <a:t> </a:t>
            </a:r>
            <a:r>
              <a:rPr lang="ru-RU" i="1" dirty="0" err="1" smtClean="0"/>
              <a:t>me</a:t>
            </a:r>
            <a:r>
              <a:rPr lang="ru-RU" i="1" dirty="0" smtClean="0"/>
              <a:t>."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 тогда бродяга прыгнул </a:t>
            </a:r>
            <a:r>
              <a:rPr lang="ru-RU" dirty="0" smtClean="0"/>
              <a:t>    в </a:t>
            </a:r>
            <a:r>
              <a:rPr lang="ru-RU" dirty="0" smtClean="0"/>
              <a:t>глубину ручья,</a:t>
            </a:r>
          </a:p>
          <a:p>
            <a:r>
              <a:rPr lang="ru-RU" dirty="0" smtClean="0"/>
              <a:t>С криком: «Живым вам </a:t>
            </a:r>
            <a:r>
              <a:rPr lang="ru-RU" dirty="0" smtClean="0"/>
              <a:t>     не </a:t>
            </a:r>
            <a:r>
              <a:rPr lang="ru-RU" dirty="0" smtClean="0"/>
              <a:t>дамся я!»</a:t>
            </a:r>
          </a:p>
          <a:p>
            <a:r>
              <a:rPr lang="ru-RU" dirty="0" smtClean="0"/>
              <a:t>И с тех пор его песню </a:t>
            </a:r>
            <a:r>
              <a:rPr lang="ru-RU" dirty="0" smtClean="0"/>
              <a:t>       не </a:t>
            </a:r>
            <a:r>
              <a:rPr lang="ru-RU" dirty="0" smtClean="0"/>
              <a:t>раз слыхали у ручья</a:t>
            </a:r>
          </a:p>
          <a:p>
            <a:r>
              <a:rPr lang="ru-RU" i="1" dirty="0" smtClean="0"/>
              <a:t>«Весело пляшет Матильда моя!»</a:t>
            </a:r>
            <a:endParaRPr lang="ru-RU" dirty="0" smtClean="0"/>
          </a:p>
          <a:p>
            <a:r>
              <a:rPr lang="ru-RU" i="1" dirty="0" smtClean="0"/>
              <a:t>Вот так Матильда, ай да Матильда,</a:t>
            </a:r>
            <a:endParaRPr lang="ru-RU" dirty="0" smtClean="0"/>
          </a:p>
          <a:p>
            <a:r>
              <a:rPr lang="ru-RU" i="1" dirty="0" smtClean="0"/>
              <a:t>Весело пляшет Матильда моя!</a:t>
            </a:r>
            <a:endParaRPr lang="ru-RU" dirty="0" smtClean="0"/>
          </a:p>
          <a:p>
            <a:r>
              <a:rPr lang="ru-RU" dirty="0" smtClean="0"/>
              <a:t>И с тех пор его песню </a:t>
            </a:r>
            <a:r>
              <a:rPr lang="ru-RU" dirty="0" smtClean="0"/>
              <a:t>       не </a:t>
            </a:r>
            <a:r>
              <a:rPr lang="ru-RU" dirty="0" smtClean="0"/>
              <a:t>раз слыхали у ручья:</a:t>
            </a:r>
          </a:p>
          <a:p>
            <a:r>
              <a:rPr lang="ru-RU" i="1" dirty="0" smtClean="0"/>
              <a:t>«Весело пляшет Матильда моя!»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86000" y="928670"/>
            <a:ext cx="6172200" cy="550072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i="1" dirty="0" smtClean="0">
                <a:latin typeface="Bookman Old Style" pitchFamily="18" charset="0"/>
              </a:rPr>
              <a:t>«</a:t>
            </a:r>
            <a:r>
              <a:rPr lang="ru-RU" sz="1600" i="1" dirty="0" err="1" smtClean="0">
                <a:latin typeface="Bookman Old Style" pitchFamily="18" charset="0"/>
              </a:rPr>
              <a:t>Waltzing</a:t>
            </a:r>
            <a:r>
              <a:rPr lang="ru-RU" sz="1600" i="1" dirty="0" smtClean="0">
                <a:latin typeface="Bookman Old Style" pitchFamily="18" charset="0"/>
              </a:rPr>
              <a:t> </a:t>
            </a:r>
            <a:r>
              <a:rPr lang="ru-RU" sz="1600" i="1" dirty="0" err="1" smtClean="0">
                <a:latin typeface="Bookman Old Style" pitchFamily="18" charset="0"/>
              </a:rPr>
              <a:t>Matilda</a:t>
            </a:r>
            <a:r>
              <a:rPr lang="ru-RU" sz="1600" i="1" dirty="0" smtClean="0">
                <a:latin typeface="Bookman Old Style" pitchFamily="18" charset="0"/>
              </a:rPr>
              <a:t>» - самая известная баллада австралийского буша, которую называют "неофициальным гимном страны". </a:t>
            </a:r>
            <a:br>
              <a:rPr lang="ru-RU" sz="1600" i="1" dirty="0" smtClean="0">
                <a:latin typeface="Bookman Old Style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названии и тексте использован фразовый глагол </a:t>
            </a:r>
            <a:r>
              <a:rPr lang="ru-RU" sz="1600" dirty="0" smtClean="0"/>
              <a:t>            из </a:t>
            </a:r>
            <a:r>
              <a:rPr lang="ru-RU" sz="1600" dirty="0" smtClean="0"/>
              <a:t>австралийского сленга “</a:t>
            </a:r>
            <a:r>
              <a:rPr lang="en-US" sz="1600" dirty="0" err="1" smtClean="0"/>
              <a:t>togo</a:t>
            </a:r>
            <a:r>
              <a:rPr lang="ru-RU" sz="1600" dirty="0" err="1" smtClean="0"/>
              <a:t>a</a:t>
            </a:r>
            <a:r>
              <a:rPr lang="ru-RU" sz="1600" dirty="0" smtClean="0"/>
              <a:t>-</a:t>
            </a:r>
            <a:r>
              <a:rPr lang="en-US" sz="1600" dirty="0" smtClean="0"/>
              <a:t>w</a:t>
            </a:r>
            <a:r>
              <a:rPr lang="ru-RU" sz="1600" dirty="0" err="1" smtClean="0"/>
              <a:t>altzing</a:t>
            </a:r>
            <a:r>
              <a:rPr lang="ru-RU" sz="1600" dirty="0" smtClean="0"/>
              <a:t> </a:t>
            </a:r>
            <a:r>
              <a:rPr lang="en-US" sz="1600" dirty="0" smtClean="0"/>
              <a:t>m</a:t>
            </a:r>
            <a:r>
              <a:rPr lang="ru-RU" sz="1600" dirty="0" err="1" smtClean="0"/>
              <a:t>atilda</a:t>
            </a:r>
            <a:r>
              <a:rPr lang="ru-RU" sz="1600" dirty="0" smtClean="0"/>
              <a:t>” – передвигаться по стране пешком, перенося все свои пожитки в заплечном вещевом мешке «</a:t>
            </a:r>
            <a:r>
              <a:rPr lang="ru-RU" sz="1600" dirty="0" err="1" smtClean="0"/>
              <a:t>матильде</a:t>
            </a:r>
            <a:r>
              <a:rPr lang="ru-RU" sz="1600" dirty="0" smtClean="0"/>
              <a:t>», сумке </a:t>
            </a:r>
            <a:r>
              <a:rPr lang="ru-RU" sz="1600" dirty="0" smtClean="0"/>
              <a:t>  для </a:t>
            </a:r>
            <a:r>
              <a:rPr lang="ru-RU" sz="1600" dirty="0" smtClean="0"/>
              <a:t>продуктов – «</a:t>
            </a:r>
            <a:r>
              <a:rPr lang="ru-RU" sz="1600" dirty="0" err="1" smtClean="0"/>
              <a:t>tucker</a:t>
            </a:r>
            <a:r>
              <a:rPr lang="ru-RU" sz="1600" dirty="0" smtClean="0"/>
              <a:t> </a:t>
            </a:r>
            <a:r>
              <a:rPr lang="ru-RU" sz="1600" dirty="0" err="1" smtClean="0"/>
              <a:t>bag</a:t>
            </a:r>
            <a:r>
              <a:rPr lang="ru-RU" sz="1600" dirty="0" smtClean="0"/>
              <a:t>» и скатке из свернутого одеяла «</a:t>
            </a:r>
            <a:r>
              <a:rPr lang="ru-RU" sz="1600" dirty="0" err="1" smtClean="0"/>
              <a:t>swag</a:t>
            </a:r>
            <a:r>
              <a:rPr lang="ru-RU" sz="1600" dirty="0" smtClean="0"/>
              <a:t>», перекинутой через плечо.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Отсюда и название такого человека, странствующего </a:t>
            </a:r>
            <a:r>
              <a:rPr lang="ru-RU" sz="1600" dirty="0" smtClean="0"/>
              <a:t>       от </a:t>
            </a:r>
            <a:r>
              <a:rPr lang="ru-RU" sz="1600" dirty="0" smtClean="0"/>
              <a:t>фермы к ферме в поисках работы – «</a:t>
            </a:r>
            <a:r>
              <a:rPr lang="ru-RU" sz="1600" dirty="0" err="1" smtClean="0"/>
              <a:t>swagman</a:t>
            </a:r>
            <a:r>
              <a:rPr lang="ru-RU" sz="1600" dirty="0" smtClean="0"/>
              <a:t>».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Так что в балладе нет никакой пляшущей в каждом куплете женщины, как и нет и ручья, т. к. «</a:t>
            </a:r>
            <a:r>
              <a:rPr lang="ru-RU" sz="1600" dirty="0" err="1" smtClean="0"/>
              <a:t>billabong</a:t>
            </a:r>
            <a:r>
              <a:rPr lang="ru-RU" sz="1600" dirty="0" smtClean="0"/>
              <a:t>» – это довольно глубокое непроточное озеро, которое остается    в буше после наводнения в сезон дождей.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Сюжет баллады прост, но из-за насыщенности </a:t>
            </a:r>
            <a:r>
              <a:rPr lang="ru-RU" sz="1600" dirty="0" err="1" smtClean="0"/>
              <a:t>австрализмами</a:t>
            </a:r>
            <a:r>
              <a:rPr lang="ru-RU" sz="1600" dirty="0" smtClean="0"/>
              <a:t> трудно воспринимается иностранцами. 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4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244794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Вольный бродяга – «</a:t>
            </a:r>
            <a:r>
              <a:rPr lang="en-US" sz="1600" dirty="0" smtClean="0"/>
              <a:t>jolly</a:t>
            </a:r>
            <a:r>
              <a:rPr lang="ru-RU" sz="1600" dirty="0" smtClean="0"/>
              <a:t> </a:t>
            </a:r>
            <a:r>
              <a:rPr lang="en-US" sz="1600" dirty="0" smtClean="0"/>
              <a:t>swagman</a:t>
            </a:r>
            <a:r>
              <a:rPr lang="ru-RU" sz="1600" dirty="0" smtClean="0"/>
              <a:t>» устроил привал </a:t>
            </a:r>
            <a:r>
              <a:rPr lang="ru-RU" sz="1600" dirty="0" smtClean="0"/>
              <a:t>       под </a:t>
            </a:r>
            <a:r>
              <a:rPr lang="ru-RU" sz="1600" dirty="0" smtClean="0"/>
              <a:t>большим эвкалиптовым деревом «</a:t>
            </a:r>
            <a:r>
              <a:rPr lang="ru-RU" sz="1600" dirty="0" err="1" smtClean="0"/>
              <a:t>coolibah</a:t>
            </a:r>
            <a:r>
              <a:rPr lang="ru-RU" sz="1600" dirty="0" smtClean="0"/>
              <a:t> </a:t>
            </a:r>
            <a:r>
              <a:rPr lang="ru-RU" sz="1600" dirty="0" err="1" smtClean="0"/>
              <a:t>tree</a:t>
            </a:r>
            <a:r>
              <a:rPr lang="ru-RU" sz="1600" dirty="0" smtClean="0"/>
              <a:t>»                   у стоячего озера – «</a:t>
            </a:r>
            <a:r>
              <a:rPr lang="ru-RU" sz="1600" dirty="0" err="1" smtClean="0"/>
              <a:t>billabong</a:t>
            </a:r>
            <a:r>
              <a:rPr lang="ru-RU" sz="1600" dirty="0" smtClean="0"/>
              <a:t>».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Развел костер, поставил на огонь котелок «</a:t>
            </a:r>
            <a:r>
              <a:rPr lang="ru-RU" sz="1600" dirty="0" err="1" smtClean="0"/>
              <a:t>billy</a:t>
            </a:r>
            <a:r>
              <a:rPr lang="ru-RU" sz="1600" dirty="0" smtClean="0"/>
              <a:t>».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Увидел пришедшего на водопой одиночного (т.е. тоже вольного) барана – «</a:t>
            </a:r>
            <a:r>
              <a:rPr lang="ru-RU" sz="1600" dirty="0" err="1" smtClean="0"/>
              <a:t>jolly</a:t>
            </a:r>
            <a:r>
              <a:rPr lang="ru-RU" sz="1600" dirty="0" smtClean="0"/>
              <a:t> </a:t>
            </a:r>
            <a:r>
              <a:rPr lang="ru-RU" sz="1600" dirty="0" err="1" smtClean="0"/>
              <a:t>jumbuck</a:t>
            </a:r>
            <a:r>
              <a:rPr lang="ru-RU" sz="1600" dirty="0" smtClean="0"/>
              <a:t>», поймал его и запихал   в мешок. Но тут прискакал овцевод – «</a:t>
            </a:r>
            <a:r>
              <a:rPr lang="ru-RU" sz="1600" dirty="0" err="1" smtClean="0"/>
              <a:t>squatter</a:t>
            </a:r>
            <a:r>
              <a:rPr lang="ru-RU" sz="1600" dirty="0" smtClean="0"/>
              <a:t>»                      в сопровождении трех полицейских – «</a:t>
            </a:r>
            <a:r>
              <a:rPr lang="ru-RU" sz="1600" dirty="0" err="1" smtClean="0"/>
              <a:t>troopers</a:t>
            </a:r>
            <a:r>
              <a:rPr lang="ru-RU" sz="1600" dirty="0" smtClean="0"/>
              <a:t>». Овцеводство было основной отраслью Австралии, и закон жестоко карал за кражу овец. </a:t>
            </a:r>
            <a:br>
              <a:rPr lang="ru-RU" sz="1600" dirty="0" smtClean="0"/>
            </a:br>
            <a:r>
              <a:rPr lang="ru-RU" sz="1600" dirty="0" smtClean="0"/>
              <a:t>Бродяга предпочел прыгнуть в озеро и утонуть. </a:t>
            </a:r>
            <a:br>
              <a:rPr lang="ru-RU" sz="1600" dirty="0" smtClean="0"/>
            </a:br>
            <a:r>
              <a:rPr lang="ru-RU" sz="1600" dirty="0" smtClean="0"/>
              <a:t>С тех пор призрак ходит вокруг этого озера.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Соотечественники «Банджо» </a:t>
            </a:r>
            <a:r>
              <a:rPr lang="ru-RU" dirty="0" err="1" smtClean="0"/>
              <a:t>Патерсона</a:t>
            </a:r>
            <a:r>
              <a:rPr lang="ru-RU" dirty="0" smtClean="0"/>
              <a:t> имеют общее       с ним понимание контекстной ситуации баллады, созданной с помощью </a:t>
            </a:r>
            <a:r>
              <a:rPr lang="ru-RU" dirty="0" err="1" smtClean="0"/>
              <a:t>эколингвистических</a:t>
            </a:r>
            <a:r>
              <a:rPr lang="ru-RU" dirty="0" smtClean="0"/>
              <a:t> средств. </a:t>
            </a:r>
          </a:p>
          <a:p>
            <a:r>
              <a:rPr lang="ru-RU" dirty="0" smtClean="0"/>
              <a:t>Это позволяет им осмысливать </a:t>
            </a:r>
            <a:r>
              <a:rPr lang="ru-RU" b="1" dirty="0" smtClean="0"/>
              <a:t>открытые </a:t>
            </a:r>
            <a:r>
              <a:rPr lang="ru-RU" dirty="0" smtClean="0"/>
              <a:t>национальные </a:t>
            </a:r>
            <a:r>
              <a:rPr lang="ru-RU" dirty="0" err="1" smtClean="0"/>
              <a:t>лингвоэкологические</a:t>
            </a:r>
            <a:r>
              <a:rPr lang="ru-RU" dirty="0" smtClean="0"/>
              <a:t> элементы баллады, создавать своего рода </a:t>
            </a:r>
            <a:r>
              <a:rPr lang="ru-RU" dirty="0" err="1" smtClean="0"/>
              <a:t>феноменобратной</a:t>
            </a:r>
            <a:r>
              <a:rPr lang="ru-RU" dirty="0" smtClean="0"/>
              <a:t> связи между историческим </a:t>
            </a:r>
            <a:r>
              <a:rPr lang="ru-RU" dirty="0" err="1" smtClean="0"/>
              <a:t>экоконтекстом</a:t>
            </a:r>
            <a:r>
              <a:rPr lang="ru-RU" dirty="0" smtClean="0"/>
              <a:t> и лексико-семантическими средствами,      и эта связь гарантируется общностью национального </a:t>
            </a:r>
            <a:r>
              <a:rPr lang="ru-RU" dirty="0" err="1" smtClean="0"/>
              <a:t>эколингвистического</a:t>
            </a:r>
            <a:r>
              <a:rPr lang="ru-RU" dirty="0" smtClean="0"/>
              <a:t> опыта автора и современных австралийцев.</a:t>
            </a:r>
          </a:p>
          <a:p>
            <a:r>
              <a:rPr lang="ru-RU" dirty="0" smtClean="0"/>
              <a:t>У переводчицы, хотя и проживающей в Австралии, такого опыта нет, но есть российский </a:t>
            </a:r>
            <a:r>
              <a:rPr lang="ru-RU" dirty="0" err="1" smtClean="0"/>
              <a:t>эколингвистический</a:t>
            </a:r>
            <a:r>
              <a:rPr lang="ru-RU" dirty="0" smtClean="0"/>
              <a:t> опыт, которым объясняется пляска Матильды, глубина ручья, овечка, пришедшая погулять на бережок, и т. п. </a:t>
            </a:r>
          </a:p>
          <a:p>
            <a:r>
              <a:rPr lang="ru-RU" dirty="0" smtClean="0"/>
              <a:t>В результате она сохранила простой сюжет, но не смогла найти лексико-семантические эквиваленты </a:t>
            </a:r>
            <a:r>
              <a:rPr lang="ru-RU" dirty="0" err="1" smtClean="0"/>
              <a:t>австрализмам</a:t>
            </a:r>
            <a:r>
              <a:rPr lang="ru-RU" dirty="0" smtClean="0"/>
              <a:t>, лишила перевод тех открытых маркеров национального </a:t>
            </a:r>
            <a:r>
              <a:rPr lang="ru-RU" dirty="0" err="1" smtClean="0"/>
              <a:t>лингвоэкологического</a:t>
            </a:r>
            <a:r>
              <a:rPr lang="ru-RU" dirty="0" smtClean="0"/>
              <a:t> измерения, которые дают балладе статус "неофициального гимна страны".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742</Words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МАРКЕРЫ НАЦИОНАЛЬНОГО ЛИНГВОЭКОЛОГИЧЕСКОГО ИЗМЕРЕНИЯ  В ОРИГИНАЛЕ И ПЕРЕВОДЕ  (НА МАТЕРИАЛЕ АВСТРАЛИЙСКОЙ БАЛЛАДЫ БАНДЖО ПАТЕРСОНА) </vt:lpstr>
      <vt:lpstr>Междисциплинарная интеграция лингвоэкологии                  в исследованиях перевода начинается в 2003 году, когда ирландский лингвист М. Кронин впервые использовал термин «экология перевода» в своей книге «Перевод           и глобализация» (Cronin, M. Translation and Globalization. London: Routledge, 2003), где, в частности, речь идет          о связи перевода и его экологической среды.   Экологический подход интерпретирует процесс перевода    с точки зрения экологической среды оригинала, описывает взаимоотношения между переводчиком и экосредой перевода и концентрируется на представлениях переводчика о средствах перевода того или иного текста.  Национальное измерение перевода направлено на баланс языковой и культурной экосистем, который может быть нарушен в силу субъективности перевода.   Внутренние элементы национального измерения влияют друг на друга и ограничивают возможности экосистемы перевода.  Для того чтобы поддерживать баланс национально-культурного и экологического содержания оригинала          и перевода, переводчик должен осознавать исторический контекст избранного автором объекта.</vt:lpstr>
      <vt:lpstr>      Мы выдвигаем положение об открытых лексико-семантических и скрытых фоностилистических маркерах соответствия лингвоэкологической среды оригинала и перевода.   Целью данной презентации является анализ национально-культурного и экологического содержания перевода наиболее известной австралийской баллады «Waltzing Matilda», написанной Эндрю Бартоном «Банджо» Патерсоном в 1895 г.  и опубликованной в нотном сопровождении в 1903 г.    Из нескольких русскоязычных версий для анализа был выбран наиболее близкий к оригиналу перевод  Г. Лазаревой (https://www.promegalit.ru/public/18450_galina_lazareva_perevod_endrju_barton_bandzho_paterson_matilda.html), опубликованный в русскоязычном литературном альманахе «Витражи», Мельбурн, Австралия, № 9, 2017 г.    </vt:lpstr>
      <vt:lpstr>Слайд 4</vt:lpstr>
      <vt:lpstr>Слайд 5</vt:lpstr>
      <vt:lpstr>Слайд 6</vt:lpstr>
      <vt:lpstr>«Waltzing Matilda» - самая известная баллада австралийского буша, которую называют "неофициальным гимном страны".   В названии и тексте использован фразовый глагол             из австралийского сленга “togoa-waltzing matilda” – передвигаться по стране пешком, перенося все свои пожитки в заплечном вещевом мешке «матильде», сумке   для продуктов – «tucker bag» и скатке из свернутого одеяла «swag», перекинутой через плечо.  Отсюда и название такого человека, странствующего        от фермы к ферме в поисках работы – «swagman».  Так что в балладе нет никакой пляшущей в каждом куплете женщины, как и нет и ручья, т. к. «billabong» – это довольно глубокое непроточное озеро, которое остается    в буше после наводнения в сезон дождей.   Сюжет баллады прост, но из-за насыщенности австрализмами трудно воспринимается иностранцами. </vt:lpstr>
      <vt:lpstr>Вольный бродяга – «jolly swagman» устроил привал        под большим эвкалиптовым деревом «coolibah tree»                   у стоячего озера – «billabong».   Развел костер, поставил на огонь котелок «billy».   Увидел пришедшего на водопой одиночного (т.е. тоже вольного) барана – «jolly jumbuck», поймал его и запихал   в мешок. Но тут прискакал овцевод – «squatter»                      в сопровождении трех полицейских – «troopers». Овцеводство было основной отраслью Австралии, и закон жестоко карал за кражу овец.  Бродяга предпочел прыгнуть в озеро и утонуть.  С тех пор призрак ходит вокруг этого озера. </vt:lpstr>
      <vt:lpstr>Слайд 9</vt:lpstr>
      <vt:lpstr>Рассмотрим скрытые маркеры, фоностилистические элементы,              с помощью которых неявное значение получает явное выражение. Фоностилистические элементы оригинала включают повторение согласных, ритм, паузы. Звуковые повторы создают симметричную речевую конструкцию, поскольку повторение однородных звуков, составляющих слова, выделяет эти слова в речевом потоке, привлекает к ним внимание. Они произносятся в определенной степени подчеркнуто по сравнению с другими, получают определенное интонационное оформление. </vt:lpstr>
      <vt:lpstr>Случаи повторения одинаковых согласных с целью повышения выразительности звучания (billabong, watched and waited, billy boiled, grabbed with glee, jolly jumbuck) напоминают ударные аккорды банджо.   К сожалению, переводчица не смогла найти в русском языке эквивалентные повторы, и этот фоностилистический элемент в переводе потерян.  </vt:lpstr>
      <vt:lpstr>Наиболее важным фоностилистическим маркером баллады является ритмическая организация строфы из восьми строк: 1-3 строки текста, 4-6 строки припева, седьмая строка – повторение третьей, восьмая строка – повторение шестой.   Ритмика строфы, которая сохраняется в переводе, напоминает четкую ритмику шотландской или ирландской строевой джиги.   Это, на наш взгляд, тот единственный фоностилистический элемент, который связывает экоконтекст, сюжет и лексико-семантические элементы оригинала с общей интонационной структурой перевода. 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МАРКЕРЫ НАЦИОНАЛЬНОГОЛИНГВОЭКОЛОГИЧЕСКОГО ИЗМЕРЕНИЯ В ОРИГИНАЛЕ И ПЕРЕВОДЕ (НА МАТЕРИАЛЕ АВСТРАЛИЙСКОЙ БАЛЛАДЫ БАНДЖО ПАТЕРСОНА) </dc:title>
  <dc:creator>Valeriya Shevel</dc:creator>
  <cp:lastModifiedBy>Valeriya</cp:lastModifiedBy>
  <cp:revision>15</cp:revision>
  <dcterms:created xsi:type="dcterms:W3CDTF">2020-06-15T14:23:57Z</dcterms:created>
  <dcterms:modified xsi:type="dcterms:W3CDTF">2020-06-15T15:36:36Z</dcterms:modified>
</cp:coreProperties>
</file>