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F0560-3439-494E-A20F-E0FFDA748AD2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517CC-8509-4869-AE3F-19B4092EE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9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517CC-8509-4869-AE3F-19B4092EEE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6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2D9574-C54F-4706-B9AF-E8362984BE7B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181050-739D-46EC-8EB5-4A88A858A7B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27280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РИТМ ПРОЗЫ В СТИЛИСТИЧЕСКОМ АСПЕКТЕ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400" y="5245438"/>
            <a:ext cx="6858000" cy="533400"/>
          </a:xfrm>
        </p:spPr>
        <p:txBody>
          <a:bodyPr>
            <a:normAutofit/>
          </a:bodyPr>
          <a:lstStyle/>
          <a:p>
            <a:r>
              <a:rPr lang="ru-RU" sz="1550" i="1" dirty="0" smtClean="0"/>
              <a:t>научный </a:t>
            </a:r>
            <a:r>
              <a:rPr lang="ru-RU" sz="1550" i="1" dirty="0"/>
              <a:t>руководитель д. ф. н., профессор Любимова Н. А.</a:t>
            </a:r>
            <a:endParaRPr lang="ru-RU" sz="155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645024"/>
            <a:ext cx="69847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50" dirty="0" err="1" smtClean="0">
                <a:solidFill>
                  <a:schemeClr val="tx2"/>
                </a:solidFill>
                <a:latin typeface="+mj-lt"/>
              </a:rPr>
              <a:t>Дещенко</a:t>
            </a:r>
            <a:r>
              <a:rPr lang="ru-RU" sz="1550" dirty="0" smtClean="0">
                <a:solidFill>
                  <a:schemeClr val="tx2"/>
                </a:solidFill>
                <a:latin typeface="+mj-lt"/>
              </a:rPr>
              <a:t> О. И.</a:t>
            </a:r>
          </a:p>
          <a:p>
            <a:pPr algn="r"/>
            <a:r>
              <a:rPr lang="ru-RU" sz="1550" i="1" dirty="0" smtClean="0">
                <a:solidFill>
                  <a:schemeClr val="tx2"/>
                </a:solidFill>
                <a:latin typeface="+mj-lt"/>
              </a:rPr>
              <a:t>обучающаяся (бакалавр 2 года обучения), кафедра русского языка как иностранного и методики его преподавания, Филологический факультет, ФГБОУ ВО «Санкт-Петербургский государственный университет»,      Санкт-Петербург</a:t>
            </a:r>
            <a:endParaRPr lang="ru-RU" sz="1550" dirty="0" smtClean="0">
              <a:solidFill>
                <a:schemeClr val="tx2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33288" y="5877272"/>
            <a:ext cx="251112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dirty="0" smtClean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>st068511@student.spbu.ru</a:t>
            </a:r>
            <a:endParaRPr lang="ru-RU" sz="1550" dirty="0">
              <a:solidFill>
                <a:schemeClr val="tx2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7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 основу работы положено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определение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, которое было сформулировано нами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при изучении и анализе работ </a:t>
            </a:r>
            <a:r>
              <a:rPr lang="ru-RU" dirty="0">
                <a:latin typeface="Cambria" pitchFamily="18" charset="0"/>
                <a:ea typeface="Cambria" pitchFamily="18" charset="0"/>
              </a:rPr>
              <a:t>О. С. Ахмановой, Д. Э. Розенталя и М. А. Теленковой, Т. В. Матвеевой, В. М. Ярцевой, Б. В. Томашевского, Н. В. Черемисиной, А. М. 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Пешковского</a:t>
            </a:r>
            <a:r>
              <a:rPr lang="ru-RU" dirty="0">
                <a:latin typeface="Cambria" pitchFamily="18" charset="0"/>
                <a:ea typeface="Cambria" pitchFamily="18" charset="0"/>
              </a:rPr>
              <a:t>. </a:t>
            </a:r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Ритм </a:t>
            </a:r>
            <a:r>
              <a:rPr lang="ru-RU" dirty="0">
                <a:latin typeface="Cambria" pitchFamily="18" charset="0"/>
                <a:ea typeface="Cambria" pitchFamily="18" charset="0"/>
              </a:rPr>
              <a:t>речи –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это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регулярное </a:t>
            </a:r>
            <a:r>
              <a:rPr lang="ru-RU" b="1" dirty="0">
                <a:latin typeface="Cambria" pitchFamily="18" charset="0"/>
                <a:ea typeface="Cambria" pitchFamily="18" charset="0"/>
              </a:rPr>
              <a:t>чередование</a:t>
            </a:r>
            <a:r>
              <a:rPr lang="ru-RU" dirty="0">
                <a:latin typeface="Cambria" pitchFamily="18" charset="0"/>
                <a:ea typeface="Cambria" pitchFamily="18" charset="0"/>
              </a:rPr>
              <a:t> ударных и безударных (долгих и кратких) </a:t>
            </a:r>
            <a:r>
              <a:rPr lang="ru-RU" b="1" dirty="0">
                <a:latin typeface="Cambria" pitchFamily="18" charset="0"/>
                <a:ea typeface="Cambria" pitchFamily="18" charset="0"/>
              </a:rPr>
              <a:t>слогов</a:t>
            </a:r>
            <a:r>
              <a:rPr lang="ru-RU" dirty="0">
                <a:latin typeface="Cambria" pitchFamily="18" charset="0"/>
                <a:ea typeface="Cambria" pitchFamily="18" charset="0"/>
              </a:rPr>
              <a:t>, поддерживаемое звуковыми, интонационными, синтаксическими, лексико-семантическими средствами, выполняющее структури­ру­ю­щую, </a:t>
            </a:r>
            <a:r>
              <a:rPr lang="ru-RU" dirty="0" err="1">
                <a:latin typeface="Cambria" pitchFamily="18" charset="0"/>
                <a:ea typeface="Cambria" pitchFamily="18" charset="0"/>
              </a:rPr>
              <a:t>тексто­обра­зу­ю­щую</a:t>
            </a:r>
            <a:r>
              <a:rPr lang="ru-RU" dirty="0">
                <a:latin typeface="Cambria" pitchFamily="18" charset="0"/>
                <a:ea typeface="Cambria" pitchFamily="18" charset="0"/>
              </a:rPr>
              <a:t> и экспрессивно-эмоциональную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функции.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1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Приведённое определение обусловило выбор методики для работы над текстом. Методика </a:t>
            </a:r>
            <a:r>
              <a:rPr lang="ru-RU" dirty="0">
                <a:latin typeface="Cambria" pitchFamily="18" charset="0"/>
                <a:ea typeface="Cambria" pitchFamily="18" charset="0"/>
              </a:rPr>
              <a:t>Г. Н. 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Ивановой-Лукьяновой учитывает, что: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слог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– это минимальная единица повторности, создающей ритм;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синтагма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– единица, которая реализует ритм, являясь как бы платформой для его функционирования;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интонация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тесно связана с ритмом и не может быть отделена от него.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9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Стилистические особенности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6580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Выбранный для анализа текст –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научно-популярного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стиля. 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Однако следует учитывать, что научно-популярный функциональный стиль в силу своей пограничной природы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заимствует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черты у других стилей и может, таким образом, приближаться к научному, публицистическому, разговорному или художественному стилю.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Лингвистические особенности, общие для научно-популярного стиля речи и других стилей представлены в следующей таблице: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71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77028"/>
              </p:ext>
            </p:extLst>
          </p:nvPr>
        </p:nvGraphicFramePr>
        <p:xfrm>
          <a:off x="2" y="0"/>
          <a:ext cx="9143997" cy="6813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606"/>
                <a:gridCol w="1728192"/>
                <a:gridCol w="2160240"/>
                <a:gridCol w="2088232"/>
                <a:gridCol w="2123727"/>
              </a:tblGrid>
              <a:tr h="60374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Лексические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особенности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Грамматические особенности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Синтаксические особенности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Стилистические особенности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</a:tr>
              <a:tr h="195265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Научный стиль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Термины, вводные слова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Частотность имен, аффиксы </a:t>
                      </a:r>
                      <a:r>
                        <a:rPr lang="ru-RU" sz="14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существитель-ных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с абстрактным значением, глаголы в настоящем времени,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страдательный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залог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Клишированные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структуры, установка на однозначность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Отсутствие сокращений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</a:tr>
              <a:tr h="158355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Публици-стический стиль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Фразеологические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обороты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Действительный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залог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Восклицательные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вопросительные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предложения, эмфатические конструкции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Экспрессивные языковые средства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</a:tr>
              <a:tr h="1521283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Разговор-ный стиль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Фразеологические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обороты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Частотность глаголов,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действительный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залог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Восклицательные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вопросительные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предложения, эллипсис, объективный порядок слов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Сокращения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Художест-венный стиль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Фразеологические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обороты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Частотность глаголов, </a:t>
                      </a:r>
                      <a:r>
                        <a:rPr lang="ru-RU" sz="14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действительный </a:t>
                      </a: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залог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itchFamily="18" charset="0"/>
                          <a:ea typeface="Cambria" pitchFamily="18" charset="0"/>
                        </a:rPr>
                        <a:t>Эмфатические конструкции</a:t>
                      </a:r>
                      <a:endParaRPr lang="ru-RU" sz="14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Экспрессивные языковые средства</a:t>
                      </a:r>
                      <a:endParaRPr lang="ru-RU" sz="14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344" marR="393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79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Стилистические особенности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Текст, выбранный для анализа, был, в соответствии со своими чертами, научно-популярным по стилю. При этом его стиль сближался с </a:t>
            </a:r>
            <a:r>
              <a:rPr lang="ru-RU" b="1" dirty="0" smtClean="0">
                <a:latin typeface="+mj-lt"/>
              </a:rPr>
              <a:t>художественным </a:t>
            </a:r>
            <a:r>
              <a:rPr lang="ru-RU" dirty="0" smtClean="0">
                <a:latin typeface="+mj-lt"/>
              </a:rPr>
              <a:t>по некоторым характерным особенностям.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Результаты эксперимента показали, что это обстоятельство прямо отразилось на ритмической организации текста.</a:t>
            </a:r>
          </a:p>
        </p:txBody>
      </p:sp>
    </p:spTree>
    <p:extLst>
      <p:ext uri="{BB962C8B-B14F-4D97-AF65-F5344CB8AC3E}">
        <p14:creationId xmlns:p14="http://schemas.microsoft.com/office/powerpoint/2010/main" val="509291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Стилистические особенности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514056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Например, в тексте были активны </a:t>
            </a:r>
            <a:r>
              <a:rPr lang="ru-RU" b="1" dirty="0" smtClean="0">
                <a:latin typeface="+mj-lt"/>
              </a:rPr>
              <a:t>глаголы</a:t>
            </a:r>
            <a:r>
              <a:rPr lang="ru-RU" dirty="0" smtClean="0">
                <a:latin typeface="+mj-lt"/>
              </a:rPr>
              <a:t> (в случаях, где могли бы быть использованы именные конструкции), причём глаголы в </a:t>
            </a:r>
            <a:r>
              <a:rPr lang="ru-RU" b="1" dirty="0" smtClean="0">
                <a:latin typeface="+mj-lt"/>
              </a:rPr>
              <a:t>действительном </a:t>
            </a:r>
            <a:r>
              <a:rPr lang="ru-RU" b="1" dirty="0" smtClean="0">
                <a:latin typeface="+mj-lt"/>
              </a:rPr>
              <a:t>залоге</a:t>
            </a:r>
            <a:r>
              <a:rPr lang="ru-RU" dirty="0" smtClean="0">
                <a:latin typeface="+mj-lt"/>
              </a:rPr>
              <a:t>. Э</a:t>
            </a:r>
            <a:r>
              <a:rPr lang="ru-RU" dirty="0" smtClean="0">
                <a:latin typeface="+mj-lt"/>
              </a:rPr>
              <a:t>то </a:t>
            </a:r>
            <a:r>
              <a:rPr lang="ru-RU" dirty="0" smtClean="0">
                <a:latin typeface="+mj-lt"/>
              </a:rPr>
              <a:t>характерно для художественного, разговорного и публицистического стилей в противопоставление научному: </a:t>
            </a:r>
            <a:r>
              <a:rPr lang="ru-RU" i="1" dirty="0" smtClean="0">
                <a:solidFill>
                  <a:schemeClr val="tx2"/>
                </a:solidFill>
                <a:latin typeface="+mj-lt"/>
              </a:rPr>
              <a:t>Человек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меняет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 окружающую среду, и животным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приходится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 как-то в этой изменённой среде выживать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; 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...в итоге получилось более 3800 примеров того, как птицы разных видов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демонстрируют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 пластичность поведения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889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Стилистические особенности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7300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Кроме того, в тексте встречается </a:t>
            </a:r>
            <a:r>
              <a:rPr lang="ru-RU" b="1" dirty="0" smtClean="0">
                <a:latin typeface="+mj-lt"/>
              </a:rPr>
              <a:t>вопрос</a:t>
            </a:r>
            <a:r>
              <a:rPr lang="ru-RU" dirty="0" smtClean="0">
                <a:latin typeface="+mj-lt"/>
              </a:rPr>
              <a:t>: 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Но действительно ли выживают</a:t>
            </a:r>
            <a:r>
              <a:rPr lang="ru-RU" i="1" dirty="0" smtClean="0">
                <a:solidFill>
                  <a:schemeClr val="tx2"/>
                </a:solidFill>
                <a:latin typeface="+mj-lt"/>
              </a:rPr>
              <a:t>?</a:t>
            </a:r>
          </a:p>
          <a:p>
            <a:r>
              <a:rPr lang="ru-RU" dirty="0" smtClean="0">
                <a:latin typeface="+mj-lt"/>
              </a:rPr>
              <a:t>Далее, в нём активны </a:t>
            </a:r>
            <a:r>
              <a:rPr lang="ru-RU" b="1" dirty="0" smtClean="0">
                <a:latin typeface="+mj-lt"/>
              </a:rPr>
              <a:t>эллиптические</a:t>
            </a:r>
            <a:r>
              <a:rPr lang="ru-RU" dirty="0" smtClean="0">
                <a:latin typeface="+mj-lt"/>
              </a:rPr>
              <a:t> конструкции: </a:t>
            </a:r>
            <a:r>
              <a:rPr lang="ru-RU" i="1" dirty="0" smtClean="0">
                <a:solidFill>
                  <a:schemeClr val="tx2"/>
                </a:solidFill>
                <a:latin typeface="+mj-lt"/>
              </a:rPr>
              <a:t>...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нужно сопоставить поведение особей того или иного вида с экологическим статусом вида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: падает ли его численность или </a:t>
            </a:r>
            <a:r>
              <a:rPr lang="ru-RU" b="1" i="1" dirty="0" smtClean="0">
                <a:solidFill>
                  <a:schemeClr val="tx2"/>
                </a:solidFill>
                <a:latin typeface="+mj-lt"/>
              </a:rPr>
              <a:t>растёт.</a:t>
            </a:r>
          </a:p>
          <a:p>
            <a:r>
              <a:rPr lang="ru-RU" dirty="0" smtClean="0">
                <a:latin typeface="+mj-lt"/>
              </a:rPr>
              <a:t>Текст включает </a:t>
            </a:r>
            <a:r>
              <a:rPr lang="ru-RU" b="1" dirty="0" smtClean="0">
                <a:latin typeface="+mj-lt"/>
              </a:rPr>
              <a:t>экспрессивные</a:t>
            </a:r>
            <a:r>
              <a:rPr lang="ru-RU" dirty="0" smtClean="0">
                <a:latin typeface="+mj-lt"/>
              </a:rPr>
              <a:t> языковые средства: 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...которым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просто</a:t>
            </a:r>
            <a:r>
              <a:rPr lang="ru-RU" i="1" dirty="0">
                <a:solidFill>
                  <a:schemeClr val="tx2"/>
                </a:solidFill>
                <a:latin typeface="+mj-lt"/>
              </a:rPr>
              <a:t> биология не позволяет расширить </a:t>
            </a:r>
            <a:r>
              <a:rPr lang="ru-RU" i="1" dirty="0" smtClean="0">
                <a:solidFill>
                  <a:schemeClr val="tx2"/>
                </a:solidFill>
                <a:latin typeface="+mj-lt"/>
              </a:rPr>
              <a:t>рацион; ... умение хорошо </a:t>
            </a:r>
            <a:r>
              <a:rPr lang="ru-RU" b="1" i="1" dirty="0" smtClean="0">
                <a:solidFill>
                  <a:schemeClr val="tx2"/>
                </a:solidFill>
                <a:latin typeface="+mj-lt"/>
              </a:rPr>
              <a:t>соображать.</a:t>
            </a:r>
          </a:p>
          <a:p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9995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+mj-lt"/>
              </a:rPr>
              <a:t>Все показатели </a:t>
            </a:r>
            <a:r>
              <a:rPr lang="ru-RU" dirty="0" smtClean="0">
                <a:latin typeface="+mj-lt"/>
              </a:rPr>
              <a:t>ритмичности в нашем эксперименте были </a:t>
            </a:r>
            <a:r>
              <a:rPr lang="ru-RU" b="1" dirty="0" smtClean="0">
                <a:latin typeface="+mj-lt"/>
              </a:rPr>
              <a:t>высокими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 соответствовали </a:t>
            </a:r>
            <a:r>
              <a:rPr lang="ru-RU" dirty="0" smtClean="0">
                <a:latin typeface="+mj-lt"/>
              </a:rPr>
              <a:t>характерным для </a:t>
            </a:r>
            <a:r>
              <a:rPr lang="ru-RU" dirty="0">
                <a:latin typeface="+mj-lt"/>
              </a:rPr>
              <a:t>художественных </a:t>
            </a:r>
            <a:r>
              <a:rPr lang="ru-RU" dirty="0" smtClean="0">
                <a:latin typeface="+mj-lt"/>
              </a:rPr>
              <a:t>текстов по </a:t>
            </a:r>
            <a:r>
              <a:rPr lang="ru-RU" dirty="0">
                <a:latin typeface="+mj-lt"/>
              </a:rPr>
              <a:t>Г. Н. </a:t>
            </a:r>
            <a:r>
              <a:rPr lang="ru-RU" dirty="0" smtClean="0">
                <a:latin typeface="+mj-lt"/>
              </a:rPr>
              <a:t>Ивановой-Лукьяновой.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Так, индекс </a:t>
            </a:r>
            <a:r>
              <a:rPr lang="ru-RU" b="1" dirty="0" smtClean="0">
                <a:latin typeface="+mj-lt"/>
              </a:rPr>
              <a:t>слоговой</a:t>
            </a:r>
            <a:r>
              <a:rPr lang="ru-RU" dirty="0" smtClean="0">
                <a:latin typeface="+mj-lt"/>
              </a:rPr>
              <a:t> характеристики текста составил </a:t>
            </a:r>
            <a:r>
              <a:rPr lang="ru-RU" b="1" dirty="0" smtClean="0">
                <a:latin typeface="+mj-lt"/>
              </a:rPr>
              <a:t>0,14-0,15</a:t>
            </a:r>
            <a:r>
              <a:rPr lang="ru-RU" dirty="0" smtClean="0">
                <a:latin typeface="+mj-lt"/>
              </a:rPr>
              <a:t> при показателе самой высокой ритмичности, равном 0,1.</a:t>
            </a:r>
          </a:p>
          <a:p>
            <a:r>
              <a:rPr lang="ru-RU" dirty="0" smtClean="0">
                <a:latin typeface="+mj-lt"/>
              </a:rPr>
              <a:t>Результаты исследования по </a:t>
            </a:r>
            <a:r>
              <a:rPr lang="ru-RU" b="1" dirty="0" smtClean="0">
                <a:latin typeface="+mj-lt"/>
              </a:rPr>
              <a:t>синтагматической</a:t>
            </a:r>
            <a:r>
              <a:rPr lang="ru-RU" dirty="0" smtClean="0">
                <a:latin typeface="+mj-lt"/>
              </a:rPr>
              <a:t> характеристике варьировались от респондента к респонденту. </a:t>
            </a:r>
            <a:r>
              <a:rPr lang="ru-RU" dirty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апример, количество контрастных сочетаний синтагм в прочтении Респондента №1 оказалось значительно выше, чем в других прочтениях: индекс </a:t>
            </a:r>
            <a:r>
              <a:rPr lang="ru-RU" b="1" dirty="0" smtClean="0">
                <a:latin typeface="+mj-lt"/>
              </a:rPr>
              <a:t>0,35</a:t>
            </a:r>
            <a:r>
              <a:rPr lang="ru-RU" dirty="0" smtClean="0">
                <a:latin typeface="+mj-lt"/>
              </a:rPr>
              <a:t> против </a:t>
            </a:r>
            <a:r>
              <a:rPr lang="ru-RU" b="1" dirty="0" smtClean="0">
                <a:latin typeface="+mj-lt"/>
              </a:rPr>
              <a:t>0,23</a:t>
            </a:r>
            <a:r>
              <a:rPr lang="ru-RU" dirty="0" smtClean="0">
                <a:latin typeface="+mj-lt"/>
              </a:rPr>
              <a:t> и </a:t>
            </a:r>
            <a:r>
              <a:rPr lang="ru-RU" b="1" dirty="0" smtClean="0">
                <a:latin typeface="+mj-lt"/>
              </a:rPr>
              <a:t>0, 27</a:t>
            </a:r>
            <a:r>
              <a:rPr lang="ru-RU" dirty="0" smtClean="0">
                <a:latin typeface="+mj-lt"/>
              </a:rPr>
              <a:t>. Характерный для художественной прозы показатель – 0,02-0,26.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7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endParaRPr lang="ru-RU" b="1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Интонационная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характеристика показала примерно одинаковые результаты, несмотря на разные ситуации у разных респондентов. Так, хотя в прочтении Респондента №2 было значительно больше (62 против 37-38) нарушений абсолютной ритмичности, большое количество синтагм уравновесило это множество. Показатели составили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0,4-0,5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при характерных индексах для художественных текстов 0,4-0,8 и для нехудожественных – 0,6-1.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24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Ритмичность одного и того же текста, прочитанного разными респондентами, может варьироваться. Это </a:t>
            </a:r>
            <a:r>
              <a:rPr lang="ru-RU" smtClean="0">
                <a:latin typeface="+mj-lt"/>
              </a:rPr>
              <a:t>происходит из-за различий </a:t>
            </a:r>
            <a:r>
              <a:rPr lang="ru-RU" dirty="0" smtClean="0">
                <a:latin typeface="+mj-lt"/>
              </a:rPr>
              <a:t>в восприятии текста и прямо </a:t>
            </a:r>
            <a:r>
              <a:rPr lang="ru-RU" dirty="0" smtClean="0">
                <a:latin typeface="+mj-lt"/>
              </a:rPr>
              <a:t>связано с </a:t>
            </a:r>
            <a:r>
              <a:rPr lang="ru-RU" dirty="0" smtClean="0">
                <a:latin typeface="+mj-lt"/>
              </a:rPr>
              <a:t>планом содержания ритма.</a:t>
            </a:r>
          </a:p>
          <a:p>
            <a:r>
              <a:rPr lang="ru-RU" dirty="0" smtClean="0">
                <a:latin typeface="+mj-lt"/>
              </a:rPr>
              <a:t>Стилевая </a:t>
            </a:r>
            <a:r>
              <a:rPr lang="ru-RU" dirty="0" err="1" smtClean="0">
                <a:latin typeface="+mj-lt"/>
              </a:rPr>
              <a:t>отнесённость</a:t>
            </a:r>
            <a:r>
              <a:rPr lang="ru-RU" dirty="0" smtClean="0">
                <a:latin typeface="+mj-lt"/>
              </a:rPr>
              <a:t> текста влияет на его ритмические характеристики. Ритм текста может быть косвенным признаком, по которому определяется его стиль.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503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Ритм речи и </a:t>
            </a:r>
            <a:r>
              <a:rPr lang="ru-RU" dirty="0" err="1" smtClean="0"/>
              <a:t>фоностилистика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Поскольку </a:t>
            </a:r>
            <a:r>
              <a:rPr lang="ru-RU" b="1" dirty="0">
                <a:latin typeface="+mj-lt"/>
              </a:rPr>
              <a:t>ритм речи </a:t>
            </a:r>
            <a:r>
              <a:rPr lang="ru-RU" dirty="0">
                <a:latin typeface="+mj-lt"/>
              </a:rPr>
              <a:t>– одна из фонетических категорий, он может рассматриваться в рамках </a:t>
            </a:r>
            <a:r>
              <a:rPr lang="ru-RU" b="1" dirty="0" err="1">
                <a:latin typeface="+mj-lt"/>
              </a:rPr>
              <a:t>фоностилистики</a:t>
            </a:r>
            <a:r>
              <a:rPr lang="ru-RU" dirty="0">
                <a:latin typeface="+mj-lt"/>
              </a:rPr>
              <a:t> как источник различных вариантов произнесения речевых единиц в тех или иных сферах </a:t>
            </a:r>
            <a:r>
              <a:rPr lang="ru-RU" dirty="0" smtClean="0">
                <a:latin typeface="+mj-lt"/>
              </a:rPr>
              <a:t>общения.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79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Ритм прозы</a:t>
            </a:r>
            <a:r>
              <a:rPr lang="ru-RU" dirty="0" smtClean="0">
                <a:latin typeface="+mj-lt"/>
              </a:rPr>
              <a:t>, в отличие от ритма стиха, изучен недостаточно. Остаётся дискуссионным вопрос о том, </a:t>
            </a:r>
            <a:r>
              <a:rPr lang="ru-RU" b="1" dirty="0" smtClean="0">
                <a:latin typeface="+mj-lt"/>
              </a:rPr>
              <a:t>что собой представляет </a:t>
            </a:r>
            <a:r>
              <a:rPr lang="ru-RU" dirty="0" smtClean="0">
                <a:latin typeface="+mj-lt"/>
              </a:rPr>
              <a:t>и </a:t>
            </a:r>
            <a:r>
              <a:rPr lang="ru-RU" b="1" dirty="0" smtClean="0">
                <a:latin typeface="+mj-lt"/>
              </a:rPr>
              <a:t>как функционирует </a:t>
            </a:r>
            <a:r>
              <a:rPr lang="ru-RU" dirty="0" smtClean="0">
                <a:latin typeface="+mj-lt"/>
              </a:rPr>
              <a:t>ритм.</a:t>
            </a:r>
          </a:p>
          <a:p>
            <a:r>
              <a:rPr lang="ru-RU" dirty="0" smtClean="0">
                <a:latin typeface="+mj-lt"/>
              </a:rPr>
              <a:t>Нехудожественная проза редко является предметом специального изучения в рамках исследования ритма прозы. </a:t>
            </a:r>
            <a:r>
              <a:rPr lang="ru-RU" dirty="0" smtClean="0">
                <a:latin typeface="+mj-lt"/>
              </a:rPr>
              <a:t>Это </a:t>
            </a:r>
            <a:r>
              <a:rPr lang="ru-RU" dirty="0">
                <a:latin typeface="+mj-lt"/>
              </a:rPr>
              <a:t>обстоятельство  обусловило выбор </a:t>
            </a:r>
            <a:r>
              <a:rPr lang="ru-RU" b="1" dirty="0">
                <a:latin typeface="+mj-lt"/>
              </a:rPr>
              <a:t>научно-популярного</a:t>
            </a:r>
            <a:r>
              <a:rPr lang="ru-RU" dirty="0">
                <a:latin typeface="+mj-lt"/>
              </a:rPr>
              <a:t> текста как материала для </a:t>
            </a:r>
            <a:r>
              <a:rPr lang="ru-RU" dirty="0" smtClean="0">
                <a:latin typeface="+mj-lt"/>
              </a:rPr>
              <a:t>исследования.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711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Цели: </a:t>
            </a:r>
          </a:p>
          <a:p>
            <a:r>
              <a:rPr lang="ru-RU" dirty="0" smtClean="0">
                <a:latin typeface="+mj-lt"/>
              </a:rPr>
              <a:t>изучить </a:t>
            </a:r>
            <a:r>
              <a:rPr lang="ru-RU" dirty="0">
                <a:latin typeface="+mj-lt"/>
              </a:rPr>
              <a:t>ритм прозы в связи со </a:t>
            </a:r>
            <a:r>
              <a:rPr lang="ru-RU" b="1" dirty="0">
                <a:latin typeface="+mj-lt"/>
              </a:rPr>
              <a:t>стилистическими характеристиками </a:t>
            </a:r>
            <a:r>
              <a:rPr lang="ru-RU" dirty="0">
                <a:latin typeface="+mj-lt"/>
              </a:rPr>
              <a:t>(функционально-стилевой </a:t>
            </a:r>
            <a:r>
              <a:rPr lang="ru-RU" dirty="0" err="1">
                <a:latin typeface="+mj-lt"/>
              </a:rPr>
              <a:t>отнесённостью</a:t>
            </a:r>
            <a:r>
              <a:rPr lang="ru-RU" dirty="0">
                <a:latin typeface="+mj-lt"/>
              </a:rPr>
              <a:t>) </a:t>
            </a:r>
            <a:r>
              <a:rPr lang="ru-RU" dirty="0" smtClean="0">
                <a:latin typeface="+mj-lt"/>
              </a:rPr>
              <a:t>текста;</a:t>
            </a:r>
          </a:p>
          <a:p>
            <a:r>
              <a:rPr lang="ru-RU" dirty="0" smtClean="0">
                <a:latin typeface="+mj-lt"/>
              </a:rPr>
              <a:t>выявить </a:t>
            </a:r>
            <a:r>
              <a:rPr lang="ru-RU" b="1" dirty="0">
                <a:latin typeface="+mj-lt"/>
              </a:rPr>
              <a:t>особенности ритмики </a:t>
            </a:r>
            <a:r>
              <a:rPr lang="ru-RU" dirty="0">
                <a:latin typeface="+mj-lt"/>
              </a:rPr>
              <a:t>выбранного для анализа произведения.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Задачи:</a:t>
            </a:r>
          </a:p>
          <a:p>
            <a:r>
              <a:rPr lang="ru-RU" dirty="0" smtClean="0">
                <a:latin typeface="+mj-lt"/>
              </a:rPr>
              <a:t>отбор </a:t>
            </a:r>
            <a:r>
              <a:rPr lang="ru-RU" dirty="0">
                <a:latin typeface="+mj-lt"/>
              </a:rPr>
              <a:t>текста для </a:t>
            </a:r>
            <a:r>
              <a:rPr lang="ru-RU" dirty="0" smtClean="0">
                <a:latin typeface="+mj-lt"/>
              </a:rPr>
              <a:t>анализа;</a:t>
            </a:r>
          </a:p>
          <a:p>
            <a:r>
              <a:rPr lang="ru-RU" dirty="0" smtClean="0">
                <a:latin typeface="+mj-lt"/>
              </a:rPr>
              <a:t>проведение эксперимента;</a:t>
            </a:r>
          </a:p>
          <a:p>
            <a:r>
              <a:rPr lang="ru-RU" dirty="0" smtClean="0">
                <a:latin typeface="+mj-lt"/>
              </a:rPr>
              <a:t>интерпретация результатов эксперимента.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752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>
                <a:latin typeface="+mj-lt"/>
              </a:rPr>
              <a:t>Материалом для анализа послужил текст, размещенный 13.04.2020 на сайте научно-популярного журнала «Наука и жизнь» «</a:t>
            </a:r>
            <a:r>
              <a:rPr lang="ru-RU" b="1" dirty="0">
                <a:latin typeface="+mj-lt"/>
              </a:rPr>
              <a:t>Выживает умнейший</a:t>
            </a:r>
            <a:r>
              <a:rPr lang="ru-RU" dirty="0">
                <a:latin typeface="+mj-lt"/>
              </a:rPr>
              <a:t>», автором которого является Кирилл </a:t>
            </a:r>
            <a:r>
              <a:rPr lang="ru-RU" dirty="0" err="1">
                <a:latin typeface="+mj-lt"/>
              </a:rPr>
              <a:t>Стасевич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628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00912"/>
            <a:ext cx="8208912" cy="5108408"/>
          </a:xfrm>
        </p:spPr>
        <p:txBody>
          <a:bodyPr>
            <a:normAutofit fontScale="92500"/>
          </a:bodyPr>
          <a:lstStyle/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Для проведения эксперимента были приглашены </a:t>
            </a:r>
            <a:r>
              <a:rPr lang="ru-RU" b="1" dirty="0" smtClean="0">
                <a:latin typeface="+mj-lt"/>
              </a:rPr>
              <a:t>респонденты</a:t>
            </a:r>
            <a:r>
              <a:rPr lang="ru-RU" dirty="0" smtClean="0">
                <a:latin typeface="+mj-lt"/>
              </a:rPr>
              <a:t>, которые читали выбранный для анализа текст вслух и записывали свой голос на аудионоситель.</a:t>
            </a:r>
          </a:p>
          <a:p>
            <a:r>
              <a:rPr lang="ru-RU" dirty="0" smtClean="0">
                <a:latin typeface="+mj-lt"/>
              </a:rPr>
              <a:t>Методика проведения эксперимента была позаимствована у лингвиста </a:t>
            </a:r>
            <a:r>
              <a:rPr lang="ru-RU" b="1" dirty="0" smtClean="0">
                <a:latin typeface="+mj-lt"/>
              </a:rPr>
              <a:t>Г. Н. Ивановой-Лукьяновой</a:t>
            </a:r>
            <a:r>
              <a:rPr lang="ru-RU" dirty="0" smtClean="0">
                <a:latin typeface="+mj-lt"/>
              </a:rPr>
              <a:t>. </a:t>
            </a:r>
          </a:p>
          <a:p>
            <a:r>
              <a:rPr lang="ru-RU" dirty="0" smtClean="0">
                <a:latin typeface="+mj-lt"/>
              </a:rPr>
              <a:t>Она состоит в изучении ритма прозаического текста с точки зрения трёх его ритмических характеристик: </a:t>
            </a:r>
            <a:r>
              <a:rPr lang="ru-RU" b="1" dirty="0" smtClean="0">
                <a:latin typeface="+mj-lt"/>
              </a:rPr>
              <a:t>слоговой</a:t>
            </a:r>
            <a:r>
              <a:rPr lang="ru-RU" dirty="0" smtClean="0">
                <a:latin typeface="+mj-lt"/>
              </a:rPr>
              <a:t>, </a:t>
            </a:r>
            <a:r>
              <a:rPr lang="ru-RU" b="1" dirty="0" smtClean="0">
                <a:latin typeface="+mj-lt"/>
              </a:rPr>
              <a:t>синтагматической</a:t>
            </a:r>
            <a:r>
              <a:rPr lang="ru-RU" dirty="0" smtClean="0">
                <a:latin typeface="+mj-lt"/>
              </a:rPr>
              <a:t> и </a:t>
            </a:r>
            <a:r>
              <a:rPr lang="ru-RU" b="1" dirty="0" smtClean="0">
                <a:latin typeface="+mj-lt"/>
              </a:rPr>
              <a:t>интонационной</a:t>
            </a:r>
            <a:r>
              <a:rPr lang="ru-RU" dirty="0" smtClean="0">
                <a:latin typeface="+mj-lt"/>
              </a:rPr>
              <a:t>, выражающихся в индексах в виде десятичных дробей (чем больше индекс, тем ниже ритмичность).</a:t>
            </a:r>
          </a:p>
        </p:txBody>
      </p:sp>
    </p:spTree>
    <p:extLst>
      <p:ext uri="{BB962C8B-B14F-4D97-AF65-F5344CB8AC3E}">
        <p14:creationId xmlns:p14="http://schemas.microsoft.com/office/powerpoint/2010/main" val="33276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Слоговая характеристика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Состоит в соотношении так называемых нарушений в слоговом составе межударных интервалов ко всем интервалам в тексте.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Нарушением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считается межударный интервал, отклоняющийся от среднего (равного 2-2,5 слогам) в 2 или более раз в сторону увеличения или уменьшения.</a:t>
            </a:r>
          </a:p>
          <a:p>
            <a:r>
              <a:rPr lang="ru-RU" dirty="0">
                <a:latin typeface="Cambria" pitchFamily="18" charset="0"/>
                <a:ea typeface="Cambria" pitchFamily="18" charset="0"/>
              </a:rPr>
              <a:t>«Чем меньше величина отклонения количества слогов от среднего межударного интервала, </a:t>
            </a:r>
            <a:r>
              <a:rPr lang="ru-RU" i="1" dirty="0">
                <a:latin typeface="Cambria" pitchFamily="18" charset="0"/>
                <a:ea typeface="Cambria" pitchFamily="18" charset="0"/>
              </a:rPr>
              <a:t>тем выше ритмическая стройность </a:t>
            </a:r>
            <a:r>
              <a:rPr lang="ru-RU" i="1" dirty="0" smtClean="0">
                <a:latin typeface="Cambria" pitchFamily="18" charset="0"/>
                <a:ea typeface="Cambria" pitchFamily="18" charset="0"/>
              </a:rPr>
              <a:t>текста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» (</a:t>
            </a:r>
            <a:r>
              <a:rPr lang="ru-RU" dirty="0">
                <a:latin typeface="Cambria" pitchFamily="18" charset="0"/>
                <a:ea typeface="Cambria" pitchFamily="18" charset="0"/>
              </a:rPr>
              <a:t>Г. Н. 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Иванова-Лукьянова, 2017).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Формула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: кол-во нарушений разделить на кол-во всех межударных интервалов.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7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Синтагматическая характеристика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Состоит в соотношении количества сочетаний контрастных по величине синтагм и всех сочетаний синтагм в тексте.</a:t>
            </a:r>
          </a:p>
          <a:p>
            <a:r>
              <a:rPr lang="ru-RU" b="1" dirty="0">
                <a:latin typeface="Cambria" pitchFamily="18" charset="0"/>
                <a:ea typeface="Cambria" pitchFamily="18" charset="0"/>
              </a:rPr>
              <a:t>К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онтрастными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dirty="0">
                <a:latin typeface="Cambria" pitchFamily="18" charset="0"/>
                <a:ea typeface="Cambria" pitchFamily="18" charset="0"/>
              </a:rPr>
              <a:t>считаются синтагмы, различающиеся на более чем два такта по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длине.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Чем больше процент контрастных сочетаний в тексте, </a:t>
            </a:r>
            <a:r>
              <a:rPr lang="ru-RU" i="1" dirty="0" smtClean="0">
                <a:latin typeface="Cambria" pitchFamily="18" charset="0"/>
                <a:ea typeface="Cambria" pitchFamily="18" charset="0"/>
              </a:rPr>
              <a:t>тем ниже показатели ритмичности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Формула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: количество контрастных сочетаний синтагм разделить на количество всех сочетаний синтагм.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7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Интонационная характеристика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Состоит в соотношении случаев отклонения от абсолютной ритмичности и всех сочетаний </a:t>
            </a:r>
            <a:r>
              <a:rPr lang="ru-RU" dirty="0" err="1" smtClean="0">
                <a:latin typeface="Cambria" pitchFamily="18" charset="0"/>
                <a:ea typeface="Cambria" pitchFamily="18" charset="0"/>
              </a:rPr>
              <a:t>интонем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(синтагм).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Отклонением от абсолютной ритмичности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признаются следующие подряд </a:t>
            </a:r>
            <a:r>
              <a:rPr lang="ru-RU" dirty="0" err="1" smtClean="0">
                <a:latin typeface="Cambria" pitchFamily="18" charset="0"/>
                <a:ea typeface="Cambria" pitchFamily="18" charset="0"/>
              </a:rPr>
              <a:t>интонемы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одинакового типа (восходящие или нисходящие), а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абсолютной ритмичностью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– чередование разных по типу </a:t>
            </a:r>
            <a:r>
              <a:rPr lang="ru-RU" dirty="0" err="1" smtClean="0">
                <a:latin typeface="Cambria" pitchFamily="18" charset="0"/>
                <a:ea typeface="Cambria" pitchFamily="18" charset="0"/>
              </a:rPr>
              <a:t>интонем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Чем больше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процент отклонений, </a:t>
            </a:r>
            <a:r>
              <a:rPr lang="ru-RU" i="1" dirty="0" smtClean="0">
                <a:latin typeface="Cambria" pitchFamily="18" charset="0"/>
                <a:ea typeface="Cambria" pitchFamily="18" charset="0"/>
              </a:rPr>
              <a:t>тем ниже уровень ритмичности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Формула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: количество отклонений разделить на количество всех сочетаний </a:t>
            </a:r>
            <a:r>
              <a:rPr lang="ru-RU" dirty="0" err="1" smtClean="0">
                <a:latin typeface="Cambria" pitchFamily="18" charset="0"/>
                <a:ea typeface="Cambria" pitchFamily="18" charset="0"/>
              </a:rPr>
              <a:t>интонем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(синтагм).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90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841</TotalTime>
  <Words>1039</Words>
  <Application>Microsoft Office PowerPoint</Application>
  <PresentationFormat>Экран (4:3)</PresentationFormat>
  <Paragraphs>104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РИТМ ПРОЗЫ В СТИЛИСТИЧЕСКОМ АСПЕКТЕ</vt:lpstr>
      <vt:lpstr>Ритм речи и фоностилистика</vt:lpstr>
      <vt:lpstr>Актуальность и новизна</vt:lpstr>
      <vt:lpstr>Цели и задачи</vt:lpstr>
      <vt:lpstr>Материал эксперимента</vt:lpstr>
      <vt:lpstr>Методика эксперимента</vt:lpstr>
      <vt:lpstr>Слоговая характеристика текста</vt:lpstr>
      <vt:lpstr>Синтагматическая характеристика текста</vt:lpstr>
      <vt:lpstr>Интонационная характеристика текста</vt:lpstr>
      <vt:lpstr>Определение ритма</vt:lpstr>
      <vt:lpstr>Определение ритма</vt:lpstr>
      <vt:lpstr>Стилистические особенности текста</vt:lpstr>
      <vt:lpstr>Презентация PowerPoint</vt:lpstr>
      <vt:lpstr>Стилистические особенности текста</vt:lpstr>
      <vt:lpstr>Стилистические особенности текста</vt:lpstr>
      <vt:lpstr>Стилистические особенности текста</vt:lpstr>
      <vt:lpstr>Результаты эксперимента</vt:lpstr>
      <vt:lpstr>Результаты эксперимента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 ПРОЗЫ В СТИЛИСТИЧЕСКОМ АСПЕКТЕ</dc:title>
  <dc:creator>Certified Windows</dc:creator>
  <cp:lastModifiedBy>Certified Windows</cp:lastModifiedBy>
  <cp:revision>31</cp:revision>
  <dcterms:created xsi:type="dcterms:W3CDTF">2020-06-04T10:11:56Z</dcterms:created>
  <dcterms:modified xsi:type="dcterms:W3CDTF">2020-06-05T13:43:19Z</dcterms:modified>
</cp:coreProperties>
</file>